
<file path=[Content_Types].xml><?xml version="1.0" encoding="utf-8"?>
<Types xmlns="http://schemas.openxmlformats.org/package/2006/content-types">
  <Default Extension="png" ContentType="image/png"/>
  <Default Extension="tmp" ContentType="image/png"/>
  <Default Extension="jfif" ContentType="image/jpe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2.xml" ContentType="application/vnd.openxmlformats-officedocument.themeOverride+xml"/>
  <Override PartName="/ppt/notesSlides/notesSlide9.xml" ContentType="application/vnd.openxmlformats-officedocument.presentationml.notesSlide+xml"/>
  <Override PartName="/ppt/theme/themeOverride3.xml" ContentType="application/vnd.openxmlformats-officedocument.themeOverride+xml"/>
  <Override PartName="/ppt/notesSlides/notesSlide10.xml" ContentType="application/vnd.openxmlformats-officedocument.presentationml.notesSlide+xml"/>
  <Override PartName="/ppt/theme/themeOverride4.xml" ContentType="application/vnd.openxmlformats-officedocument.themeOverride+xml"/>
  <Override PartName="/ppt/notesSlides/notesSlide11.xml" ContentType="application/vnd.openxmlformats-officedocument.presentationml.notesSlide+xml"/>
  <Override PartName="/ppt/theme/themeOverride5.xml" ContentType="application/vnd.openxmlformats-officedocument.themeOverride+xml"/>
  <Override PartName="/ppt/notesSlides/notesSlide12.xml" ContentType="application/vnd.openxmlformats-officedocument.presentationml.notesSlide+xml"/>
  <Override PartName="/ppt/theme/themeOverride6.xml" ContentType="application/vnd.openxmlformats-officedocument.themeOverride+xml"/>
  <Override PartName="/ppt/notesSlides/notesSlide13.xml" ContentType="application/vnd.openxmlformats-officedocument.presentationml.notesSlide+xml"/>
  <Override PartName="/ppt/theme/themeOverride7.xml" ContentType="application/vnd.openxmlformats-officedocument.themeOverride+xml"/>
  <Override PartName="/ppt/notesSlides/notesSlide14.xml" ContentType="application/vnd.openxmlformats-officedocument.presentationml.notesSlide+xml"/>
  <Override PartName="/ppt/theme/themeOverride8.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9.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heme/themeOverride10.xml" ContentType="application/vnd.openxmlformats-officedocument.themeOverride+xml"/>
  <Override PartName="/ppt/notesSlides/notesSlide19.xml" ContentType="application/vnd.openxmlformats-officedocument.presentationml.notesSlide+xml"/>
  <Override PartName="/ppt/theme/themeOverride11.xml" ContentType="application/vnd.openxmlformats-officedocument.themeOverride+xml"/>
  <Override PartName="/ppt/notesSlides/notesSlide20.xml" ContentType="application/vnd.openxmlformats-officedocument.presentationml.notesSlide+xml"/>
  <Override PartName="/ppt/theme/themeOverride12.xml" ContentType="application/vnd.openxmlformats-officedocument.themeOverride+xml"/>
  <Override PartName="/ppt/notesSlides/notesSlide21.xml" ContentType="application/vnd.openxmlformats-officedocument.presentationml.notesSlide+xml"/>
  <Override PartName="/ppt/theme/themeOverride13.xml" ContentType="application/vnd.openxmlformats-officedocument.themeOverride+xml"/>
  <Override PartName="/ppt/notesSlides/notesSlide22.xml" ContentType="application/vnd.openxmlformats-officedocument.presentationml.notesSlide+xml"/>
  <Override PartName="/ppt/theme/themeOverride14.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15.xml" ContentType="application/vnd.openxmlformats-officedocument.themeOverride+xml"/>
  <Override PartName="/ppt/notesSlides/notesSlide25.xml" ContentType="application/vnd.openxmlformats-officedocument.presentationml.notesSlide+xml"/>
  <Override PartName="/ppt/theme/themeOverride16.xml" ContentType="application/vnd.openxmlformats-officedocument.themeOverride+xml"/>
  <Override PartName="/ppt/notesSlides/notesSlide26.xml" ContentType="application/vnd.openxmlformats-officedocument.presentationml.notesSlide+xml"/>
  <Override PartName="/ppt/theme/themeOverride17.xml" ContentType="application/vnd.openxmlformats-officedocument.themeOverride+xml"/>
  <Override PartName="/ppt/notesSlides/notesSlide27.xml" ContentType="application/vnd.openxmlformats-officedocument.presentationml.notesSlide+xml"/>
  <Override PartName="/ppt/theme/themeOverride18.xml" ContentType="application/vnd.openxmlformats-officedocument.themeOverride+xml"/>
  <Override PartName="/ppt/notesSlides/notesSlide28.xml" ContentType="application/vnd.openxmlformats-officedocument.presentationml.notesSlide+xml"/>
  <Override PartName="/ppt/theme/themeOverride19.xml" ContentType="application/vnd.openxmlformats-officedocument.themeOverride+xml"/>
  <Override PartName="/ppt/notesSlides/notesSlide29.xml" ContentType="application/vnd.openxmlformats-officedocument.presentationml.notesSlide+xml"/>
  <Override PartName="/ppt/theme/themeOverride20.xml" ContentType="application/vnd.openxmlformats-officedocument.themeOverride+xml"/>
  <Override PartName="/ppt/notesSlides/notesSlide30.xml" ContentType="application/vnd.openxmlformats-officedocument.presentationml.notesSlide+xml"/>
  <Override PartName="/ppt/theme/themeOverride21.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22.xml" ContentType="application/vnd.openxmlformats-officedocument.themeOverride+xml"/>
  <Override PartName="/ppt/notesSlides/notesSlide33.xml" ContentType="application/vnd.openxmlformats-officedocument.presentationml.notesSlide+xml"/>
  <Override PartName="/ppt/theme/themeOverride23.xml" ContentType="application/vnd.openxmlformats-officedocument.themeOverride+xml"/>
  <Override PartName="/ppt/notesSlides/notesSlide34.xml" ContentType="application/vnd.openxmlformats-officedocument.presentationml.notesSlide+xml"/>
  <Override PartName="/ppt/theme/themeOverride24.xml" ContentType="application/vnd.openxmlformats-officedocument.themeOverride+xml"/>
  <Override PartName="/ppt/notesSlides/notesSlide35.xml" ContentType="application/vnd.openxmlformats-officedocument.presentationml.notesSlide+xml"/>
  <Override PartName="/ppt/theme/themeOverride25.xml" ContentType="application/vnd.openxmlformats-officedocument.themeOverride+xml"/>
  <Override PartName="/ppt/notesSlides/notesSlide36.xml" ContentType="application/vnd.openxmlformats-officedocument.presentationml.notesSlide+xml"/>
  <Override PartName="/ppt/theme/themeOverride26.xml" ContentType="application/vnd.openxmlformats-officedocument.themeOverride+xml"/>
  <Override PartName="/ppt/notesSlides/notesSlide37.xml" ContentType="application/vnd.openxmlformats-officedocument.presentationml.notesSlide+xml"/>
  <Override PartName="/ppt/theme/themeOverride27.xml" ContentType="application/vnd.openxmlformats-officedocument.themeOverride+xml"/>
  <Override PartName="/ppt/notesSlides/notesSlide38.xml" ContentType="application/vnd.openxmlformats-officedocument.presentationml.notesSlide+xml"/>
  <Override PartName="/ppt/theme/themeOverride28.xml" ContentType="application/vnd.openxmlformats-officedocument.themeOverride+xml"/>
  <Override PartName="/ppt/notesSlides/notesSlide39.xml" ContentType="application/vnd.openxmlformats-officedocument.presentationml.notesSlide+xml"/>
  <Override PartName="/ppt/theme/themeOverride29.xml" ContentType="application/vnd.openxmlformats-officedocument.themeOverride+xml"/>
  <Override PartName="/ppt/notesSlides/notesSlide40.xml" ContentType="application/vnd.openxmlformats-officedocument.presentationml.notesSlide+xml"/>
  <Override PartName="/ppt/theme/themeOverride30.xml" ContentType="application/vnd.openxmlformats-officedocument.themeOverride+xml"/>
  <Override PartName="/ppt/notesSlides/notesSlide41.xml" ContentType="application/vnd.openxmlformats-officedocument.presentationml.notesSlide+xml"/>
  <Override PartName="/ppt/theme/themeOverride31.xml" ContentType="application/vnd.openxmlformats-officedocument.themeOverride+xml"/>
  <Override PartName="/ppt/notesSlides/notesSlide42.xml" ContentType="application/vnd.openxmlformats-officedocument.presentationml.notesSlide+xml"/>
  <Override PartName="/ppt/theme/themeOverride32.xml" ContentType="application/vnd.openxmlformats-officedocument.themeOverride+xml"/>
  <Override PartName="/ppt/notesSlides/notesSlide43.xml" ContentType="application/vnd.openxmlformats-officedocument.presentationml.notesSlide+xml"/>
  <Override PartName="/ppt/theme/themeOverride33.xml" ContentType="application/vnd.openxmlformats-officedocument.themeOverride+xml"/>
  <Override PartName="/ppt/notesSlides/notesSlide44.xml" ContentType="application/vnd.openxmlformats-officedocument.presentationml.notesSlide+xml"/>
  <Override PartName="/ppt/theme/themeOverride34.xml" ContentType="application/vnd.openxmlformats-officedocument.themeOverride+xml"/>
  <Override PartName="/ppt/notesSlides/notesSlide45.xml" ContentType="application/vnd.openxmlformats-officedocument.presentationml.notesSlide+xml"/>
  <Override PartName="/ppt/theme/themeOverride35.xml" ContentType="application/vnd.openxmlformats-officedocument.themeOverride+xml"/>
  <Override PartName="/ppt/notesSlides/notesSlide46.xml" ContentType="application/vnd.openxmlformats-officedocument.presentationml.notesSlide+xml"/>
  <Override PartName="/ppt/theme/themeOverride36.xml" ContentType="application/vnd.openxmlformats-officedocument.themeOverride+xml"/>
  <Override PartName="/ppt/notesSlides/notesSlide47.xml" ContentType="application/vnd.openxmlformats-officedocument.presentationml.notesSlide+xml"/>
  <Override PartName="/ppt/theme/themeOverride37.xml" ContentType="application/vnd.openxmlformats-officedocument.themeOverride+xml"/>
  <Override PartName="/ppt/notesSlides/notesSlide48.xml" ContentType="application/vnd.openxmlformats-officedocument.presentationml.notesSlide+xml"/>
  <Override PartName="/ppt/theme/themeOverride38.xml" ContentType="application/vnd.openxmlformats-officedocument.themeOverride+xml"/>
  <Override PartName="/ppt/notesSlides/notesSlide49.xml" ContentType="application/vnd.openxmlformats-officedocument.presentationml.notesSlide+xml"/>
  <Override PartName="/ppt/theme/themeOverride39.xml" ContentType="application/vnd.openxmlformats-officedocument.themeOverride+xml"/>
  <Override PartName="/ppt/notesSlides/notesSlide50.xml" ContentType="application/vnd.openxmlformats-officedocument.presentationml.notesSlide+xml"/>
  <Override PartName="/ppt/theme/themeOverride40.xml" ContentType="application/vnd.openxmlformats-officedocument.themeOverride+xml"/>
  <Override PartName="/ppt/notesSlides/notesSlide51.xml" ContentType="application/vnd.openxmlformats-officedocument.presentationml.notesSlide+xml"/>
  <Override PartName="/ppt/theme/themeOverride41.xml" ContentType="application/vnd.openxmlformats-officedocument.themeOverride+xml"/>
  <Override PartName="/ppt/notesSlides/notesSlide52.xml" ContentType="application/vnd.openxmlformats-officedocument.presentationml.notesSlide+xml"/>
  <Override PartName="/ppt/theme/themeOverride42.xml" ContentType="application/vnd.openxmlformats-officedocument.themeOverride+xml"/>
  <Override PartName="/ppt/notesSlides/notesSlide53.xml" ContentType="application/vnd.openxmlformats-officedocument.presentationml.notesSlide+xml"/>
  <Override PartName="/ppt/theme/themeOverride43.xml" ContentType="application/vnd.openxmlformats-officedocument.themeOverride+xml"/>
  <Override PartName="/ppt/notesSlides/notesSlide54.xml" ContentType="application/vnd.openxmlformats-officedocument.presentationml.notesSlide+xml"/>
  <Override PartName="/ppt/theme/themeOverride44.xml" ContentType="application/vnd.openxmlformats-officedocument.themeOverride+xml"/>
  <Override PartName="/ppt/notesSlides/notesSlide55.xml" ContentType="application/vnd.openxmlformats-officedocument.presentationml.notesSlide+xml"/>
  <Override PartName="/ppt/theme/themeOverride45.xml" ContentType="application/vnd.openxmlformats-officedocument.themeOverride+xml"/>
  <Override PartName="/ppt/notesSlides/notesSlide56.xml" ContentType="application/vnd.openxmlformats-officedocument.presentationml.notesSlide+xml"/>
  <Override PartName="/ppt/theme/themeOverride46.xml" ContentType="application/vnd.openxmlformats-officedocument.themeOverride+xml"/>
  <Override PartName="/ppt/notesSlides/notesSlide57.xml" ContentType="application/vnd.openxmlformats-officedocument.presentationml.notesSlide+xml"/>
  <Override PartName="/ppt/theme/themeOverride47.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48.xml" ContentType="application/vnd.openxmlformats-officedocument.themeOverride+xml"/>
  <Override PartName="/ppt/notesSlides/notesSlide60.xml" ContentType="application/vnd.openxmlformats-officedocument.presentationml.notesSlide+xml"/>
  <Override PartName="/ppt/theme/themeOverride49.xml" ContentType="application/vnd.openxmlformats-officedocument.themeOverr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heme/themeOverride50.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51.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52.xml" ContentType="application/vnd.openxmlformats-officedocument.themeOverride+xml"/>
  <Override PartName="/ppt/notesSlides/notesSlide67.xml" ContentType="application/vnd.openxmlformats-officedocument.presentationml.notesSlide+xml"/>
  <Override PartName="/ppt/theme/themeOverride53.xml" ContentType="application/vnd.openxmlformats-officedocument.themeOverride+xml"/>
  <Override PartName="/ppt/notesSlides/notesSlide68.xml" ContentType="application/vnd.openxmlformats-officedocument.presentationml.notesSlide+xml"/>
  <Override PartName="/ppt/theme/themeOverride54.xml" ContentType="application/vnd.openxmlformats-officedocument.themeOverride+xml"/>
  <Override PartName="/ppt/notesSlides/notesSlide69.xml" ContentType="application/vnd.openxmlformats-officedocument.presentationml.notesSlide+xml"/>
  <Override PartName="/ppt/theme/themeOverride55.xml" ContentType="application/vnd.openxmlformats-officedocument.themeOverride+xml"/>
  <Override PartName="/ppt/notesSlides/notesSlide70.xml" ContentType="application/vnd.openxmlformats-officedocument.presentationml.notesSlide+xml"/>
  <Override PartName="/ppt/theme/themeOverride56.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57.xml" ContentType="application/vnd.openxmlformats-officedocument.themeOverride+xml"/>
  <Override PartName="/ppt/notesSlides/notesSlide73.xml" ContentType="application/vnd.openxmlformats-officedocument.presentationml.notesSlide+xml"/>
  <Override PartName="/ppt/theme/themeOverride58.xml" ContentType="application/vnd.openxmlformats-officedocument.themeOverride+xml"/>
  <Override PartName="/ppt/notesSlides/notesSlide74.xml" ContentType="application/vnd.openxmlformats-officedocument.presentationml.notesSlide+xml"/>
  <Override PartName="/ppt/theme/themeOverride59.xml" ContentType="application/vnd.openxmlformats-officedocument.themeOverride+xml"/>
  <Override PartName="/ppt/notesSlides/notesSlide75.xml" ContentType="application/vnd.openxmlformats-officedocument.presentationml.notesSlide+xml"/>
  <Override PartName="/ppt/theme/themeOverride60.xml" ContentType="application/vnd.openxmlformats-officedocument.themeOverride+xml"/>
  <Override PartName="/ppt/notesSlides/notesSlide76.xml" ContentType="application/vnd.openxmlformats-officedocument.presentationml.notesSlide+xml"/>
  <Override PartName="/ppt/theme/themeOverride61.xml" ContentType="application/vnd.openxmlformats-officedocument.themeOverride+xml"/>
  <Override PartName="/ppt/notesSlides/notesSlide77.xml" ContentType="application/vnd.openxmlformats-officedocument.presentationml.notesSlide+xml"/>
  <Override PartName="/ppt/theme/themeOverride62.xml" ContentType="application/vnd.openxmlformats-officedocument.themeOverride+xml"/>
  <Override PartName="/ppt/notesSlides/notesSlide78.xml" ContentType="application/vnd.openxmlformats-officedocument.presentationml.notesSlide+xml"/>
  <Override PartName="/ppt/theme/themeOverride63.xml" ContentType="application/vnd.openxmlformats-officedocument.themeOverride+xml"/>
  <Override PartName="/ppt/notesSlides/notesSlide79.xml" ContentType="application/vnd.openxmlformats-officedocument.presentationml.notesSlide+xml"/>
  <Override PartName="/ppt/theme/themeOverride64.xml" ContentType="application/vnd.openxmlformats-officedocument.themeOverride+xml"/>
  <Override PartName="/ppt/notesSlides/notesSlide80.xml" ContentType="application/vnd.openxmlformats-officedocument.presentationml.notesSlide+xml"/>
  <Override PartName="/ppt/theme/themeOverride65.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66.xml" ContentType="application/vnd.openxmlformats-officedocument.themeOverride+xml"/>
  <Override PartName="/ppt/notesSlides/notesSlide83.xml" ContentType="application/vnd.openxmlformats-officedocument.presentationml.notesSlide+xml"/>
  <Override PartName="/ppt/theme/themeOverride67.xml" ContentType="application/vnd.openxmlformats-officedocument.themeOverride+xml"/>
  <Override PartName="/ppt/notesSlides/notesSlide84.xml" ContentType="application/vnd.openxmlformats-officedocument.presentationml.notesSlide+xml"/>
  <Override PartName="/ppt/theme/themeOverride68.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heme/themeOverride69.xml" ContentType="application/vnd.openxmlformats-officedocument.themeOverride+xml"/>
  <Override PartName="/ppt/notesSlides/notesSlide87.xml" ContentType="application/vnd.openxmlformats-officedocument.presentationml.notesSlide+xml"/>
  <Override PartName="/ppt/theme/themeOverride70.xml" ContentType="application/vnd.openxmlformats-officedocument.themeOverride+xml"/>
  <Override PartName="/ppt/notesSlides/notesSlide88.xml" ContentType="application/vnd.openxmlformats-officedocument.presentationml.notesSlide+xml"/>
  <Override PartName="/ppt/theme/themeOverride71.xml" ContentType="application/vnd.openxmlformats-officedocument.themeOverride+xml"/>
  <Override PartName="/ppt/notesSlides/notesSlide89.xml" ContentType="application/vnd.openxmlformats-officedocument.presentationml.notesSlide+xml"/>
  <Override PartName="/ppt/theme/themeOverride72.xml" ContentType="application/vnd.openxmlformats-officedocument.themeOverride+xml"/>
  <Override PartName="/ppt/notesSlides/notesSlide90.xml" ContentType="application/vnd.openxmlformats-officedocument.presentationml.notesSlide+xml"/>
  <Override PartName="/ppt/theme/themeOverride73.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heme/themeOverride74.xml" ContentType="application/vnd.openxmlformats-officedocument.themeOverride+xml"/>
  <Override PartName="/ppt/notesSlides/notesSlide93.xml" ContentType="application/vnd.openxmlformats-officedocument.presentationml.notesSlide+xml"/>
  <Override PartName="/ppt/theme/themeOverride75.xml" ContentType="application/vnd.openxmlformats-officedocument.themeOverride+xml"/>
  <Override PartName="/ppt/notesSlides/notesSlide94.xml" ContentType="application/vnd.openxmlformats-officedocument.presentationml.notesSlide+xml"/>
  <Override PartName="/ppt/theme/themeOverride76.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theme/themeOverride77.xml" ContentType="application/vnd.openxmlformats-officedocument.themeOverr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heme/themeOverride78.xml" ContentType="application/vnd.openxmlformats-officedocument.themeOverride+xml"/>
  <Override PartName="/ppt/notesSlides/notesSlide99.xml" ContentType="application/vnd.openxmlformats-officedocument.presentationml.notesSlide+xml"/>
  <Override PartName="/ppt/theme/themeOverride79.xml" ContentType="application/vnd.openxmlformats-officedocument.themeOverride+xml"/>
  <Override PartName="/ppt/notesSlides/notesSlide100.xml" ContentType="application/vnd.openxmlformats-officedocument.presentationml.notesSlide+xml"/>
  <Override PartName="/ppt/theme/themeOverride80.xml" ContentType="application/vnd.openxmlformats-officedocument.themeOverride+xml"/>
  <Override PartName="/ppt/notesSlides/notesSlide101.xml" ContentType="application/vnd.openxmlformats-officedocument.presentationml.notesSlide+xml"/>
  <Override PartName="/ppt/theme/themeOverride81.xml" ContentType="application/vnd.openxmlformats-officedocument.themeOverride+xml"/>
  <Override PartName="/ppt/notesSlides/notesSlide102.xml" ContentType="application/vnd.openxmlformats-officedocument.presentationml.notesSlide+xml"/>
  <Override PartName="/ppt/theme/themeOverride82.xml" ContentType="application/vnd.openxmlformats-officedocument.themeOverride+xml"/>
  <Override PartName="/ppt/notesSlides/notesSlide103.xml" ContentType="application/vnd.openxmlformats-officedocument.presentationml.notesSlide+xml"/>
  <Override PartName="/ppt/theme/themeOverride83.xml" ContentType="application/vnd.openxmlformats-officedocument.themeOverride+xml"/>
  <Override PartName="/ppt/notesSlides/notesSlide104.xml" ContentType="application/vnd.openxmlformats-officedocument.presentationml.notesSlide+xml"/>
  <Override PartName="/ppt/theme/themeOverride84.xml" ContentType="application/vnd.openxmlformats-officedocument.themeOverride+xml"/>
  <Override PartName="/ppt/notesSlides/notesSlide105.xml" ContentType="application/vnd.openxmlformats-officedocument.presentationml.notesSlide+xml"/>
  <Override PartName="/ppt/theme/themeOverride85.xml" ContentType="application/vnd.openxmlformats-officedocument.themeOverride+xml"/>
  <Override PartName="/ppt/notesSlides/notesSlide106.xml" ContentType="application/vnd.openxmlformats-officedocument.presentationml.notesSlide+xml"/>
  <Override PartName="/ppt/theme/themeOverride86.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87.xml" ContentType="application/vnd.openxmlformats-officedocument.themeOverride+xml"/>
  <Override PartName="/ppt/notesSlides/notesSlide109.xml" ContentType="application/vnd.openxmlformats-officedocument.presentationml.notesSlide+xml"/>
  <Override PartName="/ppt/theme/themeOverride88.xml" ContentType="application/vnd.openxmlformats-officedocument.themeOverride+xml"/>
  <Override PartName="/ppt/notesSlides/notesSlide110.xml" ContentType="application/vnd.openxmlformats-officedocument.presentationml.notesSlide+xml"/>
  <Override PartName="/ppt/theme/themeOverride89.xml" ContentType="application/vnd.openxmlformats-officedocument.themeOverride+xml"/>
  <Override PartName="/ppt/notesSlides/notesSlide111.xml" ContentType="application/vnd.openxmlformats-officedocument.presentationml.notesSlide+xml"/>
  <Override PartName="/ppt/theme/themeOverride90.xml" ContentType="application/vnd.openxmlformats-officedocument.themeOverride+xml"/>
  <Override PartName="/ppt/notesSlides/notesSlide112.xml" ContentType="application/vnd.openxmlformats-officedocument.presentationml.notesSlide+xml"/>
  <Override PartName="/ppt/theme/themeOverride91.xml" ContentType="application/vnd.openxmlformats-officedocument.themeOverride+xml"/>
  <Override PartName="/ppt/notesSlides/notesSlide113.xml" ContentType="application/vnd.openxmlformats-officedocument.presentationml.notesSlide+xml"/>
  <Override PartName="/ppt/theme/themeOverride92.xml" ContentType="application/vnd.openxmlformats-officedocument.themeOverride+xml"/>
  <Override PartName="/ppt/notesSlides/notesSlide114.xml" ContentType="application/vnd.openxmlformats-officedocument.presentationml.notesSlide+xml"/>
  <Override PartName="/ppt/theme/themeOverride93.xml" ContentType="application/vnd.openxmlformats-officedocument.themeOverride+xml"/>
  <Override PartName="/ppt/notesSlides/notesSlide115.xml" ContentType="application/vnd.openxmlformats-officedocument.presentationml.notesSlide+xml"/>
  <Override PartName="/ppt/theme/themeOverride94.xml" ContentType="application/vnd.openxmlformats-officedocument.themeOverr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95.xml" ContentType="application/vnd.openxmlformats-officedocument.themeOverride+xml"/>
  <Override PartName="/ppt/notesSlides/notesSlide119.xml" ContentType="application/vnd.openxmlformats-officedocument.presentationml.notesSlide+xml"/>
  <Override PartName="/ppt/theme/themeOverride96.xml" ContentType="application/vnd.openxmlformats-officedocument.themeOverride+xml"/>
  <Override PartName="/ppt/notesSlides/notesSlide120.xml" ContentType="application/vnd.openxmlformats-officedocument.presentationml.notesSlide+xml"/>
  <Override PartName="/ppt/theme/themeOverride97.xml" ContentType="application/vnd.openxmlformats-officedocument.themeOverride+xml"/>
  <Override PartName="/ppt/notesSlides/notesSlide121.xml" ContentType="application/vnd.openxmlformats-officedocument.presentationml.notesSlide+xml"/>
  <Override PartName="/ppt/theme/themeOverride98.xml" ContentType="application/vnd.openxmlformats-officedocument.themeOverride+xml"/>
  <Override PartName="/ppt/notesSlides/notesSlide122.xml" ContentType="application/vnd.openxmlformats-officedocument.presentationml.notesSlide+xml"/>
  <Override PartName="/ppt/theme/themeOverride99.xml" ContentType="application/vnd.openxmlformats-officedocument.themeOverride+xml"/>
  <Override PartName="/ppt/notesSlides/notesSlide123.xml" ContentType="application/vnd.openxmlformats-officedocument.presentationml.notesSlide+xml"/>
  <Override PartName="/ppt/theme/themeOverride100.xml" ContentType="application/vnd.openxmlformats-officedocument.themeOverride+xml"/>
  <Override PartName="/ppt/notesSlides/notesSlide124.xml" ContentType="application/vnd.openxmlformats-officedocument.presentationml.notesSlide+xml"/>
  <Override PartName="/ppt/theme/themeOverride101.xml" ContentType="application/vnd.openxmlformats-officedocument.themeOverride+xml"/>
  <Override PartName="/ppt/notesSlides/notesSlide125.xml" ContentType="application/vnd.openxmlformats-officedocument.presentationml.notesSlide+xml"/>
  <Override PartName="/ppt/theme/themeOverride102.xml" ContentType="application/vnd.openxmlformats-officedocument.themeOverride+xml"/>
  <Override PartName="/ppt/notesSlides/notesSlide126.xml" ContentType="application/vnd.openxmlformats-officedocument.presentationml.notesSlide+xml"/>
  <Override PartName="/ppt/theme/themeOverride103.xml" ContentType="application/vnd.openxmlformats-officedocument.themeOverride+xml"/>
  <Override PartName="/ppt/notesSlides/notesSlide127.xml" ContentType="application/vnd.openxmlformats-officedocument.presentationml.notesSlide+xml"/>
  <Override PartName="/ppt/theme/themeOverride104.xml" ContentType="application/vnd.openxmlformats-officedocument.themeOverride+xml"/>
  <Override PartName="/ppt/notesSlides/notesSlide128.xml" ContentType="application/vnd.openxmlformats-officedocument.presentationml.notesSlide+xml"/>
  <Override PartName="/ppt/theme/themeOverride105.xml" ContentType="application/vnd.openxmlformats-officedocument.themeOverride+xml"/>
  <Override PartName="/ppt/notesSlides/notesSlide129.xml" ContentType="application/vnd.openxmlformats-officedocument.presentationml.notesSlide+xml"/>
  <Override PartName="/ppt/theme/themeOverride106.xml" ContentType="application/vnd.openxmlformats-officedocument.themeOverride+xml"/>
  <Override PartName="/ppt/notesSlides/notesSlide130.xml" ContentType="application/vnd.openxmlformats-officedocument.presentationml.notesSlide+xml"/>
  <Override PartName="/ppt/theme/themeOverride107.xml" ContentType="application/vnd.openxmlformats-officedocument.themeOverride+xml"/>
  <Override PartName="/ppt/notesSlides/notesSlide131.xml" ContentType="application/vnd.openxmlformats-officedocument.presentationml.notesSlide+xml"/>
  <Override PartName="/ppt/theme/themeOverride108.xml" ContentType="application/vnd.openxmlformats-officedocument.themeOverride+xml"/>
  <Override PartName="/ppt/notesSlides/notesSlide132.xml" ContentType="application/vnd.openxmlformats-officedocument.presentationml.notesSlide+xml"/>
  <Override PartName="/ppt/theme/themeOverride109.xml" ContentType="application/vnd.openxmlformats-officedocument.themeOverride+xml"/>
  <Override PartName="/ppt/notesSlides/notesSlide133.xml" ContentType="application/vnd.openxmlformats-officedocument.presentationml.notesSlide+xml"/>
  <Override PartName="/ppt/theme/themeOverride110.xml" ContentType="application/vnd.openxmlformats-officedocument.themeOverride+xml"/>
  <Override PartName="/ppt/notesSlides/notesSlide134.xml" ContentType="application/vnd.openxmlformats-officedocument.presentationml.notesSlide+xml"/>
  <Override PartName="/ppt/theme/themeOverride111.xml" ContentType="application/vnd.openxmlformats-officedocument.themeOverride+xml"/>
  <Override PartName="/ppt/notesSlides/notesSlide135.xml" ContentType="application/vnd.openxmlformats-officedocument.presentationml.notesSlide+xml"/>
  <Override PartName="/ppt/theme/themeOverride112.xml" ContentType="application/vnd.openxmlformats-officedocument.themeOverride+xml"/>
  <Override PartName="/ppt/notesSlides/notesSlide136.xml" ContentType="application/vnd.openxmlformats-officedocument.presentationml.notesSlide+xml"/>
  <Override PartName="/ppt/theme/themeOverride113.xml" ContentType="application/vnd.openxmlformats-officedocument.themeOverride+xml"/>
  <Override PartName="/ppt/notesSlides/notesSlide137.xml" ContentType="application/vnd.openxmlformats-officedocument.presentationml.notesSlide+xml"/>
  <Override PartName="/ppt/theme/themeOverride114.xml" ContentType="application/vnd.openxmlformats-officedocument.themeOverride+xml"/>
  <Override PartName="/ppt/notesSlides/notesSlide138.xml" ContentType="application/vnd.openxmlformats-officedocument.presentationml.notesSlide+xml"/>
  <Override PartName="/ppt/theme/themeOverride115.xml" ContentType="application/vnd.openxmlformats-officedocument.themeOverride+xml"/>
  <Override PartName="/ppt/notesSlides/notesSlide139.xml" ContentType="application/vnd.openxmlformats-officedocument.presentationml.notesSlide+xml"/>
  <Override PartName="/ppt/theme/themeOverride116.xml" ContentType="application/vnd.openxmlformats-officedocument.themeOverride+xml"/>
  <Override PartName="/ppt/notesSlides/notesSlide140.xml" ContentType="application/vnd.openxmlformats-officedocument.presentationml.notesSlide+xml"/>
  <Override PartName="/ppt/theme/themeOverride117.xml" ContentType="application/vnd.openxmlformats-officedocument.themeOverride+xml"/>
  <Override PartName="/ppt/notesSlides/notesSlide141.xml" ContentType="application/vnd.openxmlformats-officedocument.presentationml.notesSlide+xml"/>
  <Override PartName="/ppt/theme/themeOverride118.xml" ContentType="application/vnd.openxmlformats-officedocument.themeOverride+xml"/>
  <Override PartName="/ppt/notesSlides/notesSlide142.xml" ContentType="application/vnd.openxmlformats-officedocument.presentationml.notesSlide+xml"/>
  <Override PartName="/ppt/theme/themeOverride119.xml" ContentType="application/vnd.openxmlformats-officedocument.themeOverride+xml"/>
  <Override PartName="/ppt/notesSlides/notesSlide143.xml" ContentType="application/vnd.openxmlformats-officedocument.presentationml.notesSlide+xml"/>
  <Override PartName="/ppt/theme/themeOverride120.xml" ContentType="application/vnd.openxmlformats-officedocument.themeOverride+xml"/>
  <Override PartName="/ppt/notesSlides/notesSlide144.xml" ContentType="application/vnd.openxmlformats-officedocument.presentationml.notesSlide+xml"/>
  <Override PartName="/ppt/theme/themeOverride121.xml" ContentType="application/vnd.openxmlformats-officedocument.themeOverride+xml"/>
  <Override PartName="/ppt/notesSlides/notesSlide145.xml" ContentType="application/vnd.openxmlformats-officedocument.presentationml.notesSlide+xml"/>
  <Override PartName="/ppt/theme/themeOverride122.xml" ContentType="application/vnd.openxmlformats-officedocument.themeOverride+xml"/>
  <Override PartName="/ppt/notesSlides/notesSlide146.xml" ContentType="application/vnd.openxmlformats-officedocument.presentationml.notesSlide+xml"/>
  <Override PartName="/ppt/theme/themeOverride123.xml" ContentType="application/vnd.openxmlformats-officedocument.themeOverride+xml"/>
  <Override PartName="/ppt/notesSlides/notesSlide147.xml" ContentType="application/vnd.openxmlformats-officedocument.presentationml.notesSlide+xml"/>
  <Override PartName="/ppt/theme/themeOverride124.xml" ContentType="application/vnd.openxmlformats-officedocument.themeOverride+xml"/>
  <Override PartName="/ppt/notesSlides/notesSlide148.xml" ContentType="application/vnd.openxmlformats-officedocument.presentationml.notesSlide+xml"/>
  <Override PartName="/ppt/theme/themeOverride125.xml" ContentType="application/vnd.openxmlformats-officedocument.themeOverride+xml"/>
  <Override PartName="/ppt/notesSlides/notesSlide149.xml" ContentType="application/vnd.openxmlformats-officedocument.presentationml.notesSlide+xml"/>
  <Override PartName="/ppt/theme/themeOverride126.xml" ContentType="application/vnd.openxmlformats-officedocument.themeOverride+xml"/>
  <Override PartName="/ppt/notesSlides/notesSlide150.xml" ContentType="application/vnd.openxmlformats-officedocument.presentationml.notesSlide+xml"/>
  <Override PartName="/ppt/theme/themeOverride127.xml" ContentType="application/vnd.openxmlformats-officedocument.themeOverride+xml"/>
  <Override PartName="/ppt/notesSlides/notesSlide151.xml" ContentType="application/vnd.openxmlformats-officedocument.presentationml.notesSlide+xml"/>
  <Override PartName="/ppt/theme/themeOverride128.xml" ContentType="application/vnd.openxmlformats-officedocument.themeOverride+xml"/>
  <Override PartName="/ppt/notesSlides/notesSlide152.xml" ContentType="application/vnd.openxmlformats-officedocument.presentationml.notesSlide+xml"/>
  <Override PartName="/ppt/theme/themeOverride129.xml" ContentType="application/vnd.openxmlformats-officedocument.themeOverride+xml"/>
  <Override PartName="/ppt/notesSlides/notesSlide153.xml" ContentType="application/vnd.openxmlformats-officedocument.presentationml.notesSlide+xml"/>
  <Override PartName="/ppt/theme/themeOverride130.xml" ContentType="application/vnd.openxmlformats-officedocument.themeOverride+xml"/>
  <Override PartName="/ppt/notesSlides/notesSlide154.xml" ContentType="application/vnd.openxmlformats-officedocument.presentationml.notesSlide+xml"/>
  <Override PartName="/ppt/theme/themeOverride131.xml" ContentType="application/vnd.openxmlformats-officedocument.themeOverride+xml"/>
  <Override PartName="/ppt/notesSlides/notesSlide155.xml" ContentType="application/vnd.openxmlformats-officedocument.presentationml.notesSlide+xml"/>
  <Override PartName="/ppt/theme/themeOverride132.xml" ContentType="application/vnd.openxmlformats-officedocument.themeOverride+xml"/>
  <Override PartName="/ppt/notesSlides/notesSlide156.xml" ContentType="application/vnd.openxmlformats-officedocument.presentationml.notesSlide+xml"/>
  <Override PartName="/ppt/theme/themeOverride133.xml" ContentType="application/vnd.openxmlformats-officedocument.themeOverride+xml"/>
  <Override PartName="/ppt/notesSlides/notesSlide157.xml" ContentType="application/vnd.openxmlformats-officedocument.presentationml.notesSlide+xml"/>
  <Override PartName="/ppt/theme/themeOverride134.xml" ContentType="application/vnd.openxmlformats-officedocument.themeOverride+xml"/>
  <Override PartName="/ppt/notesSlides/notesSlide158.xml" ContentType="application/vnd.openxmlformats-officedocument.presentationml.notesSlide+xml"/>
  <Override PartName="/ppt/theme/themeOverride135.xml" ContentType="application/vnd.openxmlformats-officedocument.themeOverride+xml"/>
  <Override PartName="/ppt/notesSlides/notesSlide159.xml" ContentType="application/vnd.openxmlformats-officedocument.presentationml.notesSlide+xml"/>
  <Override PartName="/ppt/theme/themeOverride136.xml" ContentType="application/vnd.openxmlformats-officedocument.themeOverride+xml"/>
  <Override PartName="/ppt/notesSlides/notesSlide160.xml" ContentType="application/vnd.openxmlformats-officedocument.presentationml.notesSlide+xml"/>
  <Override PartName="/ppt/theme/themeOverride137.xml" ContentType="application/vnd.openxmlformats-officedocument.themeOverride+xml"/>
  <Override PartName="/ppt/notesSlides/notesSlide161.xml" ContentType="application/vnd.openxmlformats-officedocument.presentationml.notesSlide+xml"/>
  <Override PartName="/ppt/theme/themeOverride138.xml" ContentType="application/vnd.openxmlformats-officedocument.themeOverride+xml"/>
  <Override PartName="/ppt/notesSlides/notesSlide162.xml" ContentType="application/vnd.openxmlformats-officedocument.presentationml.notesSlide+xml"/>
  <Override PartName="/ppt/theme/themeOverride139.xml" ContentType="application/vnd.openxmlformats-officedocument.themeOverride+xml"/>
  <Override PartName="/ppt/notesSlides/notesSlide163.xml" ContentType="application/vnd.openxmlformats-officedocument.presentationml.notesSlide+xml"/>
  <Override PartName="/ppt/theme/themeOverride140.xml" ContentType="application/vnd.openxmlformats-officedocument.themeOverride+xml"/>
  <Override PartName="/ppt/notesSlides/notesSlide164.xml" ContentType="application/vnd.openxmlformats-officedocument.presentationml.notesSlide+xml"/>
  <Override PartName="/ppt/theme/themeOverride141.xml" ContentType="application/vnd.openxmlformats-officedocument.themeOverride+xml"/>
  <Override PartName="/ppt/notesSlides/notesSlide165.xml" ContentType="application/vnd.openxmlformats-officedocument.presentationml.notesSlide+xml"/>
  <Override PartName="/ppt/theme/themeOverride142.xml" ContentType="application/vnd.openxmlformats-officedocument.themeOverride+xml"/>
  <Override PartName="/ppt/notesSlides/notesSlide166.xml" ContentType="application/vnd.openxmlformats-officedocument.presentationml.notesSlide+xml"/>
  <Override PartName="/ppt/theme/themeOverride143.xml" ContentType="application/vnd.openxmlformats-officedocument.themeOverride+xml"/>
  <Override PartName="/ppt/notesSlides/notesSlide167.xml" ContentType="application/vnd.openxmlformats-officedocument.presentationml.notesSlide+xml"/>
  <Override PartName="/ppt/theme/themeOverride144.xml" ContentType="application/vnd.openxmlformats-officedocument.themeOverride+xml"/>
  <Override PartName="/ppt/notesSlides/notesSlide168.xml" ContentType="application/vnd.openxmlformats-officedocument.presentationml.notesSlide+xml"/>
  <Override PartName="/ppt/theme/themeOverride145.xml" ContentType="application/vnd.openxmlformats-officedocument.themeOverride+xml"/>
  <Override PartName="/ppt/notesSlides/notesSlide169.xml" ContentType="application/vnd.openxmlformats-officedocument.presentationml.notesSlide+xml"/>
  <Override PartName="/ppt/theme/themeOverride146.xml" ContentType="application/vnd.openxmlformats-officedocument.themeOverride+xml"/>
  <Override PartName="/ppt/notesSlides/notesSlide170.xml" ContentType="application/vnd.openxmlformats-officedocument.presentationml.notesSlide+xml"/>
  <Override PartName="/ppt/theme/themeOverride147.xml" ContentType="application/vnd.openxmlformats-officedocument.themeOverride+xml"/>
  <Override PartName="/ppt/notesSlides/notesSlide171.xml" ContentType="application/vnd.openxmlformats-officedocument.presentationml.notesSlide+xml"/>
  <Override PartName="/ppt/theme/themeOverride148.xml" ContentType="application/vnd.openxmlformats-officedocument.themeOverride+xml"/>
  <Override PartName="/ppt/notesSlides/notesSlide172.xml" ContentType="application/vnd.openxmlformats-officedocument.presentationml.notesSlide+xml"/>
  <Override PartName="/ppt/theme/themeOverride149.xml" ContentType="application/vnd.openxmlformats-officedocument.themeOverride+xml"/>
  <Override PartName="/ppt/notesSlides/notesSlide173.xml" ContentType="application/vnd.openxmlformats-officedocument.presentationml.notesSlide+xml"/>
  <Override PartName="/ppt/theme/themeOverride150.xml" ContentType="application/vnd.openxmlformats-officedocument.themeOverride+xml"/>
  <Override PartName="/ppt/notesSlides/notesSlide174.xml" ContentType="application/vnd.openxmlformats-officedocument.presentationml.notesSlide+xml"/>
  <Override PartName="/ppt/theme/themeOverride151.xml" ContentType="application/vnd.openxmlformats-officedocument.themeOverride+xml"/>
  <Override PartName="/ppt/notesSlides/notesSlide175.xml" ContentType="application/vnd.openxmlformats-officedocument.presentationml.notesSlide+xml"/>
  <Override PartName="/ppt/theme/themeOverride152.xml" ContentType="application/vnd.openxmlformats-officedocument.themeOverride+xml"/>
  <Override PartName="/ppt/notesSlides/notesSlide176.xml" ContentType="application/vnd.openxmlformats-officedocument.presentationml.notesSlide+xml"/>
  <Override PartName="/ppt/theme/themeOverride153.xml" ContentType="application/vnd.openxmlformats-officedocument.themeOverride+xml"/>
  <Override PartName="/ppt/notesSlides/notesSlide177.xml" ContentType="application/vnd.openxmlformats-officedocument.presentationml.notesSlide+xml"/>
  <Override PartName="/ppt/theme/themeOverride154.xml" ContentType="application/vnd.openxmlformats-officedocument.themeOverride+xml"/>
  <Override PartName="/ppt/notesSlides/notesSlide178.xml" ContentType="application/vnd.openxmlformats-officedocument.presentationml.notesSlide+xml"/>
  <Override PartName="/ppt/theme/themeOverride155.xml" ContentType="application/vnd.openxmlformats-officedocument.themeOverride+xml"/>
  <Override PartName="/ppt/notesSlides/notesSlide179.xml" ContentType="application/vnd.openxmlformats-officedocument.presentationml.notesSlide+xml"/>
  <Override PartName="/ppt/theme/themeOverride156.xml" ContentType="application/vnd.openxmlformats-officedocument.themeOverride+xml"/>
  <Override PartName="/ppt/notesSlides/notesSlide180.xml" ContentType="application/vnd.openxmlformats-officedocument.presentationml.notesSlide+xml"/>
  <Override PartName="/ppt/theme/themeOverride157.xml" ContentType="application/vnd.openxmlformats-officedocument.themeOverride+xml"/>
  <Override PartName="/ppt/notesSlides/notesSlide181.xml" ContentType="application/vnd.openxmlformats-officedocument.presentationml.notesSlide+xml"/>
  <Override PartName="/ppt/theme/themeOverride158.xml" ContentType="application/vnd.openxmlformats-officedocument.themeOverride+xml"/>
  <Override PartName="/ppt/notesSlides/notesSlide182.xml" ContentType="application/vnd.openxmlformats-officedocument.presentationml.notesSlide+xml"/>
  <Override PartName="/ppt/theme/themeOverride159.xml" ContentType="application/vnd.openxmlformats-officedocument.themeOverride+xml"/>
  <Override PartName="/ppt/notesSlides/notesSlide183.xml" ContentType="application/vnd.openxmlformats-officedocument.presentationml.notesSlide+xml"/>
  <Override PartName="/ppt/theme/themeOverride160.xml" ContentType="application/vnd.openxmlformats-officedocument.themeOverride+xml"/>
  <Override PartName="/ppt/notesSlides/notesSlide184.xml" ContentType="application/vnd.openxmlformats-officedocument.presentationml.notesSlide+xml"/>
  <Override PartName="/ppt/theme/themeOverride161.xml" ContentType="application/vnd.openxmlformats-officedocument.themeOverride+xml"/>
  <Override PartName="/ppt/notesSlides/notesSlide185.xml" ContentType="application/vnd.openxmlformats-officedocument.presentationml.notesSlide+xml"/>
  <Override PartName="/ppt/theme/themeOverride162.xml" ContentType="application/vnd.openxmlformats-officedocument.themeOverride+xml"/>
  <Override PartName="/ppt/notesSlides/notesSlide186.xml" ContentType="application/vnd.openxmlformats-officedocument.presentationml.notesSlide+xml"/>
  <Override PartName="/ppt/theme/themeOverride163.xml" ContentType="application/vnd.openxmlformats-officedocument.themeOverride+xml"/>
  <Override PartName="/ppt/notesSlides/notesSlide187.xml" ContentType="application/vnd.openxmlformats-officedocument.presentationml.notesSlide+xml"/>
  <Override PartName="/ppt/theme/themeOverride164.xml" ContentType="application/vnd.openxmlformats-officedocument.themeOverr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684" r:id="rId2"/>
    <p:sldMasterId id="2147483672" r:id="rId3"/>
    <p:sldMasterId id="2147483732" r:id="rId4"/>
    <p:sldMasterId id="2147483708" r:id="rId5"/>
    <p:sldMasterId id="2147483720" r:id="rId6"/>
    <p:sldMasterId id="2147483744" r:id="rId7"/>
    <p:sldMasterId id="2147483768" r:id="rId8"/>
    <p:sldMasterId id="2147483780" r:id="rId9"/>
  </p:sldMasterIdLst>
  <p:notesMasterIdLst>
    <p:notesMasterId r:id="rId203"/>
  </p:notesMasterIdLst>
  <p:sldIdLst>
    <p:sldId id="263" r:id="rId10"/>
    <p:sldId id="266" r:id="rId11"/>
    <p:sldId id="1018" r:id="rId12"/>
    <p:sldId id="2711" r:id="rId13"/>
    <p:sldId id="265" r:id="rId14"/>
    <p:sldId id="264" r:id="rId15"/>
    <p:sldId id="2603" r:id="rId16"/>
    <p:sldId id="257" r:id="rId17"/>
    <p:sldId id="259" r:id="rId18"/>
    <p:sldId id="276" r:id="rId19"/>
    <p:sldId id="1075" r:id="rId20"/>
    <p:sldId id="1076" r:id="rId21"/>
    <p:sldId id="1077" r:id="rId22"/>
    <p:sldId id="1078" r:id="rId23"/>
    <p:sldId id="1079" r:id="rId24"/>
    <p:sldId id="1080" r:id="rId25"/>
    <p:sldId id="2560" r:id="rId26"/>
    <p:sldId id="1081" r:id="rId27"/>
    <p:sldId id="2561" r:id="rId28"/>
    <p:sldId id="1082" r:id="rId29"/>
    <p:sldId id="1084" r:id="rId30"/>
    <p:sldId id="1085" r:id="rId31"/>
    <p:sldId id="1088" r:id="rId32"/>
    <p:sldId id="1089" r:id="rId33"/>
    <p:sldId id="2562" r:id="rId34"/>
    <p:sldId id="2563" r:id="rId35"/>
    <p:sldId id="2564" r:id="rId36"/>
    <p:sldId id="2565" r:id="rId37"/>
    <p:sldId id="2566" r:id="rId38"/>
    <p:sldId id="2567" r:id="rId39"/>
    <p:sldId id="2568" r:id="rId40"/>
    <p:sldId id="2569" r:id="rId41"/>
    <p:sldId id="2682" r:id="rId42"/>
    <p:sldId id="2683" r:id="rId43"/>
    <p:sldId id="2681" r:id="rId44"/>
    <p:sldId id="2684" r:id="rId45"/>
    <p:sldId id="2685" r:id="rId46"/>
    <p:sldId id="2691" r:id="rId47"/>
    <p:sldId id="2686" r:id="rId48"/>
    <p:sldId id="2687" r:id="rId49"/>
    <p:sldId id="2692" r:id="rId50"/>
    <p:sldId id="2693" r:id="rId51"/>
    <p:sldId id="2694" r:id="rId52"/>
    <p:sldId id="2695" r:id="rId53"/>
    <p:sldId id="2688" r:id="rId54"/>
    <p:sldId id="2696" r:id="rId55"/>
    <p:sldId id="2697" r:id="rId56"/>
    <p:sldId id="2698" r:id="rId57"/>
    <p:sldId id="2699" r:id="rId58"/>
    <p:sldId id="2689" r:id="rId59"/>
    <p:sldId id="2700" r:id="rId60"/>
    <p:sldId id="2701" r:id="rId61"/>
    <p:sldId id="2702" r:id="rId62"/>
    <p:sldId id="2690" r:id="rId63"/>
    <p:sldId id="2706" r:id="rId64"/>
    <p:sldId id="2707" r:id="rId65"/>
    <p:sldId id="2708" r:id="rId66"/>
    <p:sldId id="2709" r:id="rId67"/>
    <p:sldId id="2703" r:id="rId68"/>
    <p:sldId id="2570" r:id="rId69"/>
    <p:sldId id="2571" r:id="rId70"/>
    <p:sldId id="2572" r:id="rId71"/>
    <p:sldId id="2573" r:id="rId72"/>
    <p:sldId id="2576" r:id="rId73"/>
    <p:sldId id="2574" r:id="rId74"/>
    <p:sldId id="2577" r:id="rId75"/>
    <p:sldId id="2575" r:id="rId76"/>
    <p:sldId id="2583" r:id="rId77"/>
    <p:sldId id="2591" r:id="rId78"/>
    <p:sldId id="2578" r:id="rId79"/>
    <p:sldId id="2584" r:id="rId80"/>
    <p:sldId id="2588" r:id="rId81"/>
    <p:sldId id="2589" r:id="rId82"/>
    <p:sldId id="2590" r:id="rId83"/>
    <p:sldId id="2585" r:id="rId84"/>
    <p:sldId id="2595" r:id="rId85"/>
    <p:sldId id="2596" r:id="rId86"/>
    <p:sldId id="2592" r:id="rId87"/>
    <p:sldId id="2593" r:id="rId88"/>
    <p:sldId id="2594" r:id="rId89"/>
    <p:sldId id="2597" r:id="rId90"/>
    <p:sldId id="2598" r:id="rId91"/>
    <p:sldId id="2599" r:id="rId92"/>
    <p:sldId id="2600" r:id="rId93"/>
    <p:sldId id="2586" r:id="rId94"/>
    <p:sldId id="2587" r:id="rId95"/>
    <p:sldId id="2579" r:id="rId96"/>
    <p:sldId id="365" r:id="rId97"/>
    <p:sldId id="2601" r:id="rId98"/>
    <p:sldId id="2602" r:id="rId99"/>
    <p:sldId id="1395" r:id="rId100"/>
    <p:sldId id="1396" r:id="rId101"/>
    <p:sldId id="1397" r:id="rId102"/>
    <p:sldId id="1401" r:id="rId103"/>
    <p:sldId id="1402" r:id="rId104"/>
    <p:sldId id="2604" r:id="rId105"/>
    <p:sldId id="1407" r:id="rId106"/>
    <p:sldId id="1409" r:id="rId107"/>
    <p:sldId id="1410" r:id="rId108"/>
    <p:sldId id="2605" r:id="rId109"/>
    <p:sldId id="1411" r:id="rId110"/>
    <p:sldId id="2606" r:id="rId111"/>
    <p:sldId id="1423" r:id="rId112"/>
    <p:sldId id="1425" r:id="rId113"/>
    <p:sldId id="1426" r:id="rId114"/>
    <p:sldId id="1427" r:id="rId115"/>
    <p:sldId id="1428" r:id="rId116"/>
    <p:sldId id="1431" r:id="rId117"/>
    <p:sldId id="1429" r:id="rId118"/>
    <p:sldId id="1430" r:id="rId119"/>
    <p:sldId id="1432" r:id="rId120"/>
    <p:sldId id="2607" r:id="rId121"/>
    <p:sldId id="1435" r:id="rId122"/>
    <p:sldId id="1436" r:id="rId123"/>
    <p:sldId id="1439" r:id="rId124"/>
    <p:sldId id="1440" r:id="rId125"/>
    <p:sldId id="1437" r:id="rId126"/>
    <p:sldId id="1444" r:id="rId127"/>
    <p:sldId id="1441" r:id="rId128"/>
    <p:sldId id="1442" r:id="rId129"/>
    <p:sldId id="2608" r:id="rId130"/>
    <p:sldId id="2609" r:id="rId131"/>
    <p:sldId id="2580" r:id="rId132"/>
    <p:sldId id="2610" r:id="rId133"/>
    <p:sldId id="2611" r:id="rId134"/>
    <p:sldId id="2612" r:id="rId135"/>
    <p:sldId id="2613" r:id="rId136"/>
    <p:sldId id="2581" r:id="rId137"/>
    <p:sldId id="2614" r:id="rId138"/>
    <p:sldId id="2615" r:id="rId139"/>
    <p:sldId id="2616" r:id="rId140"/>
    <p:sldId id="2617" r:id="rId141"/>
    <p:sldId id="2618" r:id="rId142"/>
    <p:sldId id="2619" r:id="rId143"/>
    <p:sldId id="2620" r:id="rId144"/>
    <p:sldId id="2621" r:id="rId145"/>
    <p:sldId id="2622" r:id="rId146"/>
    <p:sldId id="2623" r:id="rId147"/>
    <p:sldId id="2624" r:id="rId148"/>
    <p:sldId id="2625" r:id="rId149"/>
    <p:sldId id="2626" r:id="rId150"/>
    <p:sldId id="2627" r:id="rId151"/>
    <p:sldId id="2628" r:id="rId152"/>
    <p:sldId id="2629" r:id="rId153"/>
    <p:sldId id="2630" r:id="rId154"/>
    <p:sldId id="2631" r:id="rId155"/>
    <p:sldId id="2632" r:id="rId156"/>
    <p:sldId id="2633" r:id="rId157"/>
    <p:sldId id="2634" r:id="rId158"/>
    <p:sldId id="2635" r:id="rId159"/>
    <p:sldId id="2636" r:id="rId160"/>
    <p:sldId id="2637" r:id="rId161"/>
    <p:sldId id="2638" r:id="rId162"/>
    <p:sldId id="2639" r:id="rId163"/>
    <p:sldId id="2640" r:id="rId164"/>
    <p:sldId id="2641" r:id="rId165"/>
    <p:sldId id="2642" r:id="rId166"/>
    <p:sldId id="2643" r:id="rId167"/>
    <p:sldId id="2644" r:id="rId168"/>
    <p:sldId id="2645" r:id="rId169"/>
    <p:sldId id="2646" r:id="rId170"/>
    <p:sldId id="2647" r:id="rId171"/>
    <p:sldId id="2650" r:id="rId172"/>
    <p:sldId id="2651" r:id="rId173"/>
    <p:sldId id="2652" r:id="rId174"/>
    <p:sldId id="2653" r:id="rId175"/>
    <p:sldId id="2654" r:id="rId176"/>
    <p:sldId id="2655" r:id="rId177"/>
    <p:sldId id="2656" r:id="rId178"/>
    <p:sldId id="2657" r:id="rId179"/>
    <p:sldId id="2658" r:id="rId180"/>
    <p:sldId id="2660" r:id="rId181"/>
    <p:sldId id="2661" r:id="rId182"/>
    <p:sldId id="2662" r:id="rId183"/>
    <p:sldId id="2663" r:id="rId184"/>
    <p:sldId id="2664" r:id="rId185"/>
    <p:sldId id="2665" r:id="rId186"/>
    <p:sldId id="2666" r:id="rId187"/>
    <p:sldId id="2667" r:id="rId188"/>
    <p:sldId id="2668" r:id="rId189"/>
    <p:sldId id="2669" r:id="rId190"/>
    <p:sldId id="2670" r:id="rId191"/>
    <p:sldId id="2671" r:id="rId192"/>
    <p:sldId id="2672" r:id="rId193"/>
    <p:sldId id="2673" r:id="rId194"/>
    <p:sldId id="2674" r:id="rId195"/>
    <p:sldId id="2675" r:id="rId196"/>
    <p:sldId id="2676" r:id="rId197"/>
    <p:sldId id="2677" r:id="rId198"/>
    <p:sldId id="2678" r:id="rId199"/>
    <p:sldId id="2679" r:id="rId200"/>
    <p:sldId id="2680" r:id="rId201"/>
    <p:sldId id="2710" r:id="rId202"/>
  </p:sldIdLst>
  <p:sldSz cx="12192000" cy="6858000"/>
  <p:notesSz cx="6858000" cy="9144000"/>
  <p:defaultText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9877"/>
    <a:srgbClr val="28B056"/>
    <a:srgbClr val="FEFEFE"/>
    <a:srgbClr val="F0F5FB"/>
    <a:srgbClr val="FE2635"/>
    <a:srgbClr val="03A9F4"/>
    <a:srgbClr val="00CEE8"/>
    <a:srgbClr val="FFD000"/>
    <a:srgbClr val="4DD67B"/>
    <a:srgbClr val="E9FD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147" autoAdjust="0"/>
    <p:restoredTop sz="76534" autoAdjust="0"/>
  </p:normalViewPr>
  <p:slideViewPr>
    <p:cSldViewPr snapToGrid="0">
      <p:cViewPr varScale="1">
        <p:scale>
          <a:sx n="69" d="100"/>
          <a:sy n="69" d="100"/>
        </p:scale>
        <p:origin x="-690" y="-96"/>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8.xml"/><Relationship Id="rId21" Type="http://schemas.openxmlformats.org/officeDocument/2006/relationships/slide" Target="slides/slide12.xml"/><Relationship Id="rId42" Type="http://schemas.openxmlformats.org/officeDocument/2006/relationships/slide" Target="slides/slide33.xml"/><Relationship Id="rId63" Type="http://schemas.openxmlformats.org/officeDocument/2006/relationships/slide" Target="slides/slide54.xml"/><Relationship Id="rId84" Type="http://schemas.openxmlformats.org/officeDocument/2006/relationships/slide" Target="slides/slide75.xml"/><Relationship Id="rId138" Type="http://schemas.openxmlformats.org/officeDocument/2006/relationships/slide" Target="slides/slide129.xml"/><Relationship Id="rId159" Type="http://schemas.openxmlformats.org/officeDocument/2006/relationships/slide" Target="slides/slide150.xml"/><Relationship Id="rId170" Type="http://schemas.openxmlformats.org/officeDocument/2006/relationships/slide" Target="slides/slide161.xml"/><Relationship Id="rId191" Type="http://schemas.openxmlformats.org/officeDocument/2006/relationships/slide" Target="slides/slide182.xml"/><Relationship Id="rId205" Type="http://schemas.openxmlformats.org/officeDocument/2006/relationships/viewProps" Target="viewProps.xml"/><Relationship Id="rId107" Type="http://schemas.openxmlformats.org/officeDocument/2006/relationships/slide" Target="slides/slide98.xml"/><Relationship Id="rId11" Type="http://schemas.openxmlformats.org/officeDocument/2006/relationships/slide" Target="slides/slide2.xml"/><Relationship Id="rId32" Type="http://schemas.openxmlformats.org/officeDocument/2006/relationships/slide" Target="slides/slide23.xml"/><Relationship Id="rId53" Type="http://schemas.openxmlformats.org/officeDocument/2006/relationships/slide" Target="slides/slide44.xml"/><Relationship Id="rId74" Type="http://schemas.openxmlformats.org/officeDocument/2006/relationships/slide" Target="slides/slide65.xml"/><Relationship Id="rId128" Type="http://schemas.openxmlformats.org/officeDocument/2006/relationships/slide" Target="slides/slide119.xml"/><Relationship Id="rId149" Type="http://schemas.openxmlformats.org/officeDocument/2006/relationships/slide" Target="slides/slide140.xml"/><Relationship Id="rId5" Type="http://schemas.openxmlformats.org/officeDocument/2006/relationships/slideMaster" Target="slideMasters/slideMaster5.xml"/><Relationship Id="rId95" Type="http://schemas.openxmlformats.org/officeDocument/2006/relationships/slide" Target="slides/slide86.xml"/><Relationship Id="rId160" Type="http://schemas.openxmlformats.org/officeDocument/2006/relationships/slide" Target="slides/slide151.xml"/><Relationship Id="rId181" Type="http://schemas.openxmlformats.org/officeDocument/2006/relationships/slide" Target="slides/slide172.xml"/><Relationship Id="rId22" Type="http://schemas.openxmlformats.org/officeDocument/2006/relationships/slide" Target="slides/slide13.xml"/><Relationship Id="rId43" Type="http://schemas.openxmlformats.org/officeDocument/2006/relationships/slide" Target="slides/slide34.xml"/><Relationship Id="rId64" Type="http://schemas.openxmlformats.org/officeDocument/2006/relationships/slide" Target="slides/slide55.xml"/><Relationship Id="rId118" Type="http://schemas.openxmlformats.org/officeDocument/2006/relationships/slide" Target="slides/slide109.xml"/><Relationship Id="rId139" Type="http://schemas.openxmlformats.org/officeDocument/2006/relationships/slide" Target="slides/slide130.xml"/><Relationship Id="rId85" Type="http://schemas.openxmlformats.org/officeDocument/2006/relationships/slide" Target="slides/slide76.xml"/><Relationship Id="rId150" Type="http://schemas.openxmlformats.org/officeDocument/2006/relationships/slide" Target="slides/slide141.xml"/><Relationship Id="rId171" Type="http://schemas.openxmlformats.org/officeDocument/2006/relationships/slide" Target="slides/slide162.xml"/><Relationship Id="rId192" Type="http://schemas.openxmlformats.org/officeDocument/2006/relationships/slide" Target="slides/slide183.xml"/><Relationship Id="rId206" Type="http://schemas.openxmlformats.org/officeDocument/2006/relationships/theme" Target="theme/theme1.xml"/><Relationship Id="rId12" Type="http://schemas.openxmlformats.org/officeDocument/2006/relationships/slide" Target="slides/slide3.xml"/><Relationship Id="rId33" Type="http://schemas.openxmlformats.org/officeDocument/2006/relationships/slide" Target="slides/slide24.xml"/><Relationship Id="rId108" Type="http://schemas.openxmlformats.org/officeDocument/2006/relationships/slide" Target="slides/slide99.xml"/><Relationship Id="rId129" Type="http://schemas.openxmlformats.org/officeDocument/2006/relationships/slide" Target="slides/slide120.xml"/><Relationship Id="rId54" Type="http://schemas.openxmlformats.org/officeDocument/2006/relationships/slide" Target="slides/slide45.xml"/><Relationship Id="rId75" Type="http://schemas.openxmlformats.org/officeDocument/2006/relationships/slide" Target="slides/slide66.xml"/><Relationship Id="rId96" Type="http://schemas.openxmlformats.org/officeDocument/2006/relationships/slide" Target="slides/slide87.xml"/><Relationship Id="rId140" Type="http://schemas.openxmlformats.org/officeDocument/2006/relationships/slide" Target="slides/slide131.xml"/><Relationship Id="rId161" Type="http://schemas.openxmlformats.org/officeDocument/2006/relationships/slide" Target="slides/slide152.xml"/><Relationship Id="rId182" Type="http://schemas.openxmlformats.org/officeDocument/2006/relationships/slide" Target="slides/slide173.xml"/><Relationship Id="rId6" Type="http://schemas.openxmlformats.org/officeDocument/2006/relationships/slideMaster" Target="slideMasters/slideMaster6.xml"/><Relationship Id="rId23" Type="http://schemas.openxmlformats.org/officeDocument/2006/relationships/slide" Target="slides/slide14.xml"/><Relationship Id="rId119" Type="http://schemas.openxmlformats.org/officeDocument/2006/relationships/slide" Target="slides/slide110.xml"/><Relationship Id="rId44" Type="http://schemas.openxmlformats.org/officeDocument/2006/relationships/slide" Target="slides/slide35.xml"/><Relationship Id="rId65" Type="http://schemas.openxmlformats.org/officeDocument/2006/relationships/slide" Target="slides/slide56.xml"/><Relationship Id="rId86" Type="http://schemas.openxmlformats.org/officeDocument/2006/relationships/slide" Target="slides/slide77.xml"/><Relationship Id="rId130" Type="http://schemas.openxmlformats.org/officeDocument/2006/relationships/slide" Target="slides/slide121.xml"/><Relationship Id="rId151" Type="http://schemas.openxmlformats.org/officeDocument/2006/relationships/slide" Target="slides/slide142.xml"/><Relationship Id="rId172" Type="http://schemas.openxmlformats.org/officeDocument/2006/relationships/slide" Target="slides/slide163.xml"/><Relationship Id="rId193" Type="http://schemas.openxmlformats.org/officeDocument/2006/relationships/slide" Target="slides/slide184.xml"/><Relationship Id="rId207" Type="http://schemas.openxmlformats.org/officeDocument/2006/relationships/tableStyles" Target="tableStyles.xml"/><Relationship Id="rId13" Type="http://schemas.openxmlformats.org/officeDocument/2006/relationships/slide" Target="slides/slide4.xml"/><Relationship Id="rId109" Type="http://schemas.openxmlformats.org/officeDocument/2006/relationships/slide" Target="slides/slide100.xml"/><Relationship Id="rId34" Type="http://schemas.openxmlformats.org/officeDocument/2006/relationships/slide" Target="slides/slide25.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slide" Target="slides/slide88.xml"/><Relationship Id="rId120" Type="http://schemas.openxmlformats.org/officeDocument/2006/relationships/slide" Target="slides/slide111.xml"/><Relationship Id="rId141" Type="http://schemas.openxmlformats.org/officeDocument/2006/relationships/slide" Target="slides/slide132.xml"/><Relationship Id="rId7" Type="http://schemas.openxmlformats.org/officeDocument/2006/relationships/slideMaster" Target="slideMasters/slideMaster7.xml"/><Relationship Id="rId162" Type="http://schemas.openxmlformats.org/officeDocument/2006/relationships/slide" Target="slides/slide153.xml"/><Relationship Id="rId183" Type="http://schemas.openxmlformats.org/officeDocument/2006/relationships/slide" Target="slides/slide174.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110" Type="http://schemas.openxmlformats.org/officeDocument/2006/relationships/slide" Target="slides/slide101.xml"/><Relationship Id="rId115" Type="http://schemas.openxmlformats.org/officeDocument/2006/relationships/slide" Target="slides/slide106.xml"/><Relationship Id="rId131" Type="http://schemas.openxmlformats.org/officeDocument/2006/relationships/slide" Target="slides/slide122.xml"/><Relationship Id="rId136" Type="http://schemas.openxmlformats.org/officeDocument/2006/relationships/slide" Target="slides/slide127.xml"/><Relationship Id="rId157" Type="http://schemas.openxmlformats.org/officeDocument/2006/relationships/slide" Target="slides/slide148.xml"/><Relationship Id="rId178" Type="http://schemas.openxmlformats.org/officeDocument/2006/relationships/slide" Target="slides/slide169.xml"/><Relationship Id="rId61" Type="http://schemas.openxmlformats.org/officeDocument/2006/relationships/slide" Target="slides/slide52.xml"/><Relationship Id="rId82" Type="http://schemas.openxmlformats.org/officeDocument/2006/relationships/slide" Target="slides/slide73.xml"/><Relationship Id="rId152" Type="http://schemas.openxmlformats.org/officeDocument/2006/relationships/slide" Target="slides/slide143.xml"/><Relationship Id="rId173" Type="http://schemas.openxmlformats.org/officeDocument/2006/relationships/slide" Target="slides/slide164.xml"/><Relationship Id="rId194" Type="http://schemas.openxmlformats.org/officeDocument/2006/relationships/slide" Target="slides/slide185.xml"/><Relationship Id="rId199" Type="http://schemas.openxmlformats.org/officeDocument/2006/relationships/slide" Target="slides/slide190.xml"/><Relationship Id="rId203" Type="http://schemas.openxmlformats.org/officeDocument/2006/relationships/notesMaster" Target="notesMasters/notesMaster1.xml"/><Relationship Id="rId19" Type="http://schemas.openxmlformats.org/officeDocument/2006/relationships/slide" Target="slides/slide10.xml"/><Relationship Id="rId14" Type="http://schemas.openxmlformats.org/officeDocument/2006/relationships/slide" Target="slides/slide5.xml"/><Relationship Id="rId30" Type="http://schemas.openxmlformats.org/officeDocument/2006/relationships/slide" Target="slides/slide21.xml"/><Relationship Id="rId35" Type="http://schemas.openxmlformats.org/officeDocument/2006/relationships/slide" Target="slides/slide26.xml"/><Relationship Id="rId56" Type="http://schemas.openxmlformats.org/officeDocument/2006/relationships/slide" Target="slides/slide47.xml"/><Relationship Id="rId77" Type="http://schemas.openxmlformats.org/officeDocument/2006/relationships/slide" Target="slides/slide68.xml"/><Relationship Id="rId100" Type="http://schemas.openxmlformats.org/officeDocument/2006/relationships/slide" Target="slides/slide91.xml"/><Relationship Id="rId105" Type="http://schemas.openxmlformats.org/officeDocument/2006/relationships/slide" Target="slides/slide96.xml"/><Relationship Id="rId126" Type="http://schemas.openxmlformats.org/officeDocument/2006/relationships/slide" Target="slides/slide117.xml"/><Relationship Id="rId147" Type="http://schemas.openxmlformats.org/officeDocument/2006/relationships/slide" Target="slides/slide138.xml"/><Relationship Id="rId168" Type="http://schemas.openxmlformats.org/officeDocument/2006/relationships/slide" Target="slides/slide159.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93" Type="http://schemas.openxmlformats.org/officeDocument/2006/relationships/slide" Target="slides/slide84.xml"/><Relationship Id="rId98" Type="http://schemas.openxmlformats.org/officeDocument/2006/relationships/slide" Target="slides/slide89.xml"/><Relationship Id="rId121" Type="http://schemas.openxmlformats.org/officeDocument/2006/relationships/slide" Target="slides/slide112.xml"/><Relationship Id="rId142" Type="http://schemas.openxmlformats.org/officeDocument/2006/relationships/slide" Target="slides/slide133.xml"/><Relationship Id="rId163" Type="http://schemas.openxmlformats.org/officeDocument/2006/relationships/slide" Target="slides/slide154.xml"/><Relationship Id="rId184" Type="http://schemas.openxmlformats.org/officeDocument/2006/relationships/slide" Target="slides/slide175.xml"/><Relationship Id="rId189" Type="http://schemas.openxmlformats.org/officeDocument/2006/relationships/slide" Target="slides/slide180.xml"/><Relationship Id="rId3" Type="http://schemas.openxmlformats.org/officeDocument/2006/relationships/slideMaster" Target="slideMasters/slideMaster3.xml"/><Relationship Id="rId25" Type="http://schemas.openxmlformats.org/officeDocument/2006/relationships/slide" Target="slides/slide16.xml"/><Relationship Id="rId46" Type="http://schemas.openxmlformats.org/officeDocument/2006/relationships/slide" Target="slides/slide37.xml"/><Relationship Id="rId67" Type="http://schemas.openxmlformats.org/officeDocument/2006/relationships/slide" Target="slides/slide58.xml"/><Relationship Id="rId116" Type="http://schemas.openxmlformats.org/officeDocument/2006/relationships/slide" Target="slides/slide107.xml"/><Relationship Id="rId137" Type="http://schemas.openxmlformats.org/officeDocument/2006/relationships/slide" Target="slides/slide128.xml"/><Relationship Id="rId158" Type="http://schemas.openxmlformats.org/officeDocument/2006/relationships/slide" Target="slides/slide149.xml"/><Relationship Id="rId20" Type="http://schemas.openxmlformats.org/officeDocument/2006/relationships/slide" Target="slides/slide11.xml"/><Relationship Id="rId41" Type="http://schemas.openxmlformats.org/officeDocument/2006/relationships/slide" Target="slides/slide32.xml"/><Relationship Id="rId62" Type="http://schemas.openxmlformats.org/officeDocument/2006/relationships/slide" Target="slides/slide53.xml"/><Relationship Id="rId83" Type="http://schemas.openxmlformats.org/officeDocument/2006/relationships/slide" Target="slides/slide74.xml"/><Relationship Id="rId88" Type="http://schemas.openxmlformats.org/officeDocument/2006/relationships/slide" Target="slides/slide79.xml"/><Relationship Id="rId111" Type="http://schemas.openxmlformats.org/officeDocument/2006/relationships/slide" Target="slides/slide102.xml"/><Relationship Id="rId132" Type="http://schemas.openxmlformats.org/officeDocument/2006/relationships/slide" Target="slides/slide123.xml"/><Relationship Id="rId153" Type="http://schemas.openxmlformats.org/officeDocument/2006/relationships/slide" Target="slides/slide144.xml"/><Relationship Id="rId174" Type="http://schemas.openxmlformats.org/officeDocument/2006/relationships/slide" Target="slides/slide165.xml"/><Relationship Id="rId179" Type="http://schemas.openxmlformats.org/officeDocument/2006/relationships/slide" Target="slides/slide170.xml"/><Relationship Id="rId195" Type="http://schemas.openxmlformats.org/officeDocument/2006/relationships/slide" Target="slides/slide186.xml"/><Relationship Id="rId190" Type="http://schemas.openxmlformats.org/officeDocument/2006/relationships/slide" Target="slides/slide181.xml"/><Relationship Id="rId204" Type="http://schemas.openxmlformats.org/officeDocument/2006/relationships/presProps" Target="presProps.xml"/><Relationship Id="rId15" Type="http://schemas.openxmlformats.org/officeDocument/2006/relationships/slide" Target="slides/slide6.xml"/><Relationship Id="rId36" Type="http://schemas.openxmlformats.org/officeDocument/2006/relationships/slide" Target="slides/slide27.xml"/><Relationship Id="rId57" Type="http://schemas.openxmlformats.org/officeDocument/2006/relationships/slide" Target="slides/slide48.xml"/><Relationship Id="rId106" Type="http://schemas.openxmlformats.org/officeDocument/2006/relationships/slide" Target="slides/slide97.xml"/><Relationship Id="rId127" Type="http://schemas.openxmlformats.org/officeDocument/2006/relationships/slide" Target="slides/slide118.xml"/><Relationship Id="rId10" Type="http://schemas.openxmlformats.org/officeDocument/2006/relationships/slide" Target="slides/slide1.xml"/><Relationship Id="rId31" Type="http://schemas.openxmlformats.org/officeDocument/2006/relationships/slide" Target="slides/slide22.xml"/><Relationship Id="rId52" Type="http://schemas.openxmlformats.org/officeDocument/2006/relationships/slide" Target="slides/slide43.xml"/><Relationship Id="rId73" Type="http://schemas.openxmlformats.org/officeDocument/2006/relationships/slide" Target="slides/slide64.xml"/><Relationship Id="rId78" Type="http://schemas.openxmlformats.org/officeDocument/2006/relationships/slide" Target="slides/slide69.xml"/><Relationship Id="rId94" Type="http://schemas.openxmlformats.org/officeDocument/2006/relationships/slide" Target="slides/slide85.xml"/><Relationship Id="rId99" Type="http://schemas.openxmlformats.org/officeDocument/2006/relationships/slide" Target="slides/slide90.xml"/><Relationship Id="rId101" Type="http://schemas.openxmlformats.org/officeDocument/2006/relationships/slide" Target="slides/slide92.xml"/><Relationship Id="rId122" Type="http://schemas.openxmlformats.org/officeDocument/2006/relationships/slide" Target="slides/slide113.xml"/><Relationship Id="rId143" Type="http://schemas.openxmlformats.org/officeDocument/2006/relationships/slide" Target="slides/slide134.xml"/><Relationship Id="rId148" Type="http://schemas.openxmlformats.org/officeDocument/2006/relationships/slide" Target="slides/slide139.xml"/><Relationship Id="rId164" Type="http://schemas.openxmlformats.org/officeDocument/2006/relationships/slide" Target="slides/slide155.xml"/><Relationship Id="rId169" Type="http://schemas.openxmlformats.org/officeDocument/2006/relationships/slide" Target="slides/slide160.xml"/><Relationship Id="rId185" Type="http://schemas.openxmlformats.org/officeDocument/2006/relationships/slide" Target="slides/slide17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71.xml"/><Relationship Id="rId26" Type="http://schemas.openxmlformats.org/officeDocument/2006/relationships/slide" Target="slides/slide17.xml"/><Relationship Id="rId47" Type="http://schemas.openxmlformats.org/officeDocument/2006/relationships/slide" Target="slides/slide38.xml"/><Relationship Id="rId68" Type="http://schemas.openxmlformats.org/officeDocument/2006/relationships/slide" Target="slides/slide59.xml"/><Relationship Id="rId89" Type="http://schemas.openxmlformats.org/officeDocument/2006/relationships/slide" Target="slides/slide80.xml"/><Relationship Id="rId112" Type="http://schemas.openxmlformats.org/officeDocument/2006/relationships/slide" Target="slides/slide103.xml"/><Relationship Id="rId133" Type="http://schemas.openxmlformats.org/officeDocument/2006/relationships/slide" Target="slides/slide124.xml"/><Relationship Id="rId154" Type="http://schemas.openxmlformats.org/officeDocument/2006/relationships/slide" Target="slides/slide145.xml"/><Relationship Id="rId175" Type="http://schemas.openxmlformats.org/officeDocument/2006/relationships/slide" Target="slides/slide166.xml"/><Relationship Id="rId196" Type="http://schemas.openxmlformats.org/officeDocument/2006/relationships/slide" Target="slides/slide187.xml"/><Relationship Id="rId200" Type="http://schemas.openxmlformats.org/officeDocument/2006/relationships/slide" Target="slides/slide191.xml"/><Relationship Id="rId16" Type="http://schemas.openxmlformats.org/officeDocument/2006/relationships/slide" Target="slides/slide7.xml"/><Relationship Id="rId37" Type="http://schemas.openxmlformats.org/officeDocument/2006/relationships/slide" Target="slides/slide28.xml"/><Relationship Id="rId58" Type="http://schemas.openxmlformats.org/officeDocument/2006/relationships/slide" Target="slides/slide49.xml"/><Relationship Id="rId79" Type="http://schemas.openxmlformats.org/officeDocument/2006/relationships/slide" Target="slides/slide70.xml"/><Relationship Id="rId102" Type="http://schemas.openxmlformats.org/officeDocument/2006/relationships/slide" Target="slides/slide93.xml"/><Relationship Id="rId123" Type="http://schemas.openxmlformats.org/officeDocument/2006/relationships/slide" Target="slides/slide114.xml"/><Relationship Id="rId144" Type="http://schemas.openxmlformats.org/officeDocument/2006/relationships/slide" Target="slides/slide135.xml"/><Relationship Id="rId90" Type="http://schemas.openxmlformats.org/officeDocument/2006/relationships/slide" Target="slides/slide81.xml"/><Relationship Id="rId165" Type="http://schemas.openxmlformats.org/officeDocument/2006/relationships/slide" Target="slides/slide156.xml"/><Relationship Id="rId186" Type="http://schemas.openxmlformats.org/officeDocument/2006/relationships/slide" Target="slides/slide177.xml"/><Relationship Id="rId27" Type="http://schemas.openxmlformats.org/officeDocument/2006/relationships/slide" Target="slides/slide18.xml"/><Relationship Id="rId48" Type="http://schemas.openxmlformats.org/officeDocument/2006/relationships/slide" Target="slides/slide39.xml"/><Relationship Id="rId69" Type="http://schemas.openxmlformats.org/officeDocument/2006/relationships/slide" Target="slides/slide60.xml"/><Relationship Id="rId113" Type="http://schemas.openxmlformats.org/officeDocument/2006/relationships/slide" Target="slides/slide104.xml"/><Relationship Id="rId134" Type="http://schemas.openxmlformats.org/officeDocument/2006/relationships/slide" Target="slides/slide125.xml"/><Relationship Id="rId80" Type="http://schemas.openxmlformats.org/officeDocument/2006/relationships/slide" Target="slides/slide71.xml"/><Relationship Id="rId155" Type="http://schemas.openxmlformats.org/officeDocument/2006/relationships/slide" Target="slides/slide146.xml"/><Relationship Id="rId176" Type="http://schemas.openxmlformats.org/officeDocument/2006/relationships/slide" Target="slides/slide167.xml"/><Relationship Id="rId197" Type="http://schemas.openxmlformats.org/officeDocument/2006/relationships/slide" Target="slides/slide188.xml"/><Relationship Id="rId201" Type="http://schemas.openxmlformats.org/officeDocument/2006/relationships/slide" Target="slides/slide192.xml"/><Relationship Id="rId17" Type="http://schemas.openxmlformats.org/officeDocument/2006/relationships/slide" Target="slides/slide8.xml"/><Relationship Id="rId38" Type="http://schemas.openxmlformats.org/officeDocument/2006/relationships/slide" Target="slides/slide29.xml"/><Relationship Id="rId59" Type="http://schemas.openxmlformats.org/officeDocument/2006/relationships/slide" Target="slides/slide50.xml"/><Relationship Id="rId103" Type="http://schemas.openxmlformats.org/officeDocument/2006/relationships/slide" Target="slides/slide94.xml"/><Relationship Id="rId124" Type="http://schemas.openxmlformats.org/officeDocument/2006/relationships/slide" Target="slides/slide115.xml"/><Relationship Id="rId70" Type="http://schemas.openxmlformats.org/officeDocument/2006/relationships/slide" Target="slides/slide61.xml"/><Relationship Id="rId91" Type="http://schemas.openxmlformats.org/officeDocument/2006/relationships/slide" Target="slides/slide82.xml"/><Relationship Id="rId145" Type="http://schemas.openxmlformats.org/officeDocument/2006/relationships/slide" Target="slides/slide136.xml"/><Relationship Id="rId166" Type="http://schemas.openxmlformats.org/officeDocument/2006/relationships/slide" Target="slides/slide157.xml"/><Relationship Id="rId187" Type="http://schemas.openxmlformats.org/officeDocument/2006/relationships/slide" Target="slides/slide178.xml"/><Relationship Id="rId1" Type="http://schemas.openxmlformats.org/officeDocument/2006/relationships/slideMaster" Target="slideMasters/slideMaster1.xml"/><Relationship Id="rId28" Type="http://schemas.openxmlformats.org/officeDocument/2006/relationships/slide" Target="slides/slide19.xml"/><Relationship Id="rId49" Type="http://schemas.openxmlformats.org/officeDocument/2006/relationships/slide" Target="slides/slide40.xml"/><Relationship Id="rId114" Type="http://schemas.openxmlformats.org/officeDocument/2006/relationships/slide" Target="slides/slide105.xml"/><Relationship Id="rId60" Type="http://schemas.openxmlformats.org/officeDocument/2006/relationships/slide" Target="slides/slide51.xml"/><Relationship Id="rId81" Type="http://schemas.openxmlformats.org/officeDocument/2006/relationships/slide" Target="slides/slide72.xml"/><Relationship Id="rId135" Type="http://schemas.openxmlformats.org/officeDocument/2006/relationships/slide" Target="slides/slide126.xml"/><Relationship Id="rId156" Type="http://schemas.openxmlformats.org/officeDocument/2006/relationships/slide" Target="slides/slide147.xml"/><Relationship Id="rId177" Type="http://schemas.openxmlformats.org/officeDocument/2006/relationships/slide" Target="slides/slide168.xml"/><Relationship Id="rId198" Type="http://schemas.openxmlformats.org/officeDocument/2006/relationships/slide" Target="slides/slide189.xml"/><Relationship Id="rId202" Type="http://schemas.openxmlformats.org/officeDocument/2006/relationships/slide" Target="slides/slide193.xml"/><Relationship Id="rId18" Type="http://schemas.openxmlformats.org/officeDocument/2006/relationships/slide" Target="slides/slide9.xml"/><Relationship Id="rId39" Type="http://schemas.openxmlformats.org/officeDocument/2006/relationships/slide" Target="slides/slide30.xml"/><Relationship Id="rId50" Type="http://schemas.openxmlformats.org/officeDocument/2006/relationships/slide" Target="slides/slide41.xml"/><Relationship Id="rId104" Type="http://schemas.openxmlformats.org/officeDocument/2006/relationships/slide" Target="slides/slide95.xml"/><Relationship Id="rId125" Type="http://schemas.openxmlformats.org/officeDocument/2006/relationships/slide" Target="slides/slide116.xml"/><Relationship Id="rId146" Type="http://schemas.openxmlformats.org/officeDocument/2006/relationships/slide" Target="slides/slide137.xml"/><Relationship Id="rId167" Type="http://schemas.openxmlformats.org/officeDocument/2006/relationships/slide" Target="slides/slide158.xml"/><Relationship Id="rId188" Type="http://schemas.openxmlformats.org/officeDocument/2006/relationships/slide" Target="slides/slide179.xml"/><Relationship Id="rId71" Type="http://schemas.openxmlformats.org/officeDocument/2006/relationships/slide" Target="slides/slide62.xml"/><Relationship Id="rId92" Type="http://schemas.openxmlformats.org/officeDocument/2006/relationships/slide" Target="slides/slide83.xml"/><Relationship Id="rId2" Type="http://schemas.openxmlformats.org/officeDocument/2006/relationships/slideMaster" Target="slideMasters/slideMaster2.xml"/><Relationship Id="rId29" Type="http://schemas.openxmlformats.org/officeDocument/2006/relationships/slide" Target="slides/slide2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886200" y="0"/>
            <a:ext cx="2971800" cy="458788"/>
          </a:xfrm>
          <a:prstGeom prst="rect">
            <a:avLst/>
          </a:prstGeom>
        </p:spPr>
        <p:txBody>
          <a:bodyPr vert="horz" lIns="91440" tIns="45720" rIns="91440" bIns="45720" rtlCol="1"/>
          <a:lstStyle>
            <a:lvl1pPr algn="r">
              <a:defRPr sz="1200"/>
            </a:lvl1pPr>
          </a:lstStyle>
          <a:p>
            <a:endParaRPr lang="ar-EG"/>
          </a:p>
        </p:txBody>
      </p:sp>
      <p:sp>
        <p:nvSpPr>
          <p:cNvPr id="3" name="Date Placeholder 2"/>
          <p:cNvSpPr>
            <a:spLocks noGrp="1"/>
          </p:cNvSpPr>
          <p:nvPr>
            <p:ph type="dt" idx="1"/>
          </p:nvPr>
        </p:nvSpPr>
        <p:spPr>
          <a:xfrm>
            <a:off x="1588" y="0"/>
            <a:ext cx="2971800" cy="458788"/>
          </a:xfrm>
          <a:prstGeom prst="rect">
            <a:avLst/>
          </a:prstGeom>
        </p:spPr>
        <p:txBody>
          <a:bodyPr vert="horz" lIns="91440" tIns="45720" rIns="91440" bIns="45720" rtlCol="1"/>
          <a:lstStyle>
            <a:lvl1pPr algn="l">
              <a:defRPr sz="1200"/>
            </a:lvl1pPr>
          </a:lstStyle>
          <a:p>
            <a:fld id="{BCEBD309-892A-4A21-BCD1-44BB1FDD4983}" type="datetimeFigureOut">
              <a:rPr lang="ar-EG" smtClean="0"/>
              <a:t>09/05/1446</a:t>
            </a:fld>
            <a:endParaRPr lang="ar-EG"/>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1" anchor="ctr"/>
          <a:lstStyle/>
          <a:p>
            <a:endParaRPr lang="ar-E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6" name="Footer Placeholder 5"/>
          <p:cNvSpPr>
            <a:spLocks noGrp="1"/>
          </p:cNvSpPr>
          <p:nvPr>
            <p:ph type="ftr" sz="quarter" idx="4"/>
          </p:nvPr>
        </p:nvSpPr>
        <p:spPr>
          <a:xfrm>
            <a:off x="3886200" y="8685213"/>
            <a:ext cx="2971800" cy="458787"/>
          </a:xfrm>
          <a:prstGeom prst="rect">
            <a:avLst/>
          </a:prstGeom>
        </p:spPr>
        <p:txBody>
          <a:bodyPr vert="horz" lIns="91440" tIns="45720" rIns="91440" bIns="45720" rtlCol="1" anchor="b"/>
          <a:lstStyle>
            <a:lvl1pPr algn="r">
              <a:defRPr sz="1200"/>
            </a:lvl1pPr>
          </a:lstStyle>
          <a:p>
            <a:endParaRPr lang="ar-EG"/>
          </a:p>
        </p:txBody>
      </p:sp>
      <p:sp>
        <p:nvSpPr>
          <p:cNvPr id="7" name="Slide Number Placeholder 6"/>
          <p:cNvSpPr>
            <a:spLocks noGrp="1"/>
          </p:cNvSpPr>
          <p:nvPr>
            <p:ph type="sldNum" sz="quarter" idx="5"/>
          </p:nvPr>
        </p:nvSpPr>
        <p:spPr>
          <a:xfrm>
            <a:off x="1588" y="8685213"/>
            <a:ext cx="2971800" cy="458787"/>
          </a:xfrm>
          <a:prstGeom prst="rect">
            <a:avLst/>
          </a:prstGeom>
        </p:spPr>
        <p:txBody>
          <a:bodyPr vert="horz" lIns="91440" tIns="45720" rIns="91440" bIns="45720" rtlCol="1" anchor="b"/>
          <a:lstStyle>
            <a:lvl1pPr algn="l">
              <a:defRPr sz="1200"/>
            </a:lvl1pPr>
          </a:lstStyle>
          <a:p>
            <a:fld id="{725FB465-AFEA-409B-9C2D-1B8402051634}" type="slidenum">
              <a:rPr lang="ar-EG" smtClean="0"/>
              <a:t>‹#›</a:t>
            </a:fld>
            <a:endParaRPr lang="ar-EG"/>
          </a:p>
        </p:txBody>
      </p:sp>
    </p:spTree>
    <p:extLst>
      <p:ext uri="{BB962C8B-B14F-4D97-AF65-F5344CB8AC3E}">
        <p14:creationId xmlns:p14="http://schemas.microsoft.com/office/powerpoint/2010/main" val="1370428312"/>
      </p:ext>
    </p:extLst>
  </p:cSld>
  <p:clrMap bg1="lt1" tx1="dk1" bg2="lt2" tx2="dk2" accent1="accent1" accent2="accent2" accent3="accent3" accent4="accent4" accent5="accent5" accent6="accent6" hlink="hlink" folHlink="folHlink"/>
  <p:notesStyle>
    <a:lvl1pPr marL="0" algn="r" defTabSz="914400" rtl="1" eaLnBrk="1" latinLnBrk="0" hangingPunct="1">
      <a:defRPr sz="1200" kern="1200">
        <a:solidFill>
          <a:schemeClr val="tx1"/>
        </a:solidFill>
        <a:latin typeface="+mn-lt"/>
        <a:ea typeface="+mn-ea"/>
        <a:cs typeface="+mn-cs"/>
      </a:defRPr>
    </a:lvl1pPr>
    <a:lvl2pPr marL="457200" algn="r" defTabSz="914400" rtl="1" eaLnBrk="1" latinLnBrk="0" hangingPunct="1">
      <a:defRPr sz="1200" kern="1200">
        <a:solidFill>
          <a:schemeClr val="tx1"/>
        </a:solidFill>
        <a:latin typeface="+mn-lt"/>
        <a:ea typeface="+mn-ea"/>
        <a:cs typeface="+mn-cs"/>
      </a:defRPr>
    </a:lvl2pPr>
    <a:lvl3pPr marL="914400" algn="r" defTabSz="914400" rtl="1" eaLnBrk="1" latinLnBrk="0" hangingPunct="1">
      <a:defRPr sz="1200" kern="1200">
        <a:solidFill>
          <a:schemeClr val="tx1"/>
        </a:solidFill>
        <a:latin typeface="+mn-lt"/>
        <a:ea typeface="+mn-ea"/>
        <a:cs typeface="+mn-cs"/>
      </a:defRPr>
    </a:lvl3pPr>
    <a:lvl4pPr marL="1371600" algn="r" defTabSz="914400" rtl="1" eaLnBrk="1" latinLnBrk="0" hangingPunct="1">
      <a:defRPr sz="1200" kern="1200">
        <a:solidFill>
          <a:schemeClr val="tx1"/>
        </a:solidFill>
        <a:latin typeface="+mn-lt"/>
        <a:ea typeface="+mn-ea"/>
        <a:cs typeface="+mn-cs"/>
      </a:defRPr>
    </a:lvl4pPr>
    <a:lvl5pPr marL="1828800" algn="r" defTabSz="914400" rtl="1" eaLnBrk="1" latinLnBrk="0" hangingPunct="1">
      <a:defRPr sz="1200" kern="1200">
        <a:solidFill>
          <a:schemeClr val="tx1"/>
        </a:solidFill>
        <a:latin typeface="+mn-lt"/>
        <a:ea typeface="+mn-ea"/>
        <a:cs typeface="+mn-cs"/>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1</a:t>
            </a:fld>
            <a:endParaRPr lang="ar-EG"/>
          </a:p>
        </p:txBody>
      </p:sp>
    </p:spTree>
    <p:extLst>
      <p:ext uri="{BB962C8B-B14F-4D97-AF65-F5344CB8AC3E}">
        <p14:creationId xmlns:p14="http://schemas.microsoft.com/office/powerpoint/2010/main" val="7663507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3413954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73560371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4423266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70060439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9764862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07822421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3975152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64606766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881902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1054337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8889149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3346212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372986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03441460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2351815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2857672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81747114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9157178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62192390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121</a:t>
            </a:fld>
            <a:endParaRPr lang="ar-EG"/>
          </a:p>
        </p:txBody>
      </p:sp>
    </p:spTree>
    <p:extLst>
      <p:ext uri="{BB962C8B-B14F-4D97-AF65-F5344CB8AC3E}">
        <p14:creationId xmlns:p14="http://schemas.microsoft.com/office/powerpoint/2010/main" val="178974629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39806182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12418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23859593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3182964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078666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94386574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75190269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98474734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30560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80213837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284969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3984902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735110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3537262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498102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4746663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1328403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77481617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913234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139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9302188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2817781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17168557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9962135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497645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1535218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3386445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6001434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3863853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845842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2396936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149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74109909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14016762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7456339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8727492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4719440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996985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87622046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28654471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88129783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1590504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41123662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159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66982645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88467264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65368319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91368025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8913516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87877948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99095579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1563630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91454975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5618129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3473198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169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6824629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94916361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1135192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2008109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848363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07816413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3261233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00415179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0756955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0264025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65034898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9364942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04865313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7833781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5537812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9331703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749025289"/>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35343347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319907630"/>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6030874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9084415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76475188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189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4409875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190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75879033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191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96256107"/>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192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9142877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193</a:t>
            </a:fld>
            <a:endParaRPr lang="ar-EG"/>
          </a:p>
        </p:txBody>
      </p:sp>
    </p:spTree>
    <p:extLst>
      <p:ext uri="{BB962C8B-B14F-4D97-AF65-F5344CB8AC3E}">
        <p14:creationId xmlns:p14="http://schemas.microsoft.com/office/powerpoint/2010/main" val="24513708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687661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3</a:t>
            </a:fld>
            <a:endParaRPr lang="ar-EG"/>
          </a:p>
        </p:txBody>
      </p:sp>
    </p:spTree>
    <p:extLst>
      <p:ext uri="{BB962C8B-B14F-4D97-AF65-F5344CB8AC3E}">
        <p14:creationId xmlns:p14="http://schemas.microsoft.com/office/powerpoint/2010/main" val="128886287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7843052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531415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4790098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6891269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6698491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483479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9067158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0952825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0649984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699662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4</a:t>
            </a:fld>
            <a:endParaRPr lang="ar-EG"/>
          </a:p>
        </p:txBody>
      </p:sp>
    </p:spTree>
    <p:extLst>
      <p:ext uri="{BB962C8B-B14F-4D97-AF65-F5344CB8AC3E}">
        <p14:creationId xmlns:p14="http://schemas.microsoft.com/office/powerpoint/2010/main" val="41496616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45847285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81353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9330585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9104703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9971313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9078557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75423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085149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989612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8549123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5</a:t>
            </a:fld>
            <a:endParaRPr lang="ar-EG"/>
          </a:p>
        </p:txBody>
      </p:sp>
    </p:spTree>
    <p:extLst>
      <p:ext uri="{BB962C8B-B14F-4D97-AF65-F5344CB8AC3E}">
        <p14:creationId xmlns:p14="http://schemas.microsoft.com/office/powerpoint/2010/main" val="26584522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63951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32651315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7415011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4627836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30297054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62921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6586879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01415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49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67771301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04602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6</a:t>
            </a:fld>
            <a:endParaRPr lang="ar-EG"/>
          </a:p>
        </p:txBody>
      </p:sp>
    </p:spTree>
    <p:extLst>
      <p:ext uri="{BB962C8B-B14F-4D97-AF65-F5344CB8AC3E}">
        <p14:creationId xmlns:p14="http://schemas.microsoft.com/office/powerpoint/2010/main" val="58366690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04936107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743950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507845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11712261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0826217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84908822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6207877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1516809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009837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601790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7</a:t>
            </a:fld>
            <a:endParaRPr lang="ar-EG"/>
          </a:p>
        </p:txBody>
      </p:sp>
    </p:spTree>
    <p:extLst>
      <p:ext uri="{BB962C8B-B14F-4D97-AF65-F5344CB8AC3E}">
        <p14:creationId xmlns:p14="http://schemas.microsoft.com/office/powerpoint/2010/main" val="293973151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24182524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53456299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6737535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23528057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5021412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9556701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07694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97304619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3991733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478159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5FB465-AFEA-409B-9C2D-1B8402051634}" type="slidenum">
              <a:rPr lang="ar-EG" smtClean="0"/>
              <a:t>8</a:t>
            </a:fld>
            <a:endParaRPr lang="ar-EG"/>
          </a:p>
        </p:txBody>
      </p:sp>
    </p:spTree>
    <p:extLst>
      <p:ext uri="{BB962C8B-B14F-4D97-AF65-F5344CB8AC3E}">
        <p14:creationId xmlns:p14="http://schemas.microsoft.com/office/powerpoint/2010/main" val="135048767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7755364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2961306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23714208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0892760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04961388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05102734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06475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044842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8342895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2844692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fld id="{725FB465-AFEA-409B-9C2D-1B8402051634}" type="slidenum">
              <a:rPr lang="ar-EG" smtClean="0"/>
              <a:t>9</a:t>
            </a:fld>
            <a:endParaRPr lang="ar-EG"/>
          </a:p>
        </p:txBody>
      </p:sp>
    </p:spTree>
    <p:extLst>
      <p:ext uri="{BB962C8B-B14F-4D97-AF65-F5344CB8AC3E}">
        <p14:creationId xmlns:p14="http://schemas.microsoft.com/office/powerpoint/2010/main" val="24083135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31263317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67351835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82142693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8507362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0081907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4134356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73676708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4795343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32065821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4790323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01559477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94</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1416509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95</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26015612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96</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85918204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97</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0341679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98</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88410995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99</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27341232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100</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33935492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101</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57401271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sz="1200" b="1" kern="1200" dirty="0" smtClean="0">
                <a:solidFill>
                  <a:schemeClr val="tx1"/>
                </a:solidFill>
                <a:effectLst/>
                <a:latin typeface="+mn-lt"/>
                <a:ea typeface="+mn-ea"/>
                <a:cs typeface="+mn-cs"/>
              </a:rPr>
              <a:t>مركز أبحاث الدولية للتدريب</a:t>
            </a:r>
            <a:endParaRPr lang="en-US" sz="1200" kern="1200" dirty="0" smtClean="0">
              <a:solidFill>
                <a:schemeClr val="tx1"/>
              </a:solidFill>
              <a:effectLst/>
              <a:latin typeface="+mn-lt"/>
              <a:ea typeface="+mn-ea"/>
              <a:cs typeface="+mn-cs"/>
            </a:endParaRPr>
          </a:p>
          <a:p>
            <a:pPr rtl="1"/>
            <a:r>
              <a:rPr lang="en-US" sz="1200" b="1" u="sng" kern="1200" dirty="0" smtClean="0">
                <a:solidFill>
                  <a:schemeClr val="tx1"/>
                </a:solidFill>
                <a:effectLst/>
                <a:latin typeface="+mn-lt"/>
                <a:ea typeface="+mn-ea"/>
                <a:cs typeface="+mn-cs"/>
                <a:hlinkClick r:id="rId3"/>
              </a:rPr>
              <a:t>www.dawliatraining.com</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Twitter, </a:t>
            </a:r>
            <a:r>
              <a:rPr lang="en-US" sz="1200" b="1" kern="1200" dirty="0" err="1" smtClean="0">
                <a:solidFill>
                  <a:schemeClr val="tx1"/>
                </a:solidFill>
                <a:effectLst/>
                <a:latin typeface="+mn-lt"/>
                <a:ea typeface="+mn-ea"/>
                <a:cs typeface="+mn-cs"/>
              </a:rPr>
              <a:t>facebook</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instagram</a:t>
            </a:r>
            <a:r>
              <a:rPr lang="en-US" sz="1200" b="1" kern="1200" dirty="0" smtClean="0">
                <a:solidFill>
                  <a:schemeClr val="tx1"/>
                </a:solidFill>
                <a:effectLst/>
                <a:latin typeface="+mn-lt"/>
                <a:ea typeface="+mn-ea"/>
                <a:cs typeface="+mn-cs"/>
              </a:rPr>
              <a:t>: @</a:t>
            </a:r>
            <a:r>
              <a:rPr lang="en-US" sz="1200" b="1" kern="1200" dirty="0" err="1" smtClean="0">
                <a:solidFill>
                  <a:schemeClr val="tx1"/>
                </a:solidFill>
                <a:effectLst/>
                <a:latin typeface="+mn-lt"/>
                <a:ea typeface="+mn-ea"/>
                <a:cs typeface="+mn-cs"/>
              </a:rPr>
              <a:t>tircjo</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Mobile &amp; </a:t>
            </a:r>
            <a:r>
              <a:rPr lang="en-US" sz="1200" b="1" kern="1200" dirty="0" err="1" smtClean="0">
                <a:solidFill>
                  <a:schemeClr val="tx1"/>
                </a:solidFill>
                <a:effectLst/>
                <a:latin typeface="+mn-lt"/>
                <a:ea typeface="+mn-ea"/>
                <a:cs typeface="+mn-cs"/>
              </a:rPr>
              <a:t>whatssup</a:t>
            </a:r>
            <a:r>
              <a:rPr lang="en-US" sz="1200" b="1" kern="1200" dirty="0" smtClean="0">
                <a:solidFill>
                  <a:schemeClr val="tx1"/>
                </a:solidFill>
                <a:effectLst/>
                <a:latin typeface="+mn-lt"/>
                <a:ea typeface="+mn-ea"/>
                <a:cs typeface="+mn-cs"/>
              </a:rPr>
              <a:t>:</a:t>
            </a:r>
            <a:endParaRPr lang="en-US" sz="1200" kern="1200" dirty="0" smtClean="0">
              <a:solidFill>
                <a:schemeClr val="tx1"/>
              </a:solidFill>
              <a:effectLst/>
              <a:latin typeface="+mn-lt"/>
              <a:ea typeface="+mn-ea"/>
              <a:cs typeface="+mn-cs"/>
            </a:endParaRPr>
          </a:p>
          <a:p>
            <a:pPr rtl="1"/>
            <a:r>
              <a:rPr lang="en-US" sz="1200" b="1" kern="1200" dirty="0" smtClean="0">
                <a:solidFill>
                  <a:schemeClr val="tx1"/>
                </a:solidFill>
                <a:effectLst/>
                <a:latin typeface="+mn-lt"/>
                <a:ea typeface="+mn-ea"/>
                <a:cs typeface="+mn-cs"/>
              </a:rPr>
              <a:t>00962779222666</a:t>
            </a:r>
            <a:endParaRPr lang="en-US" sz="1200" kern="1200" dirty="0" smtClean="0">
              <a:solidFill>
                <a:schemeClr val="tx1"/>
              </a:solidFill>
              <a:effectLst/>
              <a:latin typeface="+mn-lt"/>
              <a:ea typeface="+mn-ea"/>
              <a:cs typeface="+mn-cs"/>
            </a:endParaRPr>
          </a:p>
          <a:p>
            <a:pPr rtl="1"/>
            <a:r>
              <a:rPr lang="ar-SA" sz="1200" b="1" kern="1200" dirty="0" smtClean="0">
                <a:solidFill>
                  <a:schemeClr val="tx1"/>
                </a:solidFill>
                <a:effectLst/>
                <a:latin typeface="+mn-lt"/>
                <a:ea typeface="+mn-ea"/>
                <a:cs typeface="+mn-cs"/>
              </a:rPr>
              <a:t>(دورات تدريبية، استشارات، تصميم حقائب تدريبية)</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725FB465-AFEA-409B-9C2D-1B8402051634}"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102</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16305550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EG"/>
          </a:p>
        </p:txBody>
      </p:sp>
      <p:sp>
        <p:nvSpPr>
          <p:cNvPr id="4" name="Slide Number Placeholder 3"/>
          <p:cNvSpPr>
            <a:spLocks noGrp="1"/>
          </p:cNvSpPr>
          <p:nvPr>
            <p:ph type="sldNum" sz="quarter" idx="10"/>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0DEAC9C4-6D0F-42A9-93AB-9871E4798633}" type="slidenum">
              <a:rPr kumimoji="0" lang="ar-EG"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103</a:t>
            </a:fld>
            <a:endParaRPr kumimoji="0" lang="ar-EG"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4396893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24F60C8D-48A0-4BCF-A5AC-2D626E5081E3}"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22655929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B64E581B-2BD7-4DF6-9DF1-FE614075A681}"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5983758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37E1A5FB-A761-4CDB-9421-084841F39C94}"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0399225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41961AEC-65E2-4721-ADA6-A3B70671F9AA}"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2297689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1A81A10C-3115-426F-B22C-32549EF3FC3D}"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06912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B5987C-BDAA-48D7-B666-B4A83A544AF1}"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0031536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A3008922-763D-425B-8B20-73E421999F41}"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8142566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8E3739F9-0C09-496F-8446-D23F7BF0EC30}" type="datetime8">
              <a:rPr lang="ar-EG" smtClean="0"/>
              <a:t>10 تشرين الثاني، 24</a:t>
            </a:fld>
            <a:endParaRPr lang="ar-EG"/>
          </a:p>
        </p:txBody>
      </p:sp>
      <p:sp>
        <p:nvSpPr>
          <p:cNvPr id="8" name="Footer Placeholder 7"/>
          <p:cNvSpPr>
            <a:spLocks noGrp="1"/>
          </p:cNvSpPr>
          <p:nvPr>
            <p:ph type="ftr" sz="quarter" idx="11"/>
          </p:nvPr>
        </p:nvSpPr>
        <p:spPr/>
        <p:txBody>
          <a:bodyPr/>
          <a:lstStyle/>
          <a:p>
            <a:endParaRPr lang="ar-EG"/>
          </a:p>
        </p:txBody>
      </p:sp>
      <p:sp>
        <p:nvSpPr>
          <p:cNvPr id="9" name="Slide Number Placeholder 8"/>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3640312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188A486C-2D80-4018-9AE1-011EA9C01F7B}" type="datetime8">
              <a:rPr lang="ar-EG" smtClean="0"/>
              <a:t>10 تشرين الثاني، 24</a:t>
            </a:fld>
            <a:endParaRPr lang="ar-EG"/>
          </a:p>
        </p:txBody>
      </p:sp>
      <p:sp>
        <p:nvSpPr>
          <p:cNvPr id="4" name="Footer Placeholder 3"/>
          <p:cNvSpPr>
            <a:spLocks noGrp="1"/>
          </p:cNvSpPr>
          <p:nvPr>
            <p:ph type="ftr" sz="quarter" idx="11"/>
          </p:nvPr>
        </p:nvSpPr>
        <p:spPr/>
        <p:txBody>
          <a:bodyPr/>
          <a:lstStyle/>
          <a:p>
            <a:endParaRPr lang="ar-EG"/>
          </a:p>
        </p:txBody>
      </p:sp>
      <p:sp>
        <p:nvSpPr>
          <p:cNvPr id="5" name="Slide Number Placeholder 4"/>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3299697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52E9BD1-F938-4C16-85C5-8100FE28C166}" type="datetime8">
              <a:rPr lang="ar-EG" smtClean="0"/>
              <a:t>10 تشرين الثاني، 24</a:t>
            </a:fld>
            <a:endParaRPr lang="ar-EG"/>
          </a:p>
        </p:txBody>
      </p:sp>
      <p:sp>
        <p:nvSpPr>
          <p:cNvPr id="3" name="Footer Placeholder 2"/>
          <p:cNvSpPr>
            <a:spLocks noGrp="1"/>
          </p:cNvSpPr>
          <p:nvPr>
            <p:ph type="ftr" sz="quarter" idx="11"/>
          </p:nvPr>
        </p:nvSpPr>
        <p:spPr/>
        <p:txBody>
          <a:bodyPr/>
          <a:lstStyle/>
          <a:p>
            <a:endParaRPr lang="ar-EG"/>
          </a:p>
        </p:txBody>
      </p:sp>
      <p:sp>
        <p:nvSpPr>
          <p:cNvPr id="4" name="Slide Number Placeholder 3"/>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43294495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33C335B-2365-4AFA-8248-5C22C04D69D4}"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715503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3C64B205-C66E-48B0-9B12-985F96F73405}"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5791090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7BD0D6D-EAAF-478A-B1FA-1387448C1C55}"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5502304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904EE162-ADC4-4605-9DE5-7D9B0987C53B}"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6150234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A6B5FD70-D4D2-4171-8FA9-DCD3717A33D2}"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6858026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C33C8165-659A-4798-A6F4-463D845FDB51}"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11277753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177DB5C7-DFF6-44C7-8A9D-FCA8672332DD}"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10071546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E3D4DD2-7FD4-402B-B88A-C26A5D50ACF7}"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2953512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80B4DB79-0A22-4D22-817D-B51B5BD48676}"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42892068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024297E3-EB38-4761-85C5-5200024CCC45}" type="datetime8">
              <a:rPr lang="ar-EG" smtClean="0"/>
              <a:t>10 تشرين الثاني، 24</a:t>
            </a:fld>
            <a:endParaRPr lang="ar-EG"/>
          </a:p>
        </p:txBody>
      </p:sp>
      <p:sp>
        <p:nvSpPr>
          <p:cNvPr id="8" name="Footer Placeholder 7"/>
          <p:cNvSpPr>
            <a:spLocks noGrp="1"/>
          </p:cNvSpPr>
          <p:nvPr>
            <p:ph type="ftr" sz="quarter" idx="11"/>
          </p:nvPr>
        </p:nvSpPr>
        <p:spPr/>
        <p:txBody>
          <a:bodyPr/>
          <a:lstStyle/>
          <a:p>
            <a:endParaRPr lang="ar-EG"/>
          </a:p>
        </p:txBody>
      </p:sp>
      <p:sp>
        <p:nvSpPr>
          <p:cNvPr id="9" name="Slide Number Placeholder 8"/>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5778633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8C01B4F3-983F-4564-8236-01EAE34DC795}" type="datetime8">
              <a:rPr lang="ar-EG" smtClean="0"/>
              <a:t>10 تشرين الثاني، 24</a:t>
            </a:fld>
            <a:endParaRPr lang="ar-EG"/>
          </a:p>
        </p:txBody>
      </p:sp>
      <p:sp>
        <p:nvSpPr>
          <p:cNvPr id="4" name="Footer Placeholder 3"/>
          <p:cNvSpPr>
            <a:spLocks noGrp="1"/>
          </p:cNvSpPr>
          <p:nvPr>
            <p:ph type="ftr" sz="quarter" idx="11"/>
          </p:nvPr>
        </p:nvSpPr>
        <p:spPr/>
        <p:txBody>
          <a:bodyPr/>
          <a:lstStyle/>
          <a:p>
            <a:endParaRPr lang="ar-EG"/>
          </a:p>
        </p:txBody>
      </p:sp>
      <p:sp>
        <p:nvSpPr>
          <p:cNvPr id="5" name="Slide Number Placeholder 4"/>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4586521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3E096-10BB-4DFE-876C-1DDB00DB3F76}" type="datetime8">
              <a:rPr lang="ar-EG" smtClean="0"/>
              <a:t>10 تشرين الثاني، 24</a:t>
            </a:fld>
            <a:endParaRPr lang="ar-EG"/>
          </a:p>
        </p:txBody>
      </p:sp>
      <p:sp>
        <p:nvSpPr>
          <p:cNvPr id="3" name="Footer Placeholder 2"/>
          <p:cNvSpPr>
            <a:spLocks noGrp="1"/>
          </p:cNvSpPr>
          <p:nvPr>
            <p:ph type="ftr" sz="quarter" idx="11"/>
          </p:nvPr>
        </p:nvSpPr>
        <p:spPr/>
        <p:txBody>
          <a:bodyPr/>
          <a:lstStyle/>
          <a:p>
            <a:endParaRPr lang="ar-EG"/>
          </a:p>
        </p:txBody>
      </p:sp>
      <p:sp>
        <p:nvSpPr>
          <p:cNvPr id="4" name="Slide Number Placeholder 3"/>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219933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8A5C188-7556-488B-B9CF-67B14C273C7E}"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77814329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8425EE5-B903-4C85-A635-5F1B030966EC}"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1854507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AF50D6-135B-4DBC-A9FA-230A095B9596}"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8479195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E2417A1F-4393-45EE-BDD7-58E7A571586B}"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49271376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88720936-ECF7-4AA9-8530-1977427578B1}"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2186938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C33C8165-659A-4798-A6F4-463D845FDB51}"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53175953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177DB5C7-DFF6-44C7-8A9D-FCA8672332DD}"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5242075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E3D4DD2-7FD4-402B-B88A-C26A5D50ACF7}"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68067831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80B4DB79-0A22-4D22-817D-B51B5BD48676}"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9642908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024297E3-EB38-4761-85C5-5200024CCC45}" type="datetime8">
              <a:rPr lang="ar-EG" smtClean="0"/>
              <a:t>10 تشرين الثاني، 24</a:t>
            </a:fld>
            <a:endParaRPr lang="ar-EG"/>
          </a:p>
        </p:txBody>
      </p:sp>
      <p:sp>
        <p:nvSpPr>
          <p:cNvPr id="8" name="Footer Placeholder 7"/>
          <p:cNvSpPr>
            <a:spLocks noGrp="1"/>
          </p:cNvSpPr>
          <p:nvPr>
            <p:ph type="ftr" sz="quarter" idx="11"/>
          </p:nvPr>
        </p:nvSpPr>
        <p:spPr/>
        <p:txBody>
          <a:bodyPr/>
          <a:lstStyle/>
          <a:p>
            <a:endParaRPr lang="ar-EG"/>
          </a:p>
        </p:txBody>
      </p:sp>
      <p:sp>
        <p:nvSpPr>
          <p:cNvPr id="9" name="Slide Number Placeholder 8"/>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4715154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8C01B4F3-983F-4564-8236-01EAE34DC795}" type="datetime8">
              <a:rPr lang="ar-EG" smtClean="0"/>
              <a:t>10 تشرين الثاني، 24</a:t>
            </a:fld>
            <a:endParaRPr lang="ar-EG"/>
          </a:p>
        </p:txBody>
      </p:sp>
      <p:sp>
        <p:nvSpPr>
          <p:cNvPr id="4" name="Footer Placeholder 3"/>
          <p:cNvSpPr>
            <a:spLocks noGrp="1"/>
          </p:cNvSpPr>
          <p:nvPr>
            <p:ph type="ftr" sz="quarter" idx="11"/>
          </p:nvPr>
        </p:nvSpPr>
        <p:spPr/>
        <p:txBody>
          <a:bodyPr/>
          <a:lstStyle/>
          <a:p>
            <a:endParaRPr lang="ar-EG"/>
          </a:p>
        </p:txBody>
      </p:sp>
      <p:sp>
        <p:nvSpPr>
          <p:cNvPr id="5" name="Slide Number Placeholder 4"/>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7432249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27ECBFF1-6236-437B-B363-FE2DA6EF1B5B}"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8121049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3E096-10BB-4DFE-876C-1DDB00DB3F76}" type="datetime8">
              <a:rPr lang="ar-EG" smtClean="0"/>
              <a:t>10 تشرين الثاني، 24</a:t>
            </a:fld>
            <a:endParaRPr lang="ar-EG"/>
          </a:p>
        </p:txBody>
      </p:sp>
      <p:sp>
        <p:nvSpPr>
          <p:cNvPr id="3" name="Footer Placeholder 2"/>
          <p:cNvSpPr>
            <a:spLocks noGrp="1"/>
          </p:cNvSpPr>
          <p:nvPr>
            <p:ph type="ftr" sz="quarter" idx="11"/>
          </p:nvPr>
        </p:nvSpPr>
        <p:spPr/>
        <p:txBody>
          <a:bodyPr/>
          <a:lstStyle/>
          <a:p>
            <a:endParaRPr lang="ar-EG"/>
          </a:p>
        </p:txBody>
      </p:sp>
      <p:sp>
        <p:nvSpPr>
          <p:cNvPr id="4" name="Slide Number Placeholder 3"/>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09720414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8425EE5-B903-4C85-A635-5F1B030966EC}"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3181958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DAF50D6-135B-4DBC-A9FA-230A095B9596}"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7929832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E2417A1F-4393-45EE-BDD7-58E7A571586B}"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2515895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88720936-ECF7-4AA9-8530-1977427578B1}"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603458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AF120163-3E19-492F-9800-6F8F90ADBD4B}"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2589208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6CC01390-FF5C-4603-A9F1-96D461C06E87}"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33229863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823FA79-D72B-410A-BE05-F93BFA4FA75D}"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5321186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7B98CBB8-A379-4BA1-BA2B-6B55C2AA93C1}"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95508131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2BB33D94-D855-4B26-8FC4-A51C59010E74}" type="datetime8">
              <a:rPr lang="ar-EG" smtClean="0"/>
              <a:t>10 تشرين الثاني، 24</a:t>
            </a:fld>
            <a:endParaRPr lang="ar-EG"/>
          </a:p>
        </p:txBody>
      </p:sp>
      <p:sp>
        <p:nvSpPr>
          <p:cNvPr id="8" name="Footer Placeholder 7"/>
          <p:cNvSpPr>
            <a:spLocks noGrp="1"/>
          </p:cNvSpPr>
          <p:nvPr>
            <p:ph type="ftr" sz="quarter" idx="11"/>
          </p:nvPr>
        </p:nvSpPr>
        <p:spPr/>
        <p:txBody>
          <a:bodyPr/>
          <a:lstStyle/>
          <a:p>
            <a:endParaRPr lang="ar-EG"/>
          </a:p>
        </p:txBody>
      </p:sp>
      <p:sp>
        <p:nvSpPr>
          <p:cNvPr id="9" name="Slide Number Placeholder 8"/>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6337530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E86E58A3-F812-4CE1-BC09-1C7101D0061B}" type="datetime8">
              <a:rPr lang="ar-EG" smtClean="0"/>
              <a:t>10 تشرين الثاني، 24</a:t>
            </a:fld>
            <a:endParaRPr lang="ar-EG"/>
          </a:p>
        </p:txBody>
      </p:sp>
      <p:sp>
        <p:nvSpPr>
          <p:cNvPr id="8" name="Footer Placeholder 7"/>
          <p:cNvSpPr>
            <a:spLocks noGrp="1"/>
          </p:cNvSpPr>
          <p:nvPr>
            <p:ph type="ftr" sz="quarter" idx="11"/>
          </p:nvPr>
        </p:nvSpPr>
        <p:spPr/>
        <p:txBody>
          <a:bodyPr/>
          <a:lstStyle/>
          <a:p>
            <a:endParaRPr lang="ar-EG"/>
          </a:p>
        </p:txBody>
      </p:sp>
      <p:sp>
        <p:nvSpPr>
          <p:cNvPr id="9" name="Slide Number Placeholder 8"/>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33403001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28BFB8BA-ADBB-44AB-A305-23AFEF1B6C22}" type="datetime8">
              <a:rPr lang="ar-EG" smtClean="0"/>
              <a:t>10 تشرين الثاني، 24</a:t>
            </a:fld>
            <a:endParaRPr lang="ar-EG"/>
          </a:p>
        </p:txBody>
      </p:sp>
      <p:sp>
        <p:nvSpPr>
          <p:cNvPr id="4" name="Footer Placeholder 3"/>
          <p:cNvSpPr>
            <a:spLocks noGrp="1"/>
          </p:cNvSpPr>
          <p:nvPr>
            <p:ph type="ftr" sz="quarter" idx="11"/>
          </p:nvPr>
        </p:nvSpPr>
        <p:spPr/>
        <p:txBody>
          <a:bodyPr/>
          <a:lstStyle/>
          <a:p>
            <a:endParaRPr lang="ar-EG"/>
          </a:p>
        </p:txBody>
      </p:sp>
      <p:sp>
        <p:nvSpPr>
          <p:cNvPr id="5" name="Slide Number Placeholder 4"/>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64211241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D608E49-BEAA-40FB-AA51-9D31FA896D51}" type="datetime8">
              <a:rPr lang="ar-EG" smtClean="0"/>
              <a:t>10 تشرين الثاني، 24</a:t>
            </a:fld>
            <a:endParaRPr lang="ar-EG"/>
          </a:p>
        </p:txBody>
      </p:sp>
      <p:sp>
        <p:nvSpPr>
          <p:cNvPr id="3" name="Footer Placeholder 2"/>
          <p:cNvSpPr>
            <a:spLocks noGrp="1"/>
          </p:cNvSpPr>
          <p:nvPr>
            <p:ph type="ftr" sz="quarter" idx="11"/>
          </p:nvPr>
        </p:nvSpPr>
        <p:spPr/>
        <p:txBody>
          <a:bodyPr/>
          <a:lstStyle/>
          <a:p>
            <a:endParaRPr lang="ar-EG"/>
          </a:p>
        </p:txBody>
      </p:sp>
      <p:sp>
        <p:nvSpPr>
          <p:cNvPr id="4" name="Slide Number Placeholder 3"/>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8787926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459983D-7BDA-431E-B648-CC9155DE63B6}"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41933159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BEFE904B-E303-44A4-8FFD-5FE1103C185C}"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66778418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0A5A2CB5-21D2-4ABE-A064-8012A662DB93}"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58393158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8F01A795-20F8-4298-8B07-E9DB62DAED9F}" type="datetime8">
              <a:rPr lang="ar-EG" smtClean="0"/>
              <a:t>10 تشرين الثاني، 24</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151368897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3"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3"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DE55C590-3604-492B-A49E-7DEAF573A687}"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5" name="Footer Placeholder 4"/>
          <p:cNvSpPr>
            <a:spLocks noGrp="1"/>
          </p:cNvSpPr>
          <p:nvPr>
            <p:ph type="ftr" sz="quarter" idx="11"/>
          </p:nvPr>
        </p:nvSpPr>
        <p:spPr/>
        <p:txBody>
          <a:bodyPr/>
          <a:lstStyle/>
          <a:p>
            <a:endParaRPr lang="ar-EG">
              <a:solidFill>
                <a:prstClr val="black">
                  <a:tint val="75000"/>
                </a:prstClr>
              </a:solidFill>
            </a:endParaRPr>
          </a:p>
        </p:txBody>
      </p:sp>
      <p:sp>
        <p:nvSpPr>
          <p:cNvPr id="6" name="Slide Number Placeholder 5"/>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224827467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01DE55EE-E929-4207-829D-EA0EE70A999E}"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5" name="Footer Placeholder 4"/>
          <p:cNvSpPr>
            <a:spLocks noGrp="1"/>
          </p:cNvSpPr>
          <p:nvPr>
            <p:ph type="ftr" sz="quarter" idx="11"/>
          </p:nvPr>
        </p:nvSpPr>
        <p:spPr/>
        <p:txBody>
          <a:bodyPr/>
          <a:lstStyle/>
          <a:p>
            <a:endParaRPr lang="ar-EG">
              <a:solidFill>
                <a:prstClr val="black">
                  <a:tint val="75000"/>
                </a:prstClr>
              </a:solidFill>
            </a:endParaRPr>
          </a:p>
        </p:txBody>
      </p:sp>
      <p:sp>
        <p:nvSpPr>
          <p:cNvPr id="6" name="Slide Number Placeholder 5"/>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82414204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44"/>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9"/>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86B4C4C-0114-4AB6-A484-8FBB741F47CA}"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5" name="Footer Placeholder 4"/>
          <p:cNvSpPr>
            <a:spLocks noGrp="1"/>
          </p:cNvSpPr>
          <p:nvPr>
            <p:ph type="ftr" sz="quarter" idx="11"/>
          </p:nvPr>
        </p:nvSpPr>
        <p:spPr/>
        <p:txBody>
          <a:bodyPr/>
          <a:lstStyle/>
          <a:p>
            <a:endParaRPr lang="ar-EG">
              <a:solidFill>
                <a:prstClr val="black">
                  <a:tint val="75000"/>
                </a:prstClr>
              </a:solidFill>
            </a:endParaRPr>
          </a:p>
        </p:txBody>
      </p:sp>
      <p:sp>
        <p:nvSpPr>
          <p:cNvPr id="6" name="Slide Number Placeholder 5"/>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232011307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3"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92EEFE68-137E-4887-A907-1F5D8306FB1B}"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6" name="Footer Placeholder 5"/>
          <p:cNvSpPr>
            <a:spLocks noGrp="1"/>
          </p:cNvSpPr>
          <p:nvPr>
            <p:ph type="ftr" sz="quarter" idx="11"/>
          </p:nvPr>
        </p:nvSpPr>
        <p:spPr/>
        <p:txBody>
          <a:bodyPr/>
          <a:lstStyle/>
          <a:p>
            <a:endParaRPr lang="ar-EG">
              <a:solidFill>
                <a:prstClr val="black">
                  <a:tint val="75000"/>
                </a:prstClr>
              </a:solidFill>
            </a:endParaRPr>
          </a:p>
        </p:txBody>
      </p:sp>
      <p:sp>
        <p:nvSpPr>
          <p:cNvPr id="7" name="Slide Number Placeholder 6"/>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23029069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FA72F931-E0D7-41EF-80F5-759A200153CC}" type="datetime8">
              <a:rPr lang="ar-EG" smtClean="0"/>
              <a:t>10 تشرين الثاني، 24</a:t>
            </a:fld>
            <a:endParaRPr lang="ar-EG"/>
          </a:p>
        </p:txBody>
      </p:sp>
      <p:sp>
        <p:nvSpPr>
          <p:cNvPr id="4" name="Footer Placeholder 3"/>
          <p:cNvSpPr>
            <a:spLocks noGrp="1"/>
          </p:cNvSpPr>
          <p:nvPr>
            <p:ph type="ftr" sz="quarter" idx="11"/>
          </p:nvPr>
        </p:nvSpPr>
        <p:spPr/>
        <p:txBody>
          <a:bodyPr/>
          <a:lstStyle/>
          <a:p>
            <a:endParaRPr lang="ar-EG"/>
          </a:p>
        </p:txBody>
      </p:sp>
      <p:sp>
        <p:nvSpPr>
          <p:cNvPr id="5" name="Slide Number Placeholder 4"/>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252331121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91"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91"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48059993-F0BE-4E94-AAD1-9AFA1610949A}"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8" name="Footer Placeholder 7"/>
          <p:cNvSpPr>
            <a:spLocks noGrp="1"/>
          </p:cNvSpPr>
          <p:nvPr>
            <p:ph type="ftr" sz="quarter" idx="11"/>
          </p:nvPr>
        </p:nvSpPr>
        <p:spPr/>
        <p:txBody>
          <a:bodyPr/>
          <a:lstStyle/>
          <a:p>
            <a:endParaRPr lang="ar-EG">
              <a:solidFill>
                <a:prstClr val="black">
                  <a:tint val="75000"/>
                </a:prstClr>
              </a:solidFill>
            </a:endParaRPr>
          </a:p>
        </p:txBody>
      </p:sp>
      <p:sp>
        <p:nvSpPr>
          <p:cNvPr id="9" name="Slide Number Placeholder 8"/>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307592255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D481F63D-DB07-4221-8CCE-0F6676CC18FB}"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4" name="Footer Placeholder 3"/>
          <p:cNvSpPr>
            <a:spLocks noGrp="1"/>
          </p:cNvSpPr>
          <p:nvPr>
            <p:ph type="ftr" sz="quarter" idx="11"/>
          </p:nvPr>
        </p:nvSpPr>
        <p:spPr/>
        <p:txBody>
          <a:bodyPr/>
          <a:lstStyle/>
          <a:p>
            <a:endParaRPr lang="ar-EG">
              <a:solidFill>
                <a:prstClr val="black">
                  <a:tint val="75000"/>
                </a:prstClr>
              </a:solidFill>
            </a:endParaRPr>
          </a:p>
        </p:txBody>
      </p:sp>
      <p:sp>
        <p:nvSpPr>
          <p:cNvPr id="5" name="Slide Number Placeholder 4"/>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41936083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699C8A1-5E37-469E-A804-804555E6095C}"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3" name="Footer Placeholder 2"/>
          <p:cNvSpPr>
            <a:spLocks noGrp="1"/>
          </p:cNvSpPr>
          <p:nvPr>
            <p:ph type="ftr" sz="quarter" idx="11"/>
          </p:nvPr>
        </p:nvSpPr>
        <p:spPr/>
        <p:txBody>
          <a:bodyPr/>
          <a:lstStyle/>
          <a:p>
            <a:endParaRPr lang="ar-EG">
              <a:solidFill>
                <a:prstClr val="black">
                  <a:tint val="75000"/>
                </a:prstClr>
              </a:solidFill>
            </a:endParaRPr>
          </a:p>
        </p:txBody>
      </p:sp>
      <p:sp>
        <p:nvSpPr>
          <p:cNvPr id="4" name="Slide Number Placeholder 3"/>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422667407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3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91"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A7A1ED6-FEBA-4171-AE9F-72A45043CF7F}"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6" name="Footer Placeholder 5"/>
          <p:cNvSpPr>
            <a:spLocks noGrp="1"/>
          </p:cNvSpPr>
          <p:nvPr>
            <p:ph type="ftr" sz="quarter" idx="11"/>
          </p:nvPr>
        </p:nvSpPr>
        <p:spPr/>
        <p:txBody>
          <a:bodyPr/>
          <a:lstStyle/>
          <a:p>
            <a:endParaRPr lang="ar-EG">
              <a:solidFill>
                <a:prstClr val="black">
                  <a:tint val="75000"/>
                </a:prstClr>
              </a:solidFill>
            </a:endParaRPr>
          </a:p>
        </p:txBody>
      </p:sp>
      <p:sp>
        <p:nvSpPr>
          <p:cNvPr id="7" name="Slide Number Placeholder 6"/>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248741834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31"/>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91"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FD5E616-0037-47ED-AC80-39F1CCCECD24}"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6" name="Footer Placeholder 5"/>
          <p:cNvSpPr>
            <a:spLocks noGrp="1"/>
          </p:cNvSpPr>
          <p:nvPr>
            <p:ph type="ftr" sz="quarter" idx="11"/>
          </p:nvPr>
        </p:nvSpPr>
        <p:spPr/>
        <p:txBody>
          <a:bodyPr/>
          <a:lstStyle/>
          <a:p>
            <a:endParaRPr lang="ar-EG">
              <a:solidFill>
                <a:prstClr val="black">
                  <a:tint val="75000"/>
                </a:prstClr>
              </a:solidFill>
            </a:endParaRPr>
          </a:p>
        </p:txBody>
      </p:sp>
      <p:sp>
        <p:nvSpPr>
          <p:cNvPr id="7" name="Slide Number Placeholder 6"/>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12946993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C123C04C-478E-48A3-B838-3A3099F23006}"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5" name="Footer Placeholder 4"/>
          <p:cNvSpPr>
            <a:spLocks noGrp="1"/>
          </p:cNvSpPr>
          <p:nvPr>
            <p:ph type="ftr" sz="quarter" idx="11"/>
          </p:nvPr>
        </p:nvSpPr>
        <p:spPr/>
        <p:txBody>
          <a:bodyPr/>
          <a:lstStyle/>
          <a:p>
            <a:endParaRPr lang="ar-EG">
              <a:solidFill>
                <a:prstClr val="black">
                  <a:tint val="75000"/>
                </a:prstClr>
              </a:solidFill>
            </a:endParaRPr>
          </a:p>
        </p:txBody>
      </p:sp>
      <p:sp>
        <p:nvSpPr>
          <p:cNvPr id="6" name="Slide Number Placeholder 5"/>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247320923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D8B2B3D9-BC7A-43D1-A575-779EA3219724}"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5" name="Footer Placeholder 4"/>
          <p:cNvSpPr>
            <a:spLocks noGrp="1"/>
          </p:cNvSpPr>
          <p:nvPr>
            <p:ph type="ftr" sz="quarter" idx="11"/>
          </p:nvPr>
        </p:nvSpPr>
        <p:spPr/>
        <p:txBody>
          <a:bodyPr/>
          <a:lstStyle/>
          <a:p>
            <a:endParaRPr lang="ar-EG">
              <a:solidFill>
                <a:prstClr val="black">
                  <a:tint val="75000"/>
                </a:prstClr>
              </a:solidFill>
            </a:endParaRPr>
          </a:p>
        </p:txBody>
      </p:sp>
      <p:sp>
        <p:nvSpPr>
          <p:cNvPr id="6" name="Slide Number Placeholder 5"/>
          <p:cNvSpPr>
            <a:spLocks noGrp="1"/>
          </p:cNvSpPr>
          <p:nvPr>
            <p:ph type="sldNum" sz="quarter" idx="12"/>
          </p:nvPr>
        </p:nvSpPr>
        <p:spPr/>
        <p:txBody>
          <a:body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150022705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D160F779-357F-45E9-B183-EFB422D0044E}"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125380099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46A6FD61-83D3-426E-A44F-A4743B530E84}"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355815489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9ECCAADD-7782-463B-87AA-2DA90664F2DF}"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2548944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7E1D12F-52C5-47E2-8C8B-8718FCE6CFAC}" type="datetime8">
              <a:rPr lang="ar-EG" smtClean="0"/>
              <a:t>10 تشرين الثاني، 24</a:t>
            </a:fld>
            <a:endParaRPr lang="ar-EG"/>
          </a:p>
        </p:txBody>
      </p:sp>
      <p:sp>
        <p:nvSpPr>
          <p:cNvPr id="3" name="Footer Placeholder 2"/>
          <p:cNvSpPr>
            <a:spLocks noGrp="1"/>
          </p:cNvSpPr>
          <p:nvPr>
            <p:ph type="ftr" sz="quarter" idx="11"/>
          </p:nvPr>
        </p:nvSpPr>
        <p:spPr/>
        <p:txBody>
          <a:bodyPr/>
          <a:lstStyle/>
          <a:p>
            <a:endParaRPr lang="ar-EG"/>
          </a:p>
        </p:txBody>
      </p:sp>
      <p:sp>
        <p:nvSpPr>
          <p:cNvPr id="4" name="Slide Number Placeholder 3"/>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37358935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236B094B-D0E7-49B7-9AC1-8899710A6A6D}"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200871221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A89C8BF1-9DB9-4FC0-9B49-5651BCF0DA43}"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8" name="Footer Placeholder 7"/>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9" name="Slide Number Placeholder 8"/>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251890090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B889065C-CC44-4B47-AC8B-258300F5D312}"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4" name="Footer Placeholder 3"/>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Slide Number Placeholder 4"/>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231284995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89E749ED-3E34-4FB8-9492-23C8335F73BC}"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3" name="Footer Placeholder 2"/>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4" name="Slide Number Placeholder 3"/>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135215839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A79B5822-EA40-427A-AC12-2E340792022E}"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363682992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8D039743-3E08-4494-ADFE-0094FF3A19FF}"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19583182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C3E7DAC0-1D4E-410C-A7CA-1CEF7DBCEFA1}"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15821077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D8D6A005-9985-4048-81E5-BAAFD45824B6}"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41700431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fld id="{0C7532AD-C12A-424F-A9CE-28E7DCC0F3E2}" type="datetimeFigureOut">
              <a:rPr lang="ar-EG" smtClean="0"/>
              <a:t>09/05/1446</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18280557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0C7532AD-C12A-424F-A9CE-28E7DCC0F3E2}" type="datetimeFigureOut">
              <a:rPr lang="ar-EG" smtClean="0"/>
              <a:t>09/05/1446</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3722704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328CA56-D917-4631-80DD-7737D62D301F}"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8211855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C7532AD-C12A-424F-A9CE-28E7DCC0F3E2}" type="datetimeFigureOut">
              <a:rPr lang="ar-EG" smtClean="0"/>
              <a:t>09/05/1446</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18096350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fld id="{0C7532AD-C12A-424F-A9CE-28E7DCC0F3E2}" type="datetimeFigureOut">
              <a:rPr lang="ar-EG" smtClean="0"/>
              <a:t>09/05/1446</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224692389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fld id="{0C7532AD-C12A-424F-A9CE-28E7DCC0F3E2}" type="datetimeFigureOut">
              <a:rPr lang="ar-EG" smtClean="0"/>
              <a:t>09/05/1446</a:t>
            </a:fld>
            <a:endParaRPr lang="ar-EG"/>
          </a:p>
        </p:txBody>
      </p:sp>
      <p:sp>
        <p:nvSpPr>
          <p:cNvPr id="8" name="Footer Placeholder 7"/>
          <p:cNvSpPr>
            <a:spLocks noGrp="1"/>
          </p:cNvSpPr>
          <p:nvPr>
            <p:ph type="ftr" sz="quarter" idx="11"/>
          </p:nvPr>
        </p:nvSpPr>
        <p:spPr/>
        <p:txBody>
          <a:bodyPr/>
          <a:lstStyle/>
          <a:p>
            <a:endParaRPr lang="ar-EG"/>
          </a:p>
        </p:txBody>
      </p:sp>
      <p:sp>
        <p:nvSpPr>
          <p:cNvPr id="9" name="Slide Number Placeholder 8"/>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347330423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fld id="{0C7532AD-C12A-424F-A9CE-28E7DCC0F3E2}" type="datetimeFigureOut">
              <a:rPr lang="ar-EG" smtClean="0"/>
              <a:t>09/05/1446</a:t>
            </a:fld>
            <a:endParaRPr lang="ar-EG"/>
          </a:p>
        </p:txBody>
      </p:sp>
      <p:sp>
        <p:nvSpPr>
          <p:cNvPr id="4" name="Footer Placeholder 3"/>
          <p:cNvSpPr>
            <a:spLocks noGrp="1"/>
          </p:cNvSpPr>
          <p:nvPr>
            <p:ph type="ftr" sz="quarter" idx="11"/>
          </p:nvPr>
        </p:nvSpPr>
        <p:spPr/>
        <p:txBody>
          <a:bodyPr/>
          <a:lstStyle/>
          <a:p>
            <a:endParaRPr lang="ar-EG"/>
          </a:p>
        </p:txBody>
      </p:sp>
      <p:sp>
        <p:nvSpPr>
          <p:cNvPr id="5" name="Slide Number Placeholder 4"/>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327876589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C7532AD-C12A-424F-A9CE-28E7DCC0F3E2}" type="datetimeFigureOut">
              <a:rPr lang="ar-EG" smtClean="0"/>
              <a:t>09/05/1446</a:t>
            </a:fld>
            <a:endParaRPr lang="ar-EG"/>
          </a:p>
        </p:txBody>
      </p:sp>
      <p:sp>
        <p:nvSpPr>
          <p:cNvPr id="3" name="Footer Placeholder 2"/>
          <p:cNvSpPr>
            <a:spLocks noGrp="1"/>
          </p:cNvSpPr>
          <p:nvPr>
            <p:ph type="ftr" sz="quarter" idx="11"/>
          </p:nvPr>
        </p:nvSpPr>
        <p:spPr/>
        <p:txBody>
          <a:bodyPr/>
          <a:lstStyle/>
          <a:p>
            <a:endParaRPr lang="ar-EG"/>
          </a:p>
        </p:txBody>
      </p:sp>
      <p:sp>
        <p:nvSpPr>
          <p:cNvPr id="4" name="Slide Number Placeholder 3"/>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126209538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C7532AD-C12A-424F-A9CE-28E7DCC0F3E2}" type="datetimeFigureOut">
              <a:rPr lang="ar-EG" smtClean="0"/>
              <a:t>09/05/1446</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353003286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C7532AD-C12A-424F-A9CE-28E7DCC0F3E2}" type="datetimeFigureOut">
              <a:rPr lang="ar-EG" smtClean="0"/>
              <a:t>09/05/1446</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168419547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0C7532AD-C12A-424F-A9CE-28E7DCC0F3E2}" type="datetimeFigureOut">
              <a:rPr lang="ar-EG" smtClean="0"/>
              <a:t>09/05/1446</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166467876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fld id="{0C7532AD-C12A-424F-A9CE-28E7DCC0F3E2}" type="datetimeFigureOut">
              <a:rPr lang="ar-EG" smtClean="0"/>
              <a:t>09/05/1446</a:t>
            </a:fld>
            <a:endParaRPr lang="ar-EG"/>
          </a:p>
        </p:txBody>
      </p:sp>
      <p:sp>
        <p:nvSpPr>
          <p:cNvPr id="5" name="Footer Placeholder 4"/>
          <p:cNvSpPr>
            <a:spLocks noGrp="1"/>
          </p:cNvSpPr>
          <p:nvPr>
            <p:ph type="ftr" sz="quarter" idx="11"/>
          </p:nvPr>
        </p:nvSpPr>
        <p:spPr/>
        <p:txBody>
          <a:bodyPr/>
          <a:lstStyle/>
          <a:p>
            <a:endParaRPr lang="ar-EG"/>
          </a:p>
        </p:txBody>
      </p:sp>
      <p:sp>
        <p:nvSpPr>
          <p:cNvPr id="6" name="Slide Number Placeholder 5"/>
          <p:cNvSpPr>
            <a:spLocks noGrp="1"/>
          </p:cNvSpPr>
          <p:nvPr>
            <p:ph type="sldNum" sz="quarter" idx="12"/>
          </p:nvPr>
        </p:nvSpPr>
        <p:spPr/>
        <p:txBody>
          <a:bodyPr/>
          <a:lstStyle/>
          <a:p>
            <a:fld id="{147CA049-C2CB-489C-8AC7-71ACC615A809}" type="slidenum">
              <a:rPr lang="ar-EG" smtClean="0"/>
              <a:t>‹#›</a:t>
            </a:fld>
            <a:endParaRPr lang="ar-EG"/>
          </a:p>
        </p:txBody>
      </p:sp>
    </p:spTree>
    <p:extLst>
      <p:ext uri="{BB962C8B-B14F-4D97-AF65-F5344CB8AC3E}">
        <p14:creationId xmlns:p14="http://schemas.microsoft.com/office/powerpoint/2010/main" val="40744226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3" y="1122363"/>
            <a:ext cx="9144000" cy="2387600"/>
          </a:xfrm>
        </p:spPr>
        <p:txBody>
          <a:bodyPr anchor="b"/>
          <a:lstStyle>
            <a:lvl1pPr algn="ctr">
              <a:defRPr sz="6000"/>
            </a:lvl1pPr>
          </a:lstStyle>
          <a:p>
            <a:r>
              <a:rPr lang="en-US"/>
              <a:t>Click to edit Master title style</a:t>
            </a:r>
            <a:endParaRPr lang="ar-EG"/>
          </a:p>
        </p:txBody>
      </p:sp>
      <p:sp>
        <p:nvSpPr>
          <p:cNvPr id="3" name="Subtitle 2"/>
          <p:cNvSpPr>
            <a:spLocks noGrp="1"/>
          </p:cNvSpPr>
          <p:nvPr>
            <p:ph type="subTitle" idx="1"/>
          </p:nvPr>
        </p:nvSpPr>
        <p:spPr>
          <a:xfrm>
            <a:off x="1524003"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DE55C590-3604-492B-A49E-7DEAF573A687}"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586882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2F4E03C-957B-45EB-9AE5-0D7E2C00F08E}" type="datetime8">
              <a:rPr lang="ar-EG" smtClean="0"/>
              <a:t>10 تشرين الثاني، 24</a:t>
            </a:fld>
            <a:endParaRPr lang="ar-EG"/>
          </a:p>
        </p:txBody>
      </p:sp>
      <p:sp>
        <p:nvSpPr>
          <p:cNvPr id="6" name="Footer Placeholder 5"/>
          <p:cNvSpPr>
            <a:spLocks noGrp="1"/>
          </p:cNvSpPr>
          <p:nvPr>
            <p:ph type="ftr" sz="quarter" idx="11"/>
          </p:nvPr>
        </p:nvSpPr>
        <p:spPr/>
        <p:txBody>
          <a:bodyPr/>
          <a:lstStyle/>
          <a:p>
            <a:endParaRPr lang="ar-EG"/>
          </a:p>
        </p:txBody>
      </p:sp>
      <p:sp>
        <p:nvSpPr>
          <p:cNvPr id="7" name="Slide Number Placeholder 6"/>
          <p:cNvSpPr>
            <a:spLocks noGrp="1"/>
          </p:cNvSpPr>
          <p:nvPr>
            <p:ph type="sldNum" sz="quarter" idx="12"/>
          </p:nvPr>
        </p:nvSpPr>
        <p:spPr/>
        <p:txBody>
          <a:bodyPr/>
          <a:lstStyle/>
          <a:p>
            <a:fld id="{802A93DA-8321-490E-B7A0-7881EC602D96}" type="slidenum">
              <a:rPr lang="ar-EG" smtClean="0"/>
              <a:t>‹#›</a:t>
            </a:fld>
            <a:endParaRPr lang="ar-EG"/>
          </a:p>
        </p:txBody>
      </p:sp>
    </p:spTree>
    <p:extLst>
      <p:ext uri="{BB962C8B-B14F-4D97-AF65-F5344CB8AC3E}">
        <p14:creationId xmlns:p14="http://schemas.microsoft.com/office/powerpoint/2010/main" val="9820829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01DE55EE-E929-4207-829D-EA0EE70A999E}"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81055245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44"/>
            <a:ext cx="10515600" cy="2852737"/>
          </a:xfrm>
        </p:spPr>
        <p:txBody>
          <a:bodyPr anchor="b"/>
          <a:lstStyle>
            <a:lvl1pPr>
              <a:defRPr sz="6000"/>
            </a:lvl1pPr>
          </a:lstStyle>
          <a:p>
            <a:r>
              <a:rPr lang="en-US"/>
              <a:t>Click to edit Master title style</a:t>
            </a:r>
            <a:endParaRPr lang="ar-EG"/>
          </a:p>
        </p:txBody>
      </p:sp>
      <p:sp>
        <p:nvSpPr>
          <p:cNvPr id="3" name="Text Placeholder 2"/>
          <p:cNvSpPr>
            <a:spLocks noGrp="1"/>
          </p:cNvSpPr>
          <p:nvPr>
            <p:ph type="body" idx="1"/>
          </p:nvPr>
        </p:nvSpPr>
        <p:spPr>
          <a:xfrm>
            <a:off x="831850" y="4589469"/>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B86B4C4C-0114-4AB6-A484-8FBB741F47CA}"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10736858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Content Placeholder 2"/>
          <p:cNvSpPr>
            <a:spLocks noGrp="1"/>
          </p:cNvSpPr>
          <p:nvPr>
            <p:ph sz="half" idx="1"/>
          </p:nvPr>
        </p:nvSpPr>
        <p:spPr>
          <a:xfrm>
            <a:off x="838203"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Date Placeholder 4"/>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92EEFE68-137E-4887-A907-1F5D8306FB1B}"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46000157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ar-EG"/>
          </a:p>
        </p:txBody>
      </p:sp>
      <p:sp>
        <p:nvSpPr>
          <p:cNvPr id="3" name="Text Placeholder 2"/>
          <p:cNvSpPr>
            <a:spLocks noGrp="1"/>
          </p:cNvSpPr>
          <p:nvPr>
            <p:ph type="body" idx="1"/>
          </p:nvPr>
        </p:nvSpPr>
        <p:spPr>
          <a:xfrm>
            <a:off x="839791"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91"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7" name="Date Placeholder 6"/>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48059993-F0BE-4E94-AAD1-9AFA1610949A}"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8" name="Footer Placeholder 7"/>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9" name="Slide Number Placeholder 8"/>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79309075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Date Placeholder 2"/>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D481F63D-DB07-4221-8CCE-0F6676CC18FB}"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4" name="Footer Placeholder 3"/>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Slide Number Placeholder 4"/>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424127324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7699C8A1-5E37-469E-A804-804555E6095C}"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3" name="Footer Placeholder 2"/>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4" name="Slide Number Placeholder 3"/>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6807738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7" cy="1600200"/>
          </a:xfrm>
        </p:spPr>
        <p:txBody>
          <a:bodyPr anchor="b"/>
          <a:lstStyle>
            <a:lvl1pPr>
              <a:defRPr sz="3200"/>
            </a:lvl1pPr>
          </a:lstStyle>
          <a:p>
            <a:r>
              <a:rPr lang="en-US"/>
              <a:t>Click to edit Master title style</a:t>
            </a:r>
            <a:endParaRPr lang="ar-EG"/>
          </a:p>
        </p:txBody>
      </p:sp>
      <p:sp>
        <p:nvSpPr>
          <p:cNvPr id="3" name="Content Placeholder 2"/>
          <p:cNvSpPr>
            <a:spLocks noGrp="1"/>
          </p:cNvSpPr>
          <p:nvPr>
            <p:ph idx="1"/>
          </p:nvPr>
        </p:nvSpPr>
        <p:spPr>
          <a:xfrm>
            <a:off x="5183188" y="98743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Text Placeholder 3"/>
          <p:cNvSpPr>
            <a:spLocks noGrp="1"/>
          </p:cNvSpPr>
          <p:nvPr>
            <p:ph type="body" sz="half" idx="2"/>
          </p:nvPr>
        </p:nvSpPr>
        <p:spPr>
          <a:xfrm>
            <a:off x="839791"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2A7A1ED6-FEBA-4171-AE9F-72A45043CF7F}"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44094064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7" cy="1600200"/>
          </a:xfrm>
        </p:spPr>
        <p:txBody>
          <a:bodyPr anchor="b"/>
          <a:lstStyle>
            <a:lvl1pPr>
              <a:defRPr sz="3200"/>
            </a:lvl1pPr>
          </a:lstStyle>
          <a:p>
            <a:r>
              <a:rPr lang="en-US"/>
              <a:t>Click to edit Master title style</a:t>
            </a:r>
            <a:endParaRPr lang="ar-EG"/>
          </a:p>
        </p:txBody>
      </p:sp>
      <p:sp>
        <p:nvSpPr>
          <p:cNvPr id="3" name="Picture Placeholder 2"/>
          <p:cNvSpPr>
            <a:spLocks noGrp="1"/>
          </p:cNvSpPr>
          <p:nvPr>
            <p:ph type="pic" idx="1"/>
          </p:nvPr>
        </p:nvSpPr>
        <p:spPr>
          <a:xfrm>
            <a:off x="5183188" y="987431"/>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EG"/>
          </a:p>
        </p:txBody>
      </p:sp>
      <p:sp>
        <p:nvSpPr>
          <p:cNvPr id="4" name="Text Placeholder 3"/>
          <p:cNvSpPr>
            <a:spLocks noGrp="1"/>
          </p:cNvSpPr>
          <p:nvPr>
            <p:ph type="body" sz="half" idx="2"/>
          </p:nvPr>
        </p:nvSpPr>
        <p:spPr>
          <a:xfrm>
            <a:off x="839791"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8FD5E616-0037-47ED-AC80-39F1CCCECD24}"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57292226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E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C123C04C-478E-48A3-B838-3A3099F23006}"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01255711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ar-EG"/>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10"/>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fld id="{D8B2B3D9-BC7A-43D1-A575-779EA3219724}"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5263029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emf"/><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emf"/><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2FDA1193-EB79-4FEF-8A09-84EFC7332267}" type="datetime8">
              <a:rPr lang="ar-EG" smtClean="0"/>
              <a:t>10 تشرين الثاني، 24</a:t>
            </a:fld>
            <a:endParaRPr lang="ar-EG"/>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p>
        </p:txBody>
      </p:sp>
      <p:sp>
        <p:nvSpPr>
          <p:cNvPr id="6" name="Slide Number Placeholder 5"/>
          <p:cNvSpPr>
            <a:spLocks noGrp="1"/>
          </p:cNvSpPr>
          <p:nvPr>
            <p:ph type="sldNum" sz="quarter" idx="4"/>
          </p:nvPr>
        </p:nvSpPr>
        <p:spPr>
          <a:xfrm>
            <a:off x="838200" y="6356350"/>
            <a:ext cx="27432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802A93DA-8321-490E-B7A0-7881EC602D96}" type="slidenum">
              <a:rPr lang="ar-EG" smtClean="0"/>
              <a:t>‹#›</a:t>
            </a:fld>
            <a:endParaRPr lang="ar-EG"/>
          </a:p>
        </p:txBody>
      </p:sp>
      <p:grpSp>
        <p:nvGrpSpPr>
          <p:cNvPr id="7" name="Group 6"/>
          <p:cNvGrpSpPr/>
          <p:nvPr userDrawn="1"/>
        </p:nvGrpSpPr>
        <p:grpSpPr>
          <a:xfrm flipH="1">
            <a:off x="4643535" y="0"/>
            <a:ext cx="3116424" cy="6857971"/>
            <a:chOff x="3934893" y="1"/>
            <a:chExt cx="2708502" cy="6857971"/>
          </a:xfrm>
        </p:grpSpPr>
        <p:sp>
          <p:nvSpPr>
            <p:cNvPr id="8" name="Google Shape;12;p2"/>
            <p:cNvSpPr/>
            <p:nvPr/>
          </p:nvSpPr>
          <p:spPr>
            <a:xfrm>
              <a:off x="3935568" y="1"/>
              <a:ext cx="1664770" cy="4760568"/>
            </a:xfrm>
            <a:custGeom>
              <a:avLst/>
              <a:gdLst/>
              <a:ahLst/>
              <a:cxnLst/>
              <a:rect l="l" t="t" r="r" b="b"/>
              <a:pathLst>
                <a:path w="21600" h="21600" extrusionOk="0">
                  <a:moveTo>
                    <a:pt x="11603" y="0"/>
                  </a:moveTo>
                  <a:lnTo>
                    <a:pt x="0" y="21600"/>
                  </a:lnTo>
                  <a:lnTo>
                    <a:pt x="10690" y="20324"/>
                  </a:lnTo>
                  <a:lnTo>
                    <a:pt x="21600" y="0"/>
                  </a:lnTo>
                  <a:close/>
                </a:path>
              </a:pathLst>
            </a:custGeom>
            <a:solidFill>
              <a:srgbClr val="25AE5D"/>
            </a:solidFill>
            <a:ln>
              <a:noFill/>
            </a:ln>
          </p:spPr>
          <p:txBody>
            <a:bodyPr spcFirstLastPara="1" wrap="square" lIns="45700" tIns="45700" rIns="45700"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Calibri"/>
                <a:buNone/>
                <a:tabLst/>
                <a:defRPr/>
              </a:pPr>
              <a:endParaRPr kumimoji="0" sz="1800" b="0" i="0" u="none" strike="noStrike" kern="0" cap="none" spc="0" normalizeH="0" baseline="0" noProof="0">
                <a:ln>
                  <a:noFill/>
                </a:ln>
                <a:solidFill>
                  <a:srgbClr val="000000"/>
                </a:solidFill>
                <a:effectLst/>
                <a:uLnTx/>
                <a:uFillTx/>
                <a:ea typeface="Calibri"/>
                <a:cs typeface="Calibri"/>
                <a:sym typeface="Calibri"/>
              </a:endParaRPr>
            </a:p>
          </p:txBody>
        </p:sp>
        <p:sp>
          <p:nvSpPr>
            <p:cNvPr id="9" name="Google Shape;13;p2"/>
            <p:cNvSpPr/>
            <p:nvPr/>
          </p:nvSpPr>
          <p:spPr>
            <a:xfrm>
              <a:off x="5447428" y="4593572"/>
              <a:ext cx="1195904" cy="2264400"/>
            </a:xfrm>
            <a:custGeom>
              <a:avLst/>
              <a:gdLst/>
              <a:ahLst/>
              <a:cxnLst/>
              <a:rect l="l" t="t" r="r" b="b"/>
              <a:pathLst>
                <a:path w="21600" h="21600" extrusionOk="0">
                  <a:moveTo>
                    <a:pt x="13915" y="21600"/>
                  </a:moveTo>
                  <a:lnTo>
                    <a:pt x="21600" y="0"/>
                  </a:lnTo>
                  <a:lnTo>
                    <a:pt x="6732" y="2683"/>
                  </a:lnTo>
                  <a:lnTo>
                    <a:pt x="0" y="21600"/>
                  </a:lnTo>
                  <a:close/>
                </a:path>
              </a:pathLst>
            </a:custGeom>
            <a:solidFill>
              <a:srgbClr val="25AE5D"/>
            </a:solidFill>
            <a:ln>
              <a:noFill/>
            </a:ln>
          </p:spPr>
          <p:txBody>
            <a:bodyPr spcFirstLastPara="1" wrap="square" lIns="45700" tIns="45700" rIns="45700"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Calibri"/>
                <a:buNone/>
                <a:tabLst/>
                <a:defRPr/>
              </a:pPr>
              <a:endParaRPr kumimoji="0" sz="1800" b="0" i="0" u="none" strike="noStrike" kern="0" cap="none" spc="0" normalizeH="0" baseline="0" noProof="0">
                <a:ln>
                  <a:noFill/>
                </a:ln>
                <a:solidFill>
                  <a:srgbClr val="000000"/>
                </a:solidFill>
                <a:effectLst/>
                <a:uLnTx/>
                <a:uFillTx/>
                <a:ea typeface="Calibri"/>
                <a:cs typeface="Calibri"/>
                <a:sym typeface="Calibri"/>
              </a:endParaRPr>
            </a:p>
          </p:txBody>
        </p:sp>
        <p:sp>
          <p:nvSpPr>
            <p:cNvPr id="10" name="Google Shape;14;p2"/>
            <p:cNvSpPr/>
            <p:nvPr/>
          </p:nvSpPr>
          <p:spPr>
            <a:xfrm>
              <a:off x="3934893" y="4053189"/>
              <a:ext cx="2708502" cy="1248408"/>
            </a:xfrm>
            <a:custGeom>
              <a:avLst/>
              <a:gdLst/>
              <a:ahLst/>
              <a:cxnLst/>
              <a:rect l="l" t="t" r="r" b="b"/>
              <a:pathLst>
                <a:path w="21600" h="21600" extrusionOk="0">
                  <a:moveTo>
                    <a:pt x="21600" y="9350"/>
                  </a:moveTo>
                  <a:lnTo>
                    <a:pt x="5076" y="21600"/>
                  </a:lnTo>
                  <a:lnTo>
                    <a:pt x="0" y="12250"/>
                  </a:lnTo>
                  <a:lnTo>
                    <a:pt x="16518" y="0"/>
                  </a:lnTo>
                  <a:close/>
                </a:path>
              </a:pathLst>
            </a:custGeom>
            <a:solidFill>
              <a:schemeClr val="bg1">
                <a:lumMod val="50000"/>
              </a:schemeClr>
            </a:solidFill>
            <a:ln>
              <a:noFill/>
            </a:ln>
          </p:spPr>
          <p:txBody>
            <a:bodyPr spcFirstLastPara="1" wrap="square" lIns="45700" tIns="45700" rIns="45700"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Calibri"/>
                <a:buNone/>
                <a:tabLst/>
                <a:defRPr/>
              </a:pPr>
              <a:endParaRPr kumimoji="0" sz="1800" b="0" i="0" u="none" strike="noStrike" kern="0" cap="none" spc="0" normalizeH="0" baseline="0" noProof="0">
                <a:ln>
                  <a:noFill/>
                </a:ln>
                <a:solidFill>
                  <a:srgbClr val="000000"/>
                </a:solidFill>
                <a:effectLst/>
                <a:uLnTx/>
                <a:uFillTx/>
                <a:ea typeface="Calibri"/>
                <a:cs typeface="Calibri"/>
                <a:sym typeface="Calibri"/>
              </a:endParaRPr>
            </a:p>
          </p:txBody>
        </p:sp>
      </p:grpSp>
    </p:spTree>
    <p:extLst>
      <p:ext uri="{BB962C8B-B14F-4D97-AF65-F5344CB8AC3E}">
        <p14:creationId xmlns:p14="http://schemas.microsoft.com/office/powerpoint/2010/main" val="227078586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EA8F77FA-1894-49C0-8C52-145C0D8296AF}" type="datetime8">
              <a:rPr lang="ar-EG" smtClean="0"/>
              <a:t>10 تشرين الثاني، 24</a:t>
            </a:fld>
            <a:endParaRPr lang="ar-EG"/>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p>
        </p:txBody>
      </p:sp>
      <p:sp>
        <p:nvSpPr>
          <p:cNvPr id="6" name="Slide Number Placeholder 5"/>
          <p:cNvSpPr>
            <a:spLocks noGrp="1"/>
          </p:cNvSpPr>
          <p:nvPr>
            <p:ph type="sldNum" sz="quarter" idx="4"/>
          </p:nvPr>
        </p:nvSpPr>
        <p:spPr>
          <a:xfrm>
            <a:off x="838200" y="6356350"/>
            <a:ext cx="27432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802A93DA-8321-490E-B7A0-7881EC602D96}" type="slidenum">
              <a:rPr lang="ar-EG" smtClean="0"/>
              <a:t>‹#›</a:t>
            </a:fld>
            <a:endParaRPr lang="ar-EG"/>
          </a:p>
        </p:txBody>
      </p:sp>
      <p:grpSp>
        <p:nvGrpSpPr>
          <p:cNvPr id="7" name="Group 6"/>
          <p:cNvGrpSpPr/>
          <p:nvPr userDrawn="1"/>
        </p:nvGrpSpPr>
        <p:grpSpPr>
          <a:xfrm flipH="1">
            <a:off x="0" y="4917"/>
            <a:ext cx="6853084" cy="6853083"/>
            <a:chOff x="5338916" y="-1"/>
            <a:chExt cx="6853084" cy="6853083"/>
          </a:xfrm>
        </p:grpSpPr>
        <p:sp>
          <p:nvSpPr>
            <p:cNvPr id="8" name="Right Triangle 7">
              <a:extLst>
                <a:ext uri="{FF2B5EF4-FFF2-40B4-BE49-F238E27FC236}">
                  <a16:creationId xmlns="" xmlns:a16="http://schemas.microsoft.com/office/drawing/2014/main" id="{7141D334-8434-4AF3-8014-473FA6D366EC}"/>
                </a:ext>
              </a:extLst>
            </p:cNvPr>
            <p:cNvSpPr/>
            <p:nvPr/>
          </p:nvSpPr>
          <p:spPr>
            <a:xfrm rot="16200000" flipH="1">
              <a:off x="5338916" y="-1"/>
              <a:ext cx="6853083" cy="6853083"/>
            </a:xfrm>
            <a:prstGeom prst="rtTriangle">
              <a:avLst/>
            </a:prstGeom>
            <a:solidFill>
              <a:srgbClr val="25AE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 xmlns:a16="http://schemas.microsoft.com/office/drawing/2014/main" id="{B8B34CAC-2B52-47E8-9B57-E3B791389FE1}"/>
                </a:ext>
              </a:extLst>
            </p:cNvPr>
            <p:cNvSpPr/>
            <p:nvPr/>
          </p:nvSpPr>
          <p:spPr>
            <a:xfrm>
              <a:off x="10058400" y="257175"/>
              <a:ext cx="2133600" cy="406122"/>
            </a:xfrm>
            <a:prstGeom prst="rect">
              <a:avLst/>
            </a:prstGeom>
            <a:gradFill flip="none" rotWithShape="1">
              <a:gsLst>
                <a:gs pos="0">
                  <a:schemeClr val="accent3">
                    <a:lumMod val="60000"/>
                    <a:lumOff val="40000"/>
                    <a:shade val="30000"/>
                    <a:satMod val="115000"/>
                  </a:schemeClr>
                </a:gs>
                <a:gs pos="50000">
                  <a:schemeClr val="accent3">
                    <a:lumMod val="60000"/>
                    <a:lumOff val="40000"/>
                    <a:shade val="67500"/>
                    <a:satMod val="115000"/>
                  </a:schemeClr>
                </a:gs>
                <a:gs pos="100000">
                  <a:schemeClr val="accent3">
                    <a:lumMod val="60000"/>
                    <a:lumOff val="40000"/>
                    <a:shade val="100000"/>
                    <a:satMod val="11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Diamond 9">
              <a:extLst>
                <a:ext uri="{FF2B5EF4-FFF2-40B4-BE49-F238E27FC236}">
                  <a16:creationId xmlns="" xmlns:a16="http://schemas.microsoft.com/office/drawing/2014/main" id="{F98AFC32-7F02-43CB-8485-44B6B2E13FCA}"/>
                </a:ext>
              </a:extLst>
            </p:cNvPr>
            <p:cNvSpPr/>
            <p:nvPr/>
          </p:nvSpPr>
          <p:spPr>
            <a:xfrm>
              <a:off x="5399455" y="593631"/>
              <a:ext cx="5725745" cy="5611171"/>
            </a:xfrm>
            <a:prstGeom prst="diamond">
              <a:avLst/>
            </a:prstGeom>
            <a:solidFill>
              <a:schemeClr val="bg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425565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64ABBA9B-1329-47B1-9E6B-E01B6F3823E7}"/>
              </a:ext>
            </a:extLst>
          </p:cNvPr>
          <p:cNvSpPr/>
          <p:nvPr userDrawn="1"/>
        </p:nvSpPr>
        <p:spPr>
          <a:xfrm>
            <a:off x="6705600" y="16040"/>
            <a:ext cx="5454316" cy="1196417"/>
          </a:xfrm>
          <a:prstGeom prst="rect">
            <a:avLst/>
          </a:prstGeom>
          <a:solidFill>
            <a:srgbClr val="4DD7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userDrawn="1"/>
        </p:nvPicPr>
        <p:blipFill rotWithShape="1">
          <a:blip r:embed="rId13"/>
          <a:srcRect r="8257" b="11162"/>
          <a:stretch/>
        </p:blipFill>
        <p:spPr>
          <a:xfrm flipV="1">
            <a:off x="6079958" y="16041"/>
            <a:ext cx="6079958" cy="1087954"/>
          </a:xfrm>
          <a:prstGeom prst="rect">
            <a:avLst/>
          </a:prstGeom>
        </p:spPr>
      </p:pic>
      <p:sp>
        <p:nvSpPr>
          <p:cNvPr id="2" name="Title Placeholder 1"/>
          <p:cNvSpPr>
            <a:spLocks noGrp="1"/>
          </p:cNvSpPr>
          <p:nvPr>
            <p:ph type="title"/>
          </p:nvPr>
        </p:nvSpPr>
        <p:spPr>
          <a:xfrm>
            <a:off x="822158" y="2947904"/>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17426702-7749-47DC-BEAB-CE865C2B9A4F}" type="datetime8">
              <a:rPr lang="ar-EG" smtClean="0"/>
              <a:t>10 تشرين الثاني، 24</a:t>
            </a:fld>
            <a:endParaRPr lang="ar-EG"/>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p>
        </p:txBody>
      </p:sp>
      <p:sp>
        <p:nvSpPr>
          <p:cNvPr id="7" name="Right Triangle 6">
            <a:extLst>
              <a:ext uri="{FF2B5EF4-FFF2-40B4-BE49-F238E27FC236}">
                <a16:creationId xmlns="" xmlns:a16="http://schemas.microsoft.com/office/drawing/2014/main" id="{5412B7D6-9400-4B66-8814-DCF81BEB0C5A}"/>
              </a:ext>
            </a:extLst>
          </p:cNvPr>
          <p:cNvSpPr/>
          <p:nvPr userDrawn="1"/>
        </p:nvSpPr>
        <p:spPr>
          <a:xfrm rot="5400000" flipH="1">
            <a:off x="93306" y="5915608"/>
            <a:ext cx="849086" cy="1035698"/>
          </a:xfrm>
          <a:prstGeom prst="rtTriangle">
            <a:avLst/>
          </a:prstGeom>
          <a:solidFill>
            <a:srgbClr val="25AE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4"/>
          </p:nvPr>
        </p:nvSpPr>
        <p:spPr>
          <a:xfrm>
            <a:off x="-1" y="6356351"/>
            <a:ext cx="838201" cy="501650"/>
          </a:xfrm>
          <a:prstGeom prst="rect">
            <a:avLst/>
          </a:prstGeom>
        </p:spPr>
        <p:txBody>
          <a:bodyPr vert="horz" lIns="91440" tIns="45720" rIns="91440" bIns="45720" rtlCol="1" anchor="ctr"/>
          <a:lstStyle>
            <a:lvl1pPr algn="ctr">
              <a:defRPr sz="3200" b="1">
                <a:solidFill>
                  <a:schemeClr val="bg1"/>
                </a:solidFill>
                <a:latin typeface="Adobe Arabic" panose="02040503050201020203" pitchFamily="18" charset="-78"/>
                <a:cs typeface="Adobe Arabic" panose="02040503050201020203" pitchFamily="18" charset="-78"/>
              </a:defRPr>
            </a:lvl1pPr>
          </a:lstStyle>
          <a:p>
            <a:fld id="{802A93DA-8321-490E-B7A0-7881EC602D96}" type="slidenum">
              <a:rPr lang="ar-EG" smtClean="0"/>
              <a:pPr/>
              <a:t>‹#›</a:t>
            </a:fld>
            <a:endParaRPr lang="ar-EG" dirty="0"/>
          </a:p>
        </p:txBody>
      </p:sp>
    </p:spTree>
    <p:extLst>
      <p:ext uri="{BB962C8B-B14F-4D97-AF65-F5344CB8AC3E}">
        <p14:creationId xmlns:p14="http://schemas.microsoft.com/office/powerpoint/2010/main" val="352736440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22158" y="2947904"/>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17426702-7749-47DC-BEAB-CE865C2B9A4F}" type="datetime8">
              <a:rPr lang="ar-EG" smtClean="0"/>
              <a:t>10 تشرين الثاني، 24</a:t>
            </a:fld>
            <a:endParaRPr lang="ar-EG"/>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p>
        </p:txBody>
      </p:sp>
      <p:sp>
        <p:nvSpPr>
          <p:cNvPr id="7" name="Right Triangle 6">
            <a:extLst>
              <a:ext uri="{FF2B5EF4-FFF2-40B4-BE49-F238E27FC236}">
                <a16:creationId xmlns="" xmlns:a16="http://schemas.microsoft.com/office/drawing/2014/main" id="{5412B7D6-9400-4B66-8814-DCF81BEB0C5A}"/>
              </a:ext>
            </a:extLst>
          </p:cNvPr>
          <p:cNvSpPr/>
          <p:nvPr userDrawn="1"/>
        </p:nvSpPr>
        <p:spPr>
          <a:xfrm rot="5400000" flipH="1">
            <a:off x="93306" y="5915608"/>
            <a:ext cx="849086" cy="1035698"/>
          </a:xfrm>
          <a:prstGeom prst="rtTriangle">
            <a:avLst/>
          </a:prstGeom>
          <a:solidFill>
            <a:srgbClr val="25AE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4"/>
          </p:nvPr>
        </p:nvSpPr>
        <p:spPr>
          <a:xfrm>
            <a:off x="-1" y="6356351"/>
            <a:ext cx="838201" cy="501650"/>
          </a:xfrm>
          <a:prstGeom prst="rect">
            <a:avLst/>
          </a:prstGeom>
        </p:spPr>
        <p:txBody>
          <a:bodyPr vert="horz" lIns="91440" tIns="45720" rIns="91440" bIns="45720" rtlCol="1" anchor="ctr"/>
          <a:lstStyle>
            <a:lvl1pPr algn="ctr">
              <a:defRPr sz="3200" b="1">
                <a:solidFill>
                  <a:schemeClr val="bg1"/>
                </a:solidFill>
                <a:latin typeface="Adobe Arabic" panose="02040503050201020203" pitchFamily="18" charset="-78"/>
                <a:cs typeface="Adobe Arabic" panose="02040503050201020203" pitchFamily="18" charset="-78"/>
              </a:defRPr>
            </a:lvl1pPr>
          </a:lstStyle>
          <a:p>
            <a:fld id="{802A93DA-8321-490E-B7A0-7881EC602D96}" type="slidenum">
              <a:rPr lang="ar-EG" smtClean="0"/>
              <a:pPr/>
              <a:t>‹#›</a:t>
            </a:fld>
            <a:endParaRPr lang="ar-EG" dirty="0"/>
          </a:p>
        </p:txBody>
      </p:sp>
    </p:spTree>
    <p:extLst>
      <p:ext uri="{BB962C8B-B14F-4D97-AF65-F5344CB8AC3E}">
        <p14:creationId xmlns:p14="http://schemas.microsoft.com/office/powerpoint/2010/main" val="2648368184"/>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5D6F73B6-02DB-4EEC-94E3-E07148C4DE3C}" type="datetime8">
              <a:rPr lang="ar-EG" smtClean="0"/>
              <a:t>10 تشرين الثاني، 24</a:t>
            </a:fld>
            <a:endParaRPr lang="ar-EG"/>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p>
        </p:txBody>
      </p:sp>
      <p:sp>
        <p:nvSpPr>
          <p:cNvPr id="6" name="Slide Number Placeholder 5"/>
          <p:cNvSpPr>
            <a:spLocks noGrp="1"/>
          </p:cNvSpPr>
          <p:nvPr>
            <p:ph type="sldNum" sz="quarter" idx="4"/>
          </p:nvPr>
        </p:nvSpPr>
        <p:spPr>
          <a:xfrm>
            <a:off x="838200" y="6356350"/>
            <a:ext cx="27432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802A93DA-8321-490E-B7A0-7881EC602D96}" type="slidenum">
              <a:rPr lang="ar-EG" smtClean="0"/>
              <a:t>‹#›</a:t>
            </a:fld>
            <a:endParaRPr lang="ar-EG"/>
          </a:p>
        </p:txBody>
      </p:sp>
    </p:spTree>
    <p:extLst>
      <p:ext uri="{BB962C8B-B14F-4D97-AF65-F5344CB8AC3E}">
        <p14:creationId xmlns:p14="http://schemas.microsoft.com/office/powerpoint/2010/main" val="3369336177"/>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6"/>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B9573D41-678B-4090-945A-0AC8EEC83BAE}" type="datetime8">
              <a:rPr lang="ar-EG" smtClean="0">
                <a:solidFill>
                  <a:prstClr val="black">
                    <a:tint val="75000"/>
                  </a:prstClr>
                </a:solidFill>
              </a:rPr>
              <a:t>10 تشرين الثاني، 24</a:t>
            </a:fld>
            <a:endParaRPr lang="ar-EG">
              <a:solidFill>
                <a:prstClr val="black">
                  <a:tint val="75000"/>
                </a:prstClr>
              </a:solidFill>
            </a:endParaRPr>
          </a:p>
        </p:txBody>
      </p:sp>
      <p:sp>
        <p:nvSpPr>
          <p:cNvPr id="5" name="Footer Placeholder 4"/>
          <p:cNvSpPr>
            <a:spLocks noGrp="1"/>
          </p:cNvSpPr>
          <p:nvPr>
            <p:ph type="ftr" sz="quarter" idx="3"/>
          </p:nvPr>
        </p:nvSpPr>
        <p:spPr>
          <a:xfrm>
            <a:off x="4038601" y="6356356"/>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solidFill>
                <a:prstClr val="black">
                  <a:tint val="75000"/>
                </a:prstClr>
              </a:solidFill>
            </a:endParaRPr>
          </a:p>
        </p:txBody>
      </p:sp>
      <p:sp>
        <p:nvSpPr>
          <p:cNvPr id="6" name="Slide Number Placeholder 5"/>
          <p:cNvSpPr>
            <a:spLocks noGrp="1"/>
          </p:cNvSpPr>
          <p:nvPr>
            <p:ph type="sldNum" sz="quarter" idx="4"/>
          </p:nvPr>
        </p:nvSpPr>
        <p:spPr>
          <a:xfrm>
            <a:off x="838200" y="6356356"/>
            <a:ext cx="27432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F0C0E137-212D-48BF-BD2D-C24450D8AE18}" type="slidenum">
              <a:rPr lang="ar-EG" smtClean="0">
                <a:solidFill>
                  <a:prstClr val="black">
                    <a:tint val="75000"/>
                  </a:prstClr>
                </a:solidFill>
              </a:rPr>
              <a:pPr/>
              <a:t>‹#›</a:t>
            </a:fld>
            <a:endParaRPr lang="ar-EG">
              <a:solidFill>
                <a:prstClr val="black">
                  <a:tint val="75000"/>
                </a:prstClr>
              </a:solidFill>
            </a:endParaRPr>
          </a:p>
        </p:txBody>
      </p:sp>
    </p:spTree>
    <p:extLst>
      <p:ext uri="{BB962C8B-B14F-4D97-AF65-F5344CB8AC3E}">
        <p14:creationId xmlns:p14="http://schemas.microsoft.com/office/powerpoint/2010/main" val="2075980583"/>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64ABBA9B-1329-47B1-9E6B-E01B6F3823E7}"/>
              </a:ext>
            </a:extLst>
          </p:cNvPr>
          <p:cNvSpPr/>
          <p:nvPr userDrawn="1"/>
        </p:nvSpPr>
        <p:spPr>
          <a:xfrm>
            <a:off x="6705600" y="16040"/>
            <a:ext cx="5454316" cy="1196417"/>
          </a:xfrm>
          <a:prstGeom prst="rect">
            <a:avLst/>
          </a:prstGeom>
          <a:solidFill>
            <a:srgbClr val="4DD7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p:cNvPicPr>
            <a:picLocks noChangeAspect="1"/>
          </p:cNvPicPr>
          <p:nvPr userDrawn="1"/>
        </p:nvPicPr>
        <p:blipFill rotWithShape="1">
          <a:blip r:embed="rId13"/>
          <a:srcRect r="8257" b="11162"/>
          <a:stretch/>
        </p:blipFill>
        <p:spPr>
          <a:xfrm flipV="1">
            <a:off x="6079958" y="16041"/>
            <a:ext cx="6079958" cy="1087954"/>
          </a:xfrm>
          <a:prstGeom prst="rect">
            <a:avLst/>
          </a:prstGeom>
        </p:spPr>
      </p:pic>
      <p:sp>
        <p:nvSpPr>
          <p:cNvPr id="2" name="Title Placeholder 1"/>
          <p:cNvSpPr>
            <a:spLocks noGrp="1"/>
          </p:cNvSpPr>
          <p:nvPr>
            <p:ph type="title"/>
          </p:nvPr>
        </p:nvSpPr>
        <p:spPr>
          <a:xfrm>
            <a:off x="822158" y="2947904"/>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fld id="{D9611E0E-FB61-4E8E-8B79-B93292ADB774}" type="datetime8">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7" name="Right Triangle 6">
            <a:extLst>
              <a:ext uri="{FF2B5EF4-FFF2-40B4-BE49-F238E27FC236}">
                <a16:creationId xmlns="" xmlns:a16="http://schemas.microsoft.com/office/drawing/2014/main" id="{5412B7D6-9400-4B66-8814-DCF81BEB0C5A}"/>
              </a:ext>
            </a:extLst>
          </p:cNvPr>
          <p:cNvSpPr/>
          <p:nvPr userDrawn="1"/>
        </p:nvSpPr>
        <p:spPr>
          <a:xfrm rot="5400000" flipH="1">
            <a:off x="93306" y="5915608"/>
            <a:ext cx="849086" cy="1035698"/>
          </a:xfrm>
          <a:prstGeom prst="rtTriangle">
            <a:avLst/>
          </a:prstGeom>
          <a:solidFill>
            <a:srgbClr val="25AE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1" y="6356351"/>
            <a:ext cx="838201" cy="501650"/>
          </a:xfrm>
          <a:prstGeom prst="rect">
            <a:avLst/>
          </a:prstGeom>
        </p:spPr>
        <p:txBody>
          <a:bodyPr vert="horz" lIns="91440" tIns="45720" rIns="91440" bIns="45720" rtlCol="1" anchor="ctr"/>
          <a:lstStyle>
            <a:lvl1pPr algn="ctr">
              <a:defRPr sz="3200" b="1">
                <a:solidFill>
                  <a:schemeClr val="bg1"/>
                </a:solidFill>
                <a:latin typeface="Sakkal Majalla" panose="02000000000000000000" pitchFamily="2" charset="-78"/>
                <a:cs typeface="Sakkal Majalla" panose="02000000000000000000" pitchFamily="2" charset="-78"/>
              </a:defRPr>
            </a:lvl1pPr>
          </a:lstStyle>
          <a:p>
            <a:pPr marL="0" marR="0" lvl="0" indent="0" algn="ctr"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3200" b="1" i="0" u="none" strike="noStrike" kern="1200" cap="none" spc="0" normalizeH="0" baseline="0" noProof="0" smtClean="0">
                <a:ln>
                  <a:noFill/>
                </a:ln>
                <a:solidFill>
                  <a:prstClr val="white"/>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a:t>
            </a:fld>
            <a:endPar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Tree>
    <p:extLst>
      <p:ext uri="{BB962C8B-B14F-4D97-AF65-F5344CB8AC3E}">
        <p14:creationId xmlns:p14="http://schemas.microsoft.com/office/powerpoint/2010/main" val="4108238093"/>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0C7532AD-C12A-424F-A9CE-28E7DCC0F3E2}" type="datetimeFigureOut">
              <a:rPr lang="ar-EG" smtClean="0"/>
              <a:t>09/05/1446</a:t>
            </a:fld>
            <a:endParaRPr lang="ar-EG"/>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EG"/>
          </a:p>
        </p:txBody>
      </p:sp>
      <p:sp>
        <p:nvSpPr>
          <p:cNvPr id="6" name="Slide Number Placeholder 5"/>
          <p:cNvSpPr>
            <a:spLocks noGrp="1"/>
          </p:cNvSpPr>
          <p:nvPr>
            <p:ph type="sldNum" sz="quarter" idx="4"/>
          </p:nvPr>
        </p:nvSpPr>
        <p:spPr>
          <a:xfrm>
            <a:off x="838200" y="6356350"/>
            <a:ext cx="27432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147CA049-C2CB-489C-8AC7-71ACC615A809}" type="slidenum">
              <a:rPr lang="ar-EG" smtClean="0"/>
              <a:t>‹#›</a:t>
            </a:fld>
            <a:endParaRPr lang="ar-EG"/>
          </a:p>
        </p:txBody>
      </p:sp>
    </p:spTree>
    <p:extLst>
      <p:ext uri="{BB962C8B-B14F-4D97-AF65-F5344CB8AC3E}">
        <p14:creationId xmlns:p14="http://schemas.microsoft.com/office/powerpoint/2010/main" val="121333274"/>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91440" tIns="45720" rIns="91440" bIns="45720" rtlCol="1" anchor="ctr">
            <a:normAutofit/>
          </a:bodyPr>
          <a:lstStyle/>
          <a:p>
            <a:r>
              <a:rPr lang="en-US"/>
              <a:t>Click to edit Master title style</a:t>
            </a:r>
            <a:endParaRPr lang="ar-EG"/>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EG"/>
          </a:p>
        </p:txBody>
      </p:sp>
      <p:sp>
        <p:nvSpPr>
          <p:cNvPr id="4" name="Date Placeholder 3"/>
          <p:cNvSpPr>
            <a:spLocks noGrp="1"/>
          </p:cNvSpPr>
          <p:nvPr>
            <p:ph type="dt" sz="half" idx="2"/>
          </p:nvPr>
        </p:nvSpPr>
        <p:spPr>
          <a:xfrm>
            <a:off x="8610600" y="6356356"/>
            <a:ext cx="27432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fld id="{B9573D41-678B-4090-945A-0AC8EEC83BAE}" type="datetime8">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r" defTabSz="914400" rtl="1" eaLnBrk="1" fontAlgn="auto" latinLnBrk="0" hangingPunct="1">
                <a:lnSpc>
                  <a:spcPct val="100000"/>
                </a:lnSpc>
                <a:spcBef>
                  <a:spcPts val="0"/>
                </a:spcBef>
                <a:spcAft>
                  <a:spcPts val="0"/>
                </a:spcAft>
                <a:buClrTx/>
                <a:buSzTx/>
                <a:buFontTx/>
                <a:buNone/>
                <a:tabLst/>
                <a:defRPr/>
              </a:pPr>
              <a:t>10 تشرين الثاني، 24</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5" name="Footer Placeholder 4"/>
          <p:cNvSpPr>
            <a:spLocks noGrp="1"/>
          </p:cNvSpPr>
          <p:nvPr>
            <p:ph type="ftr" sz="quarter" idx="3"/>
          </p:nvPr>
        </p:nvSpPr>
        <p:spPr>
          <a:xfrm>
            <a:off x="4038601" y="6356356"/>
            <a:ext cx="41148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6" name="Slide Number Placeholder 5"/>
          <p:cNvSpPr>
            <a:spLocks noGrp="1"/>
          </p:cNvSpPr>
          <p:nvPr>
            <p:ph type="sldNum" sz="quarter" idx="4"/>
          </p:nvPr>
        </p:nvSpPr>
        <p:spPr>
          <a:xfrm>
            <a:off x="838200" y="6356356"/>
            <a:ext cx="27432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4177997407"/>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hf hdr="0" ftr="0" dt="0"/>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EG"/>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51.xml"/><Relationship Id="rId4" Type="http://schemas.openxmlformats.org/officeDocument/2006/relationships/hyperlink" Target="http://www.dawliatraining.com/" TargetMode="Externa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4.xml"/><Relationship Id="rId1" Type="http://schemas.openxmlformats.org/officeDocument/2006/relationships/themeOverride" Target="../theme/themeOverride2.xml"/><Relationship Id="rId5" Type="http://schemas.openxmlformats.org/officeDocument/2006/relationships/hyperlink" Target="http://www.dawliatraining.com/" TargetMode="External"/><Relationship Id="rId4"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6.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4.xml"/><Relationship Id="rId1" Type="http://schemas.openxmlformats.org/officeDocument/2006/relationships/themeOverride" Target="../theme/themeOverride77.xml"/><Relationship Id="rId5" Type="http://schemas.openxmlformats.org/officeDocument/2006/relationships/hyperlink" Target="http://www.dawliatraining.com/" TargetMode="External"/><Relationship Id="rId4" Type="http://schemas.openxmlformats.org/officeDocument/2006/relationships/image" Target="../media/image111.png"/></Relationships>
</file>

<file path=ppt/slides/_rels/slide10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8.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24.xml"/><Relationship Id="rId1" Type="http://schemas.openxmlformats.org/officeDocument/2006/relationships/themeOverride" Target="../theme/themeOverride78.xml"/><Relationship Id="rId5" Type="http://schemas.openxmlformats.org/officeDocument/2006/relationships/hyperlink" Target="http://www.dawliatraining.com/" TargetMode="External"/><Relationship Id="rId4" Type="http://schemas.openxmlformats.org/officeDocument/2006/relationships/image" Target="../media/image112.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24.xml"/><Relationship Id="rId1" Type="http://schemas.openxmlformats.org/officeDocument/2006/relationships/themeOverride" Target="../theme/themeOverride79.xml"/><Relationship Id="rId6" Type="http://schemas.openxmlformats.org/officeDocument/2006/relationships/hyperlink" Target="http://www.dawliatraining.com/" TargetMode="External"/><Relationship Id="rId5" Type="http://schemas.openxmlformats.org/officeDocument/2006/relationships/image" Target="../media/image114.jpeg"/><Relationship Id="rId4" Type="http://schemas.openxmlformats.org/officeDocument/2006/relationships/image" Target="../media/image113.png"/></Relationships>
</file>

<file path=ppt/slides/_rels/slide105.xml.rels><?xml version="1.0" encoding="UTF-8" standalone="yes"?>
<Relationships xmlns="http://schemas.openxmlformats.org/package/2006/relationships"><Relationship Id="rId8" Type="http://schemas.openxmlformats.org/officeDocument/2006/relationships/hyperlink" Target="http://www.dawliatraining.com/" TargetMode="External"/><Relationship Id="rId3" Type="http://schemas.openxmlformats.org/officeDocument/2006/relationships/notesSlide" Target="../notesSlides/notesSlide101.xml"/><Relationship Id="rId7" Type="http://schemas.openxmlformats.org/officeDocument/2006/relationships/image" Target="../media/image20.png"/><Relationship Id="rId2" Type="http://schemas.openxmlformats.org/officeDocument/2006/relationships/slideLayout" Target="../slideLayouts/slideLayout24.xml"/><Relationship Id="rId1" Type="http://schemas.openxmlformats.org/officeDocument/2006/relationships/themeOverride" Target="../theme/themeOverride80.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24.xml"/><Relationship Id="rId1" Type="http://schemas.openxmlformats.org/officeDocument/2006/relationships/themeOverride" Target="../theme/themeOverride81.xml"/><Relationship Id="rId6" Type="http://schemas.openxmlformats.org/officeDocument/2006/relationships/hyperlink" Target="http://www.dawliatraining.com/" TargetMode="External"/><Relationship Id="rId5" Type="http://schemas.openxmlformats.org/officeDocument/2006/relationships/image" Target="../media/image116.png"/><Relationship Id="rId4" Type="http://schemas.openxmlformats.org/officeDocument/2006/relationships/image" Target="../media/image115.pn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24.xml"/><Relationship Id="rId1" Type="http://schemas.openxmlformats.org/officeDocument/2006/relationships/themeOverride" Target="../theme/themeOverride82.xml"/><Relationship Id="rId5" Type="http://schemas.openxmlformats.org/officeDocument/2006/relationships/hyperlink" Target="http://www.dawliatraining.com/" TargetMode="External"/><Relationship Id="rId4" Type="http://schemas.openxmlformats.org/officeDocument/2006/relationships/image" Target="../media/image116.png"/></Relationships>
</file>

<file path=ppt/slides/_rels/slide108.xml.rels><?xml version="1.0" encoding="UTF-8" standalone="yes"?>
<Relationships xmlns="http://schemas.openxmlformats.org/package/2006/relationships"><Relationship Id="rId8" Type="http://schemas.openxmlformats.org/officeDocument/2006/relationships/hyperlink" Target="http://www.dawliatraining.com/" TargetMode="External"/><Relationship Id="rId3" Type="http://schemas.openxmlformats.org/officeDocument/2006/relationships/notesSlide" Target="../notesSlides/notesSlide104.xml"/><Relationship Id="rId7" Type="http://schemas.openxmlformats.org/officeDocument/2006/relationships/image" Target="../media/image20.png"/><Relationship Id="rId2" Type="http://schemas.openxmlformats.org/officeDocument/2006/relationships/slideLayout" Target="../slideLayouts/slideLayout24.xml"/><Relationship Id="rId1" Type="http://schemas.openxmlformats.org/officeDocument/2006/relationships/themeOverride" Target="../theme/themeOverride83.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24.xml"/><Relationship Id="rId1" Type="http://schemas.openxmlformats.org/officeDocument/2006/relationships/themeOverride" Target="../theme/themeOverride84.xml"/><Relationship Id="rId6" Type="http://schemas.openxmlformats.org/officeDocument/2006/relationships/hyperlink" Target="http://www.dawliatraining.com/" TargetMode="External"/><Relationship Id="rId5" Type="http://schemas.openxmlformats.org/officeDocument/2006/relationships/image" Target="../media/image118.emf"/><Relationship Id="rId4" Type="http://schemas.openxmlformats.org/officeDocument/2006/relationships/image" Target="../media/image117.emf"/></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4.xml"/><Relationship Id="rId1" Type="http://schemas.openxmlformats.org/officeDocument/2006/relationships/themeOverride" Target="../theme/themeOverride3.xml"/><Relationship Id="rId6" Type="http://schemas.openxmlformats.org/officeDocument/2006/relationships/hyperlink" Target="http://www.dawliatraining.com/" TargetMode="External"/><Relationship Id="rId5" Type="http://schemas.openxmlformats.org/officeDocument/2006/relationships/image" Target="../media/image15.png"/><Relationship Id="rId4" Type="http://schemas.openxmlformats.org/officeDocument/2006/relationships/image" Target="../media/image14.pn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24.xml"/><Relationship Id="rId1" Type="http://schemas.openxmlformats.org/officeDocument/2006/relationships/themeOverride" Target="../theme/themeOverride85.xml"/><Relationship Id="rId4" Type="http://schemas.openxmlformats.org/officeDocument/2006/relationships/hyperlink" Target="http://www.dawliatraining.com/" TargetMode="Externa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24.xml"/><Relationship Id="rId1" Type="http://schemas.openxmlformats.org/officeDocument/2006/relationships/themeOverride" Target="../theme/themeOverride86.xml"/><Relationship Id="rId4" Type="http://schemas.openxmlformats.org/officeDocument/2006/relationships/hyperlink" Target="http://www.dawliatraining.com/"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8.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24.xml"/><Relationship Id="rId1" Type="http://schemas.openxmlformats.org/officeDocument/2006/relationships/themeOverride" Target="../theme/themeOverride87.xml"/><Relationship Id="rId6" Type="http://schemas.openxmlformats.org/officeDocument/2006/relationships/hyperlink" Target="http://www.dawliatraining.com/" TargetMode="External"/><Relationship Id="rId5" Type="http://schemas.openxmlformats.org/officeDocument/2006/relationships/image" Target="../media/image120.png"/><Relationship Id="rId4" Type="http://schemas.openxmlformats.org/officeDocument/2006/relationships/image" Target="../media/image119.emf"/></Relationships>
</file>

<file path=ppt/slides/_rels/slide114.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110.xml"/><Relationship Id="rId7" Type="http://schemas.openxmlformats.org/officeDocument/2006/relationships/image" Target="../media/image124.png"/><Relationship Id="rId2" Type="http://schemas.openxmlformats.org/officeDocument/2006/relationships/slideLayout" Target="../slideLayouts/slideLayout24.xml"/><Relationship Id="rId1" Type="http://schemas.openxmlformats.org/officeDocument/2006/relationships/themeOverride" Target="../theme/themeOverride88.xml"/><Relationship Id="rId6" Type="http://schemas.openxmlformats.org/officeDocument/2006/relationships/image" Target="../media/image123.png"/><Relationship Id="rId5" Type="http://schemas.openxmlformats.org/officeDocument/2006/relationships/image" Target="../media/image122.png"/><Relationship Id="rId10" Type="http://schemas.openxmlformats.org/officeDocument/2006/relationships/hyperlink" Target="http://www.dawliatraining.com/" TargetMode="External"/><Relationship Id="rId4" Type="http://schemas.openxmlformats.org/officeDocument/2006/relationships/image" Target="../media/image121.png"/><Relationship Id="rId9" Type="http://schemas.openxmlformats.org/officeDocument/2006/relationships/image" Target="../media/image126.png"/></Relationships>
</file>

<file path=ppt/slides/_rels/slide115.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notesSlide" Target="../notesSlides/notesSlide111.xml"/><Relationship Id="rId7" Type="http://schemas.openxmlformats.org/officeDocument/2006/relationships/image" Target="../media/image128.png"/><Relationship Id="rId12"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89.xml"/><Relationship Id="rId6" Type="http://schemas.openxmlformats.org/officeDocument/2006/relationships/image" Target="../media/image127.png"/><Relationship Id="rId11" Type="http://schemas.openxmlformats.org/officeDocument/2006/relationships/image" Target="../media/image132.png"/><Relationship Id="rId5" Type="http://schemas.openxmlformats.org/officeDocument/2006/relationships/image" Target="../media/image120.png"/><Relationship Id="rId10" Type="http://schemas.openxmlformats.org/officeDocument/2006/relationships/image" Target="../media/image131.png"/><Relationship Id="rId4" Type="http://schemas.openxmlformats.org/officeDocument/2006/relationships/image" Target="../media/image119.emf"/><Relationship Id="rId9" Type="http://schemas.openxmlformats.org/officeDocument/2006/relationships/image" Target="../media/image130.pn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2.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90.xml"/><Relationship Id="rId6" Type="http://schemas.openxmlformats.org/officeDocument/2006/relationships/image" Target="../media/image133.jpeg"/><Relationship Id="rId5" Type="http://schemas.openxmlformats.org/officeDocument/2006/relationships/image" Target="../media/image120.png"/><Relationship Id="rId4" Type="http://schemas.openxmlformats.org/officeDocument/2006/relationships/image" Target="../media/image119.emf"/></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24.xml"/><Relationship Id="rId1" Type="http://schemas.openxmlformats.org/officeDocument/2006/relationships/themeOverride" Target="../theme/themeOverride91.xml"/><Relationship Id="rId5" Type="http://schemas.openxmlformats.org/officeDocument/2006/relationships/hyperlink" Target="http://www.dawliatraining.com/" TargetMode="External"/><Relationship Id="rId4" Type="http://schemas.openxmlformats.org/officeDocument/2006/relationships/image" Target="../media/image111.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4.xml"/><Relationship Id="rId1" Type="http://schemas.openxmlformats.org/officeDocument/2006/relationships/themeOverride" Target="../theme/themeOverride92.xml"/><Relationship Id="rId6" Type="http://schemas.openxmlformats.org/officeDocument/2006/relationships/hyperlink" Target="http://www.dawliatraining.com/" TargetMode="External"/><Relationship Id="rId5" Type="http://schemas.openxmlformats.org/officeDocument/2006/relationships/image" Target="../media/image120.png"/><Relationship Id="rId4" Type="http://schemas.openxmlformats.org/officeDocument/2006/relationships/image" Target="../media/image119.emf"/></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24.xml"/><Relationship Id="rId1" Type="http://schemas.openxmlformats.org/officeDocument/2006/relationships/themeOverride" Target="../theme/themeOverride93.xml"/><Relationship Id="rId5" Type="http://schemas.openxmlformats.org/officeDocument/2006/relationships/hyperlink" Target="http://www.dawliatraining.com/" TargetMode="External"/><Relationship Id="rId4" Type="http://schemas.openxmlformats.org/officeDocument/2006/relationships/image" Target="../media/image134.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4.xml"/><Relationship Id="rId1" Type="http://schemas.openxmlformats.org/officeDocument/2006/relationships/themeOverride" Target="../theme/themeOverride4.xml"/><Relationship Id="rId5" Type="http://schemas.openxmlformats.org/officeDocument/2006/relationships/hyperlink" Target="http://www.dawliatraining.com/" TargetMode="External"/><Relationship Id="rId4" Type="http://schemas.openxmlformats.org/officeDocument/2006/relationships/image" Target="../media/image16.png"/></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16.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94.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image" Target="../media/image135.png"/></Relationships>
</file>

<file path=ppt/slides/_rels/slide1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hyperlink" Target="http://www.dawliatraining.com/" TargetMode="External"/><Relationship Id="rId4" Type="http://schemas.openxmlformats.org/officeDocument/2006/relationships/image" Target="../media/image11.jpg"/></Relationships>
</file>

<file path=ppt/slides/_rels/slide1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8.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19.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95.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0.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96.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pn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4.xml"/><Relationship Id="rId1" Type="http://schemas.openxmlformats.org/officeDocument/2006/relationships/themeOverride" Target="../theme/themeOverride97.xml"/><Relationship Id="rId5" Type="http://schemas.openxmlformats.org/officeDocument/2006/relationships/hyperlink" Target="http://www.dawliatraining.com/" TargetMode="External"/><Relationship Id="rId4" Type="http://schemas.openxmlformats.org/officeDocument/2006/relationships/image" Target="../media/image140.jpe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4.xml"/><Relationship Id="rId1" Type="http://schemas.openxmlformats.org/officeDocument/2006/relationships/themeOverride" Target="../theme/themeOverride98.xml"/><Relationship Id="rId5" Type="http://schemas.openxmlformats.org/officeDocument/2006/relationships/hyperlink" Target="http://www.dawliatraining.com/" TargetMode="External"/><Relationship Id="rId4" Type="http://schemas.openxmlformats.org/officeDocument/2006/relationships/image" Target="../media/image140.jpeg"/></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24.xml"/><Relationship Id="rId1" Type="http://schemas.openxmlformats.org/officeDocument/2006/relationships/themeOverride" Target="../theme/themeOverride99.xml"/><Relationship Id="rId5" Type="http://schemas.openxmlformats.org/officeDocument/2006/relationships/hyperlink" Target="http://www.dawliatraining.com/" TargetMode="External"/><Relationship Id="rId4" Type="http://schemas.openxmlformats.org/officeDocument/2006/relationships/image" Target="../media/image140.jpeg"/></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24.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00.xml"/><Relationship Id="rId6" Type="http://schemas.openxmlformats.org/officeDocument/2006/relationships/image" Target="../media/image141.png"/><Relationship Id="rId5" Type="http://schemas.openxmlformats.org/officeDocument/2006/relationships/image" Target="../media/image139.jpeg"/><Relationship Id="rId4" Type="http://schemas.openxmlformats.org/officeDocument/2006/relationships/image" Target="../media/image138.pn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4.xml"/><Relationship Id="rId1" Type="http://schemas.openxmlformats.org/officeDocument/2006/relationships/themeOverride" Target="../theme/themeOverride101.xml"/><Relationship Id="rId6" Type="http://schemas.openxmlformats.org/officeDocument/2006/relationships/hyperlink" Target="http://www.dawliatraining.com/" TargetMode="External"/><Relationship Id="rId5" Type="http://schemas.openxmlformats.org/officeDocument/2006/relationships/image" Target="../media/image142.png"/><Relationship Id="rId4" Type="http://schemas.openxmlformats.org/officeDocument/2006/relationships/image" Target="../media/image139.jpeg"/></Relationships>
</file>

<file path=ppt/slides/_rels/slide13.xml.rels><?xml version="1.0" encoding="UTF-8" standalone="yes"?>
<Relationships xmlns="http://schemas.openxmlformats.org/package/2006/relationships"><Relationship Id="rId8" Type="http://schemas.openxmlformats.org/officeDocument/2006/relationships/hyperlink" Target="http://www.dawliatraining.com/" TargetMode="External"/><Relationship Id="rId3" Type="http://schemas.openxmlformats.org/officeDocument/2006/relationships/notesSlide" Target="../notesSlides/notesSlide12.xml"/><Relationship Id="rId7" Type="http://schemas.openxmlformats.org/officeDocument/2006/relationships/image" Target="../media/image20.png"/><Relationship Id="rId2" Type="http://schemas.openxmlformats.org/officeDocument/2006/relationships/slideLayout" Target="../slideLayouts/slideLayout24.xml"/><Relationship Id="rId1" Type="http://schemas.openxmlformats.org/officeDocument/2006/relationships/themeOverride" Target="../theme/themeOverride5.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4.xml"/><Relationship Id="rId1" Type="http://schemas.openxmlformats.org/officeDocument/2006/relationships/themeOverride" Target="../theme/themeOverride102.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27.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03.xml"/><Relationship Id="rId6" Type="http://schemas.openxmlformats.org/officeDocument/2006/relationships/image" Target="../media/image144.emf"/><Relationship Id="rId5" Type="http://schemas.openxmlformats.org/officeDocument/2006/relationships/image" Target="../media/image143.emf"/><Relationship Id="rId4" Type="http://schemas.openxmlformats.org/officeDocument/2006/relationships/image" Target="../media/image139.jpeg"/></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4.xml"/><Relationship Id="rId1" Type="http://schemas.openxmlformats.org/officeDocument/2006/relationships/themeOverride" Target="../theme/themeOverride104.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4.xml"/><Relationship Id="rId1" Type="http://schemas.openxmlformats.org/officeDocument/2006/relationships/themeOverride" Target="../theme/themeOverride105.xml"/><Relationship Id="rId6" Type="http://schemas.openxmlformats.org/officeDocument/2006/relationships/hyperlink" Target="http://www.dawliatraining.com/" TargetMode="External"/><Relationship Id="rId5" Type="http://schemas.openxmlformats.org/officeDocument/2006/relationships/image" Target="../media/image142.png"/><Relationship Id="rId4" Type="http://schemas.openxmlformats.org/officeDocument/2006/relationships/image" Target="../media/image139.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4.xml"/><Relationship Id="rId1" Type="http://schemas.openxmlformats.org/officeDocument/2006/relationships/themeOverride" Target="../theme/themeOverride106.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4.xml"/><Relationship Id="rId1" Type="http://schemas.openxmlformats.org/officeDocument/2006/relationships/themeOverride" Target="../theme/themeOverride107.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24.xml"/><Relationship Id="rId1" Type="http://schemas.openxmlformats.org/officeDocument/2006/relationships/themeOverride" Target="../theme/themeOverride108.xml"/><Relationship Id="rId6" Type="http://schemas.openxmlformats.org/officeDocument/2006/relationships/hyperlink" Target="http://www.dawliatraining.com/" TargetMode="External"/><Relationship Id="rId5" Type="http://schemas.openxmlformats.org/officeDocument/2006/relationships/image" Target="../media/image138.png"/><Relationship Id="rId4" Type="http://schemas.openxmlformats.org/officeDocument/2006/relationships/image" Target="../media/image139.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4.xml"/><Relationship Id="rId1" Type="http://schemas.openxmlformats.org/officeDocument/2006/relationships/themeOverride" Target="../theme/themeOverride109.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38.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notesSlide" Target="../notesSlides/notesSlide134.xml"/><Relationship Id="rId7" Type="http://schemas.openxmlformats.org/officeDocument/2006/relationships/image" Target="../media/image147.png"/><Relationship Id="rId2" Type="http://schemas.openxmlformats.org/officeDocument/2006/relationships/slideLayout" Target="../slideLayouts/slideLayout24.xml"/><Relationship Id="rId1" Type="http://schemas.openxmlformats.org/officeDocument/2006/relationships/themeOverride" Target="../theme/themeOverride110.xml"/><Relationship Id="rId6" Type="http://schemas.openxmlformats.org/officeDocument/2006/relationships/image" Target="../media/image146.emf"/><Relationship Id="rId5" Type="http://schemas.openxmlformats.org/officeDocument/2006/relationships/image" Target="../media/image145.png"/><Relationship Id="rId10" Type="http://schemas.openxmlformats.org/officeDocument/2006/relationships/hyperlink" Target="http://www.dawliatraining.com/" TargetMode="External"/><Relationship Id="rId4" Type="http://schemas.openxmlformats.org/officeDocument/2006/relationships/image" Target="../media/image139.jpeg"/><Relationship Id="rId9" Type="http://schemas.openxmlformats.org/officeDocument/2006/relationships/image" Target="../media/image149.pn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24.xml"/><Relationship Id="rId1" Type="http://schemas.openxmlformats.org/officeDocument/2006/relationships/themeOverride" Target="../theme/themeOverride111.xml"/><Relationship Id="rId6" Type="http://schemas.openxmlformats.org/officeDocument/2006/relationships/hyperlink" Target="http://www.dawliatraining.com/" TargetMode="External"/><Relationship Id="rId5" Type="http://schemas.openxmlformats.org/officeDocument/2006/relationships/image" Target="../media/image150.emf"/><Relationship Id="rId4" Type="http://schemas.openxmlformats.org/officeDocument/2006/relationships/image" Target="../media/image139.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4.xml"/><Relationship Id="rId1" Type="http://schemas.openxmlformats.org/officeDocument/2006/relationships/themeOverride" Target="../theme/themeOverride6.xml"/><Relationship Id="rId5" Type="http://schemas.openxmlformats.org/officeDocument/2006/relationships/hyperlink" Target="http://www.dawliatraining.com/" TargetMode="External"/><Relationship Id="rId4" Type="http://schemas.openxmlformats.org/officeDocument/2006/relationships/image" Target="../media/image21.png"/></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24.xml"/><Relationship Id="rId1" Type="http://schemas.openxmlformats.org/officeDocument/2006/relationships/themeOverride" Target="../theme/themeOverride112.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24.xml"/><Relationship Id="rId1" Type="http://schemas.openxmlformats.org/officeDocument/2006/relationships/themeOverride" Target="../theme/themeOverride113.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38.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14.xml"/><Relationship Id="rId6" Type="http://schemas.microsoft.com/office/2007/relationships/hdphoto" Target="../media/hdphoto3.wdp"/><Relationship Id="rId5" Type="http://schemas.openxmlformats.org/officeDocument/2006/relationships/image" Target="../media/image151.png"/><Relationship Id="rId4" Type="http://schemas.openxmlformats.org/officeDocument/2006/relationships/image" Target="../media/image139.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24.xml"/><Relationship Id="rId1" Type="http://schemas.openxmlformats.org/officeDocument/2006/relationships/themeOverride" Target="../theme/themeOverride115.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40.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16.xml"/><Relationship Id="rId6" Type="http://schemas.openxmlformats.org/officeDocument/2006/relationships/image" Target="../media/image152.png"/><Relationship Id="rId5" Type="http://schemas.openxmlformats.org/officeDocument/2006/relationships/image" Target="../media/image139.jpeg"/><Relationship Id="rId4" Type="http://schemas.openxmlformats.org/officeDocument/2006/relationships/image" Target="../media/image138.pn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4.xml"/><Relationship Id="rId1" Type="http://schemas.openxmlformats.org/officeDocument/2006/relationships/themeOverride" Target="../theme/themeOverride117.xml"/><Relationship Id="rId5" Type="http://schemas.openxmlformats.org/officeDocument/2006/relationships/hyperlink" Target="http://www.dawliatraining.com/" TargetMode="External"/><Relationship Id="rId4" Type="http://schemas.openxmlformats.org/officeDocument/2006/relationships/image" Target="../media/image152.pn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24.xml"/><Relationship Id="rId1" Type="http://schemas.openxmlformats.org/officeDocument/2006/relationships/themeOverride" Target="../theme/themeOverride118.xml"/><Relationship Id="rId5" Type="http://schemas.openxmlformats.org/officeDocument/2006/relationships/hyperlink" Target="http://www.dawliatraining.com/" TargetMode="External"/><Relationship Id="rId4" Type="http://schemas.openxmlformats.org/officeDocument/2006/relationships/image" Target="../media/image152.pn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24.xml"/><Relationship Id="rId1" Type="http://schemas.openxmlformats.org/officeDocument/2006/relationships/themeOverride" Target="../theme/themeOverride119.xml"/><Relationship Id="rId6" Type="http://schemas.openxmlformats.org/officeDocument/2006/relationships/hyperlink" Target="http://www.dawliatraining.com/" TargetMode="External"/><Relationship Id="rId5" Type="http://schemas.openxmlformats.org/officeDocument/2006/relationships/image" Target="../media/image139.jpeg"/><Relationship Id="rId4" Type="http://schemas.openxmlformats.org/officeDocument/2006/relationships/image" Target="../media/image138.pn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24.xml"/><Relationship Id="rId1" Type="http://schemas.openxmlformats.org/officeDocument/2006/relationships/themeOverride" Target="../theme/themeOverride120.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24.xml"/><Relationship Id="rId1" Type="http://schemas.openxmlformats.org/officeDocument/2006/relationships/themeOverride" Target="../theme/themeOverride121.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4.xml"/><Relationship Id="rId1" Type="http://schemas.openxmlformats.org/officeDocument/2006/relationships/themeOverride" Target="../theme/themeOverride7.xml"/><Relationship Id="rId6" Type="http://schemas.openxmlformats.org/officeDocument/2006/relationships/hyperlink" Target="http://www.dawliatraining.com/" TargetMode="External"/><Relationship Id="rId5" Type="http://schemas.microsoft.com/office/2007/relationships/hdphoto" Target="../media/hdphoto2.wdp"/><Relationship Id="rId4" Type="http://schemas.openxmlformats.org/officeDocument/2006/relationships/image" Target="../media/image22.png"/></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24.xml"/><Relationship Id="rId1" Type="http://schemas.openxmlformats.org/officeDocument/2006/relationships/themeOverride" Target="../theme/themeOverride122.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24.xml"/><Relationship Id="rId1" Type="http://schemas.openxmlformats.org/officeDocument/2006/relationships/themeOverride" Target="../theme/themeOverride123.xml"/><Relationship Id="rId6" Type="http://schemas.openxmlformats.org/officeDocument/2006/relationships/hyperlink" Target="http://www.dawliatraining.com/" TargetMode="External"/><Relationship Id="rId5" Type="http://schemas.openxmlformats.org/officeDocument/2006/relationships/image" Target="../media/image153.png"/><Relationship Id="rId4" Type="http://schemas.openxmlformats.org/officeDocument/2006/relationships/image" Target="../media/image139.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24.xml"/><Relationship Id="rId1" Type="http://schemas.openxmlformats.org/officeDocument/2006/relationships/themeOverride" Target="../theme/themeOverride124.xml"/><Relationship Id="rId5" Type="http://schemas.openxmlformats.org/officeDocument/2006/relationships/hyperlink" Target="http://www.dawliatraining.com/" TargetMode="External"/><Relationship Id="rId4" Type="http://schemas.openxmlformats.org/officeDocument/2006/relationships/image" Target="../media/image154.png"/></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24.xml"/><Relationship Id="rId1" Type="http://schemas.openxmlformats.org/officeDocument/2006/relationships/themeOverride" Target="../theme/themeOverride125.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50.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26.xml"/><Relationship Id="rId6" Type="http://schemas.openxmlformats.org/officeDocument/2006/relationships/image" Target="../media/image152.png"/><Relationship Id="rId5" Type="http://schemas.openxmlformats.org/officeDocument/2006/relationships/image" Target="../media/image155.jpg"/><Relationship Id="rId4" Type="http://schemas.openxmlformats.org/officeDocument/2006/relationships/image" Target="../media/image139.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24.xml"/><Relationship Id="rId1" Type="http://schemas.openxmlformats.org/officeDocument/2006/relationships/themeOverride" Target="../theme/themeOverride127.xml"/><Relationship Id="rId6" Type="http://schemas.openxmlformats.org/officeDocument/2006/relationships/hyperlink" Target="http://www.dawliatraining.com/" TargetMode="External"/><Relationship Id="rId5" Type="http://schemas.openxmlformats.org/officeDocument/2006/relationships/image" Target="../media/image156.jpeg"/><Relationship Id="rId4" Type="http://schemas.openxmlformats.org/officeDocument/2006/relationships/image" Target="../media/image139.jpeg"/></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24.xml"/><Relationship Id="rId1" Type="http://schemas.openxmlformats.org/officeDocument/2006/relationships/themeOverride" Target="../theme/themeOverride128.xml"/><Relationship Id="rId6" Type="http://schemas.openxmlformats.org/officeDocument/2006/relationships/hyperlink" Target="http://www.dawliatraining.com/" TargetMode="External"/><Relationship Id="rId5" Type="http://schemas.openxmlformats.org/officeDocument/2006/relationships/image" Target="../media/image157.jpeg"/><Relationship Id="rId4" Type="http://schemas.openxmlformats.org/officeDocument/2006/relationships/image" Target="../media/image139.jpeg"/></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24.xml"/><Relationship Id="rId1" Type="http://schemas.openxmlformats.org/officeDocument/2006/relationships/themeOverride" Target="../theme/themeOverride129.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24.xml"/><Relationship Id="rId1" Type="http://schemas.openxmlformats.org/officeDocument/2006/relationships/themeOverride" Target="../theme/themeOverride130.xml"/><Relationship Id="rId6" Type="http://schemas.openxmlformats.org/officeDocument/2006/relationships/hyperlink" Target="http://www.dawliatraining.com/" TargetMode="External"/><Relationship Id="rId5" Type="http://schemas.openxmlformats.org/officeDocument/2006/relationships/image" Target="../media/image142.png"/><Relationship Id="rId4" Type="http://schemas.openxmlformats.org/officeDocument/2006/relationships/image" Target="../media/image139.jpeg"/></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24.xml"/><Relationship Id="rId1" Type="http://schemas.openxmlformats.org/officeDocument/2006/relationships/themeOverride" Target="../theme/themeOverride131.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4.xml"/><Relationship Id="rId1" Type="http://schemas.openxmlformats.org/officeDocument/2006/relationships/themeOverride" Target="../theme/themeOverride8.xml"/><Relationship Id="rId4" Type="http://schemas.openxmlformats.org/officeDocument/2006/relationships/hyperlink" Target="http://www.dawliatraining.com/" TargetMode="Externa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24.xml"/><Relationship Id="rId1" Type="http://schemas.openxmlformats.org/officeDocument/2006/relationships/themeOverride" Target="../theme/themeOverride132.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24.xml"/><Relationship Id="rId1" Type="http://schemas.openxmlformats.org/officeDocument/2006/relationships/themeOverride" Target="../theme/themeOverride133.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24.xml"/><Relationship Id="rId1" Type="http://schemas.openxmlformats.org/officeDocument/2006/relationships/themeOverride" Target="../theme/themeOverride134.xml"/><Relationship Id="rId6" Type="http://schemas.openxmlformats.org/officeDocument/2006/relationships/hyperlink" Target="http://www.dawliatraining.com/" TargetMode="External"/><Relationship Id="rId5" Type="http://schemas.openxmlformats.org/officeDocument/2006/relationships/image" Target="../media/image158.png"/><Relationship Id="rId4" Type="http://schemas.openxmlformats.org/officeDocument/2006/relationships/image" Target="../media/image139.jpeg"/></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24.xml"/><Relationship Id="rId1" Type="http://schemas.openxmlformats.org/officeDocument/2006/relationships/themeOverride" Target="../theme/themeOverride135.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24.xml"/><Relationship Id="rId1" Type="http://schemas.openxmlformats.org/officeDocument/2006/relationships/themeOverride" Target="../theme/themeOverride136.xml"/><Relationship Id="rId6" Type="http://schemas.openxmlformats.org/officeDocument/2006/relationships/hyperlink" Target="http://www.dawliatraining.com/" TargetMode="External"/><Relationship Id="rId5" Type="http://schemas.openxmlformats.org/officeDocument/2006/relationships/image" Target="../media/image155.jpg"/><Relationship Id="rId4" Type="http://schemas.openxmlformats.org/officeDocument/2006/relationships/image" Target="../media/image139.jpeg"/></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24.xml"/><Relationship Id="rId1" Type="http://schemas.openxmlformats.org/officeDocument/2006/relationships/themeOverride" Target="../theme/themeOverride137.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24.xml"/><Relationship Id="rId1" Type="http://schemas.openxmlformats.org/officeDocument/2006/relationships/themeOverride" Target="../theme/themeOverride138.xml"/><Relationship Id="rId6" Type="http://schemas.openxmlformats.org/officeDocument/2006/relationships/hyperlink" Target="http://www.dawliatraining.com/" TargetMode="External"/><Relationship Id="rId5" Type="http://schemas.openxmlformats.org/officeDocument/2006/relationships/image" Target="../media/image155.jpg"/><Relationship Id="rId4" Type="http://schemas.openxmlformats.org/officeDocument/2006/relationships/image" Target="../media/image139.jpeg"/></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24.xml"/><Relationship Id="rId1" Type="http://schemas.openxmlformats.org/officeDocument/2006/relationships/themeOverride" Target="../theme/themeOverride139.xml"/><Relationship Id="rId5" Type="http://schemas.openxmlformats.org/officeDocument/2006/relationships/hyperlink" Target="http://www.dawliatraining.com/" TargetMode="External"/><Relationship Id="rId4" Type="http://schemas.openxmlformats.org/officeDocument/2006/relationships/image" Target="../media/image155.jpg"/></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24.xml"/><Relationship Id="rId1" Type="http://schemas.openxmlformats.org/officeDocument/2006/relationships/themeOverride" Target="../theme/themeOverride140.xml"/><Relationship Id="rId6" Type="http://schemas.openxmlformats.org/officeDocument/2006/relationships/hyperlink" Target="http://www.dawliatraining.com/" TargetMode="External"/><Relationship Id="rId5" Type="http://schemas.openxmlformats.org/officeDocument/2006/relationships/image" Target="../media/image159.jpg"/><Relationship Id="rId4" Type="http://schemas.openxmlformats.org/officeDocument/2006/relationships/image" Target="../media/image139.jpeg"/></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24.xml"/><Relationship Id="rId1" Type="http://schemas.openxmlformats.org/officeDocument/2006/relationships/themeOverride" Target="../theme/themeOverride141.xml"/><Relationship Id="rId6" Type="http://schemas.openxmlformats.org/officeDocument/2006/relationships/hyperlink" Target="http://www.dawliatraining.com/" TargetMode="External"/><Relationship Id="rId5" Type="http://schemas.openxmlformats.org/officeDocument/2006/relationships/image" Target="../media/image152.png"/><Relationship Id="rId4" Type="http://schemas.openxmlformats.org/officeDocument/2006/relationships/image" Target="../media/image139.jpeg"/></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24.xml"/><Relationship Id="rId1" Type="http://schemas.openxmlformats.org/officeDocument/2006/relationships/themeOverride" Target="../theme/themeOverride142.xml"/><Relationship Id="rId4" Type="http://schemas.openxmlformats.org/officeDocument/2006/relationships/hyperlink" Target="http://www.dawliatraining.com/" TargetMode="External"/></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67.xml"/><Relationship Id="rId2" Type="http://schemas.openxmlformats.org/officeDocument/2006/relationships/slideLayout" Target="../slideLayouts/slideLayout24.xml"/><Relationship Id="rId1" Type="http://schemas.openxmlformats.org/officeDocument/2006/relationships/themeOverride" Target="../theme/themeOverride143.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24.xml"/><Relationship Id="rId1" Type="http://schemas.openxmlformats.org/officeDocument/2006/relationships/themeOverride" Target="../theme/themeOverride144.xml"/><Relationship Id="rId6" Type="http://schemas.openxmlformats.org/officeDocument/2006/relationships/hyperlink" Target="http://www.dawliatraining.com/" TargetMode="External"/><Relationship Id="rId5" Type="http://schemas.openxmlformats.org/officeDocument/2006/relationships/image" Target="../media/image155.jpg"/><Relationship Id="rId4" Type="http://schemas.openxmlformats.org/officeDocument/2006/relationships/image" Target="../media/image139.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24.xml"/><Relationship Id="rId1" Type="http://schemas.openxmlformats.org/officeDocument/2006/relationships/themeOverride" Target="../theme/themeOverride145.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24.xml"/><Relationship Id="rId1" Type="http://schemas.openxmlformats.org/officeDocument/2006/relationships/themeOverride" Target="../theme/themeOverride146.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24.xml"/><Relationship Id="rId1" Type="http://schemas.openxmlformats.org/officeDocument/2006/relationships/themeOverride" Target="../theme/themeOverride147.xml"/><Relationship Id="rId6" Type="http://schemas.openxmlformats.org/officeDocument/2006/relationships/hyperlink" Target="http://www.dawliatraining.com/" TargetMode="External"/><Relationship Id="rId5" Type="http://schemas.openxmlformats.org/officeDocument/2006/relationships/image" Target="../media/image139.jpeg"/><Relationship Id="rId4" Type="http://schemas.openxmlformats.org/officeDocument/2006/relationships/image" Target="../media/image138.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72.xml"/><Relationship Id="rId2" Type="http://schemas.openxmlformats.org/officeDocument/2006/relationships/slideLayout" Target="../slideLayouts/slideLayout24.xml"/><Relationship Id="rId1" Type="http://schemas.openxmlformats.org/officeDocument/2006/relationships/themeOverride" Target="../theme/themeOverride148.xml"/><Relationship Id="rId6" Type="http://schemas.openxmlformats.org/officeDocument/2006/relationships/hyperlink" Target="http://www.dawliatraining.com/" TargetMode="External"/><Relationship Id="rId5" Type="http://schemas.openxmlformats.org/officeDocument/2006/relationships/image" Target="../media/image159.jpg"/><Relationship Id="rId4" Type="http://schemas.openxmlformats.org/officeDocument/2006/relationships/image" Target="../media/image139.jpeg"/></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24.xml"/><Relationship Id="rId1" Type="http://schemas.openxmlformats.org/officeDocument/2006/relationships/themeOverride" Target="../theme/themeOverride149.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24.xml"/><Relationship Id="rId1" Type="http://schemas.openxmlformats.org/officeDocument/2006/relationships/themeOverride" Target="../theme/themeOverride150.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75.xml"/><Relationship Id="rId2" Type="http://schemas.openxmlformats.org/officeDocument/2006/relationships/slideLayout" Target="../slideLayouts/slideLayout24.xml"/><Relationship Id="rId1" Type="http://schemas.openxmlformats.org/officeDocument/2006/relationships/themeOverride" Target="../theme/themeOverride151.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4.xml"/><Relationship Id="rId1" Type="http://schemas.openxmlformats.org/officeDocument/2006/relationships/themeOverride" Target="../theme/themeOverride9.xml"/><Relationship Id="rId5" Type="http://schemas.openxmlformats.org/officeDocument/2006/relationships/hyperlink" Target="http://www.dawliatraining.com/" TargetMode="External"/><Relationship Id="rId4" Type="http://schemas.openxmlformats.org/officeDocument/2006/relationships/image" Target="../media/image23.emf"/></Relationships>
</file>

<file path=ppt/slides/_rels/slide180.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24.xml"/><Relationship Id="rId1" Type="http://schemas.openxmlformats.org/officeDocument/2006/relationships/themeOverride" Target="../theme/themeOverride152.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24.xml"/><Relationship Id="rId1" Type="http://schemas.openxmlformats.org/officeDocument/2006/relationships/themeOverride" Target="../theme/themeOverride153.xml"/><Relationship Id="rId6" Type="http://schemas.openxmlformats.org/officeDocument/2006/relationships/hyperlink" Target="http://www.dawliatraining.com/" TargetMode="External"/><Relationship Id="rId5" Type="http://schemas.openxmlformats.org/officeDocument/2006/relationships/image" Target="../media/image159.jpg"/><Relationship Id="rId4" Type="http://schemas.openxmlformats.org/officeDocument/2006/relationships/image" Target="../media/image139.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78.xml"/><Relationship Id="rId2" Type="http://schemas.openxmlformats.org/officeDocument/2006/relationships/slideLayout" Target="../slideLayouts/slideLayout24.xml"/><Relationship Id="rId1" Type="http://schemas.openxmlformats.org/officeDocument/2006/relationships/themeOverride" Target="../theme/themeOverride154.xml"/><Relationship Id="rId6" Type="http://schemas.openxmlformats.org/officeDocument/2006/relationships/hyperlink" Target="http://www.dawliatraining.com/" TargetMode="External"/><Relationship Id="rId5" Type="http://schemas.openxmlformats.org/officeDocument/2006/relationships/image" Target="../media/image139.jpeg"/><Relationship Id="rId4" Type="http://schemas.openxmlformats.org/officeDocument/2006/relationships/image" Target="../media/image138.png"/></Relationships>
</file>

<file path=ppt/slides/_rels/slide183.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notesSlide" Target="../notesSlides/notesSlide179.xml"/><Relationship Id="rId7" Type="http://schemas.openxmlformats.org/officeDocument/2006/relationships/image" Target="../media/image162.png"/><Relationship Id="rId2" Type="http://schemas.openxmlformats.org/officeDocument/2006/relationships/slideLayout" Target="../slideLayouts/slideLayout24.xml"/><Relationship Id="rId1" Type="http://schemas.openxmlformats.org/officeDocument/2006/relationships/themeOverride" Target="../theme/themeOverride155.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39.jpeg"/><Relationship Id="rId9" Type="http://schemas.openxmlformats.org/officeDocument/2006/relationships/hyperlink" Target="http://www.dawliatraining.com/" TargetMode="Externa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4.xml"/><Relationship Id="rId1" Type="http://schemas.openxmlformats.org/officeDocument/2006/relationships/themeOverride" Target="../theme/themeOverride156.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81.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57.xml"/><Relationship Id="rId6" Type="http://schemas.openxmlformats.org/officeDocument/2006/relationships/image" Target="../media/image152.png"/><Relationship Id="rId5" Type="http://schemas.openxmlformats.org/officeDocument/2006/relationships/image" Target="../media/image159.jpg"/><Relationship Id="rId4" Type="http://schemas.openxmlformats.org/officeDocument/2006/relationships/image" Target="../media/image139.jpeg"/></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24.xml"/><Relationship Id="rId1" Type="http://schemas.openxmlformats.org/officeDocument/2006/relationships/themeOverride" Target="../theme/themeOverride158.xml"/><Relationship Id="rId6" Type="http://schemas.openxmlformats.org/officeDocument/2006/relationships/hyperlink" Target="http://www.dawliatraining.com/" TargetMode="External"/><Relationship Id="rId5" Type="http://schemas.openxmlformats.org/officeDocument/2006/relationships/image" Target="../media/image159.jpg"/><Relationship Id="rId4" Type="http://schemas.openxmlformats.org/officeDocument/2006/relationships/image" Target="../media/image139.jpeg"/></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24.xml"/><Relationship Id="rId1" Type="http://schemas.openxmlformats.org/officeDocument/2006/relationships/themeOverride" Target="../theme/themeOverride159.xml"/><Relationship Id="rId6" Type="http://schemas.openxmlformats.org/officeDocument/2006/relationships/hyperlink" Target="http://www.dawliatraining.com/" TargetMode="External"/><Relationship Id="rId5" Type="http://schemas.openxmlformats.org/officeDocument/2006/relationships/image" Target="../media/image159.jpg"/><Relationship Id="rId4" Type="http://schemas.openxmlformats.org/officeDocument/2006/relationships/image" Target="../media/image139.jpeg"/></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24.xml"/><Relationship Id="rId1" Type="http://schemas.openxmlformats.org/officeDocument/2006/relationships/themeOverride" Target="../theme/themeOverride160.xml"/><Relationship Id="rId6" Type="http://schemas.openxmlformats.org/officeDocument/2006/relationships/hyperlink" Target="http://www.dawliatraining.com/" TargetMode="External"/><Relationship Id="rId5" Type="http://schemas.openxmlformats.org/officeDocument/2006/relationships/image" Target="../media/image139.jpeg"/><Relationship Id="rId4" Type="http://schemas.openxmlformats.org/officeDocument/2006/relationships/image" Target="../media/image138.pn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24.xml"/><Relationship Id="rId1" Type="http://schemas.openxmlformats.org/officeDocument/2006/relationships/themeOverride" Target="../theme/themeOverride161.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86.xml"/><Relationship Id="rId2" Type="http://schemas.openxmlformats.org/officeDocument/2006/relationships/slideLayout" Target="../slideLayouts/slideLayout24.xml"/><Relationship Id="rId1" Type="http://schemas.openxmlformats.org/officeDocument/2006/relationships/themeOverride" Target="../theme/themeOverride162.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87.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63.xml"/><Relationship Id="rId6" Type="http://schemas.openxmlformats.org/officeDocument/2006/relationships/image" Target="../media/image152.png"/><Relationship Id="rId5" Type="http://schemas.openxmlformats.org/officeDocument/2006/relationships/image" Target="../media/image159.jpg"/><Relationship Id="rId4" Type="http://schemas.openxmlformats.org/officeDocument/2006/relationships/image" Target="../media/image139.jpeg"/></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24.xml"/><Relationship Id="rId1" Type="http://schemas.openxmlformats.org/officeDocument/2006/relationships/themeOverride" Target="../theme/themeOverride164.xml"/><Relationship Id="rId5" Type="http://schemas.openxmlformats.org/officeDocument/2006/relationships/hyperlink" Target="http://www.dawliatraining.com/" TargetMode="External"/><Relationship Id="rId4" Type="http://schemas.openxmlformats.org/officeDocument/2006/relationships/image" Target="../media/image139.jpeg"/></Relationships>
</file>

<file path=ppt/slides/_rels/slide19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9.xml"/><Relationship Id="rId1" Type="http://schemas.openxmlformats.org/officeDocument/2006/relationships/slideLayout" Target="../slideLayouts/slideLayout51.xml"/><Relationship Id="rId4" Type="http://schemas.openxmlformats.org/officeDocument/2006/relationships/hyperlink" Target="http://www.dawliatraining.com/"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40.xml"/><Relationship Id="rId1" Type="http://schemas.openxmlformats.org/officeDocument/2006/relationships/themeOverride" Target="../theme/themeOverride1.xml"/><Relationship Id="rId4" Type="http://schemas.openxmlformats.org/officeDocument/2006/relationships/hyperlink" Target="http://www.dawliatraining.com/" TargetMode="Externa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4.xml"/><Relationship Id="rId1" Type="http://schemas.openxmlformats.org/officeDocument/2006/relationships/themeOverride" Target="../theme/themeOverride10.xml"/><Relationship Id="rId6" Type="http://schemas.openxmlformats.org/officeDocument/2006/relationships/hyperlink" Target="http://www.dawliatraining.com/" TargetMode="External"/><Relationship Id="rId5" Type="http://schemas.openxmlformats.org/officeDocument/2006/relationships/image" Target="../media/image25.png"/><Relationship Id="rId4" Type="http://schemas.openxmlformats.org/officeDocument/2006/relationships/image" Target="../media/image24.png"/></Relationships>
</file>

<file path=ppt/slides/_rels/slide21.xml.rels><?xml version="1.0" encoding="UTF-8" standalone="yes"?>
<Relationships xmlns="http://schemas.openxmlformats.org/package/2006/relationships"><Relationship Id="rId8" Type="http://schemas.openxmlformats.org/officeDocument/2006/relationships/hyperlink" Target="http://www.dawliatraining.com/" TargetMode="External"/><Relationship Id="rId3" Type="http://schemas.openxmlformats.org/officeDocument/2006/relationships/notesSlide" Target="../notesSlides/notesSlide20.xml"/><Relationship Id="rId7" Type="http://schemas.openxmlformats.org/officeDocument/2006/relationships/image" Target="../media/image28.png"/><Relationship Id="rId2" Type="http://schemas.openxmlformats.org/officeDocument/2006/relationships/slideLayout" Target="../slideLayouts/slideLayout24.xml"/><Relationship Id="rId1" Type="http://schemas.openxmlformats.org/officeDocument/2006/relationships/themeOverride" Target="../theme/themeOverride11.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1.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2.xml"/><Relationship Id="rId6" Type="http://schemas.openxmlformats.org/officeDocument/2006/relationships/image" Target="../media/image30.png"/><Relationship Id="rId5" Type="http://schemas.openxmlformats.org/officeDocument/2006/relationships/image" Target="../media/image25.pn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4.xml"/><Relationship Id="rId1" Type="http://schemas.openxmlformats.org/officeDocument/2006/relationships/themeOverride" Target="../theme/themeOverride13.xml"/><Relationship Id="rId6" Type="http://schemas.openxmlformats.org/officeDocument/2006/relationships/hyperlink" Target="http://www.dawliatraining.com/" TargetMode="External"/><Relationship Id="rId5" Type="http://schemas.openxmlformats.org/officeDocument/2006/relationships/image" Target="../media/image31.png"/><Relationship Id="rId4" Type="http://schemas.openxmlformats.org/officeDocument/2006/relationships/image" Target="../media/image25.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4.xml"/><Relationship Id="rId1" Type="http://schemas.openxmlformats.org/officeDocument/2006/relationships/themeOverride" Target="../theme/themeOverride14.xml"/><Relationship Id="rId6" Type="http://schemas.openxmlformats.org/officeDocument/2006/relationships/hyperlink" Target="http://www.dawliatraining.com/" TargetMode="External"/><Relationship Id="rId5" Type="http://schemas.openxmlformats.org/officeDocument/2006/relationships/image" Target="../media/image33.jpeg"/><Relationship Id="rId4" Type="http://schemas.openxmlformats.org/officeDocument/2006/relationships/image" Target="../media/image32.png"/></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4.xml"/><Relationship Id="rId1" Type="http://schemas.openxmlformats.org/officeDocument/2006/relationships/themeOverride" Target="../theme/themeOverride15.xml"/><Relationship Id="rId5" Type="http://schemas.openxmlformats.org/officeDocument/2006/relationships/hyperlink" Target="http://www.dawliatraining.com/" TargetMode="External"/><Relationship Id="rId4" Type="http://schemas.openxmlformats.org/officeDocument/2006/relationships/image" Target="../media/image24.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4.xml"/><Relationship Id="rId1" Type="http://schemas.openxmlformats.org/officeDocument/2006/relationships/themeOverride" Target="../theme/themeOverride16.xml"/><Relationship Id="rId6" Type="http://schemas.openxmlformats.org/officeDocument/2006/relationships/hyperlink" Target="http://www.dawliatraining.com/" TargetMode="External"/><Relationship Id="rId5" Type="http://schemas.openxmlformats.org/officeDocument/2006/relationships/image" Target="../media/image34.jpg"/><Relationship Id="rId4" Type="http://schemas.openxmlformats.org/officeDocument/2006/relationships/image" Target="../media/image24.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7.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17.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4.xml"/><Relationship Id="rId1" Type="http://schemas.openxmlformats.org/officeDocument/2006/relationships/themeOverride" Target="../theme/themeOverride18.xml"/><Relationship Id="rId5" Type="http://schemas.openxmlformats.org/officeDocument/2006/relationships/hyperlink" Target="http://www.dawliatraining.com/" TargetMode="External"/><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xml"/><Relationship Id="rId1" Type="http://schemas.openxmlformats.org/officeDocument/2006/relationships/slideLayout" Target="../slideLayouts/slideLayout51.xml"/><Relationship Id="rId5" Type="http://schemas.openxmlformats.org/officeDocument/2006/relationships/hyperlink" Target="http://www.dawliatraining.com/" TargetMode="Externa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4.xml"/><Relationship Id="rId1" Type="http://schemas.openxmlformats.org/officeDocument/2006/relationships/themeOverride" Target="../theme/themeOverride19.xml"/><Relationship Id="rId6" Type="http://schemas.openxmlformats.org/officeDocument/2006/relationships/hyperlink" Target="http://www.dawliatraining.com/" TargetMode="External"/><Relationship Id="rId5" Type="http://schemas.openxmlformats.org/officeDocument/2006/relationships/image" Target="../media/image40.png"/><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4.xml"/><Relationship Id="rId1" Type="http://schemas.openxmlformats.org/officeDocument/2006/relationships/themeOverride" Target="../theme/themeOverride20.xml"/><Relationship Id="rId5" Type="http://schemas.openxmlformats.org/officeDocument/2006/relationships/hyperlink" Target="http://www.dawliatraining.com/" TargetMode="External"/><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4.xml"/><Relationship Id="rId1" Type="http://schemas.openxmlformats.org/officeDocument/2006/relationships/themeOverride" Target="../theme/themeOverride21.xml"/><Relationship Id="rId6" Type="http://schemas.openxmlformats.org/officeDocument/2006/relationships/hyperlink" Target="http://www.dawliatraining.com/" TargetMode="External"/><Relationship Id="rId5" Type="http://schemas.openxmlformats.org/officeDocument/2006/relationships/image" Target="../media/image41.jpeg"/><Relationship Id="rId4" Type="http://schemas.openxmlformats.org/officeDocument/2006/relationships/image" Target="../media/image40.png"/></Relationships>
</file>

<file path=ppt/slides/_rels/slide3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2.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4.xml"/><Relationship Id="rId1" Type="http://schemas.openxmlformats.org/officeDocument/2006/relationships/themeOverride" Target="../theme/themeOverride22.xml"/><Relationship Id="rId5" Type="http://schemas.openxmlformats.org/officeDocument/2006/relationships/hyperlink" Target="http://www.dawliatraining.com/" TargetMode="External"/><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4.xml"/><Relationship Id="rId1" Type="http://schemas.openxmlformats.org/officeDocument/2006/relationships/themeOverride" Target="../theme/themeOverride23.xml"/><Relationship Id="rId5" Type="http://schemas.openxmlformats.org/officeDocument/2006/relationships/hyperlink" Target="http://www.dawliatraining.com/" TargetMode="External"/><Relationship Id="rId4" Type="http://schemas.openxmlformats.org/officeDocument/2006/relationships/image" Target="../media/image43.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5.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24.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24.xml"/><Relationship Id="rId1" Type="http://schemas.openxmlformats.org/officeDocument/2006/relationships/themeOverride" Target="../theme/themeOverride25.xml"/><Relationship Id="rId5" Type="http://schemas.openxmlformats.org/officeDocument/2006/relationships/hyperlink" Target="http://www.dawliatraining.com/" TargetMode="External"/><Relationship Id="rId4" Type="http://schemas.openxmlformats.org/officeDocument/2006/relationships/image" Target="../media/image47.tmp"/></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4.xml"/><Relationship Id="rId1" Type="http://schemas.openxmlformats.org/officeDocument/2006/relationships/themeOverride" Target="../theme/themeOverride26.xml"/><Relationship Id="rId6" Type="http://schemas.openxmlformats.org/officeDocument/2006/relationships/hyperlink" Target="http://www.dawliatraining.com/" TargetMode="External"/><Relationship Id="rId5" Type="http://schemas.openxmlformats.org/officeDocument/2006/relationships/image" Target="../media/image46.png"/><Relationship Id="rId4" Type="http://schemas.openxmlformats.org/officeDocument/2006/relationships/image" Target="../media/image45.pn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24.xml"/><Relationship Id="rId1" Type="http://schemas.openxmlformats.org/officeDocument/2006/relationships/themeOverride" Target="../theme/themeOverride27.xml"/><Relationship Id="rId5" Type="http://schemas.openxmlformats.org/officeDocument/2006/relationships/hyperlink" Target="http://www.dawliatraining.com/" TargetMode="External"/><Relationship Id="rId4" Type="http://schemas.openxmlformats.org/officeDocument/2006/relationships/image" Target="../media/image48.tmp"/></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51.xml"/><Relationship Id="rId5" Type="http://schemas.openxmlformats.org/officeDocument/2006/relationships/hyperlink" Target="http://www.dawliatraining.com/" TargetMode="External"/><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9.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28.xml"/><Relationship Id="rId6" Type="http://schemas.openxmlformats.org/officeDocument/2006/relationships/image" Target="../media/image49.tmp"/><Relationship Id="rId5" Type="http://schemas.openxmlformats.org/officeDocument/2006/relationships/image" Target="../media/image46.png"/><Relationship Id="rId4" Type="http://schemas.openxmlformats.org/officeDocument/2006/relationships/image" Target="../media/image45.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29.xml"/><Relationship Id="rId6" Type="http://schemas.openxmlformats.org/officeDocument/2006/relationships/image" Target="../media/image50.tmp"/><Relationship Id="rId5" Type="http://schemas.openxmlformats.org/officeDocument/2006/relationships/image" Target="../media/image46.png"/><Relationship Id="rId4" Type="http://schemas.openxmlformats.org/officeDocument/2006/relationships/image" Target="../media/image45.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4.xml"/><Relationship Id="rId1" Type="http://schemas.openxmlformats.org/officeDocument/2006/relationships/themeOverride" Target="../theme/themeOverride30.xml"/><Relationship Id="rId6" Type="http://schemas.openxmlformats.org/officeDocument/2006/relationships/hyperlink" Target="http://www.dawliatraining.com/" TargetMode="External"/><Relationship Id="rId5" Type="http://schemas.openxmlformats.org/officeDocument/2006/relationships/image" Target="../media/image46.png"/><Relationship Id="rId4" Type="http://schemas.openxmlformats.org/officeDocument/2006/relationships/image" Target="../media/image45.pn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4.xml"/><Relationship Id="rId1" Type="http://schemas.openxmlformats.org/officeDocument/2006/relationships/themeOverride" Target="../theme/themeOverride31.xml"/><Relationship Id="rId6" Type="http://schemas.openxmlformats.org/officeDocument/2006/relationships/hyperlink" Target="http://www.dawliatraining.com/" TargetMode="External"/><Relationship Id="rId5" Type="http://schemas.openxmlformats.org/officeDocument/2006/relationships/image" Target="../media/image51.png"/><Relationship Id="rId4" Type="http://schemas.openxmlformats.org/officeDocument/2006/relationships/image" Target="../media/image46.pn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4.xml"/><Relationship Id="rId1" Type="http://schemas.openxmlformats.org/officeDocument/2006/relationships/themeOverride" Target="../theme/themeOverride32.xml"/><Relationship Id="rId5" Type="http://schemas.openxmlformats.org/officeDocument/2006/relationships/hyperlink" Target="http://www.dawliatraining.com/" TargetMode="External"/><Relationship Id="rId4" Type="http://schemas.openxmlformats.org/officeDocument/2006/relationships/image" Target="../media/image52.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4.xml"/><Relationship Id="rId1" Type="http://schemas.openxmlformats.org/officeDocument/2006/relationships/themeOverride" Target="../theme/themeOverride33.xml"/><Relationship Id="rId5" Type="http://schemas.openxmlformats.org/officeDocument/2006/relationships/hyperlink" Target="http://www.dawliatraining.com/" TargetMode="External"/><Relationship Id="rId4" Type="http://schemas.openxmlformats.org/officeDocument/2006/relationships/image" Target="../media/image53.tmp"/></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34.xml"/><Relationship Id="rId6" Type="http://schemas.openxmlformats.org/officeDocument/2006/relationships/image" Target="../media/image54.tmp"/><Relationship Id="rId5" Type="http://schemas.openxmlformats.org/officeDocument/2006/relationships/image" Target="../media/image46.png"/><Relationship Id="rId4" Type="http://schemas.openxmlformats.org/officeDocument/2006/relationships/image" Target="../media/image45.pn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35.xml"/><Relationship Id="rId6" Type="http://schemas.openxmlformats.org/officeDocument/2006/relationships/image" Target="../media/image55.tmp"/><Relationship Id="rId5" Type="http://schemas.openxmlformats.org/officeDocument/2006/relationships/image" Target="../media/image46.png"/><Relationship Id="rId4" Type="http://schemas.openxmlformats.org/officeDocument/2006/relationships/image" Target="../media/image45.pn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24.xml"/><Relationship Id="rId1" Type="http://schemas.openxmlformats.org/officeDocument/2006/relationships/themeOverride" Target="../theme/themeOverride36.xml"/><Relationship Id="rId6" Type="http://schemas.openxmlformats.org/officeDocument/2006/relationships/hyperlink" Target="http://www.dawliatraining.com/" TargetMode="External"/><Relationship Id="rId5" Type="http://schemas.openxmlformats.org/officeDocument/2006/relationships/image" Target="../media/image46.png"/><Relationship Id="rId4" Type="http://schemas.openxmlformats.org/officeDocument/2006/relationships/image" Target="../media/image45.pn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4.xml"/><Relationship Id="rId1" Type="http://schemas.openxmlformats.org/officeDocument/2006/relationships/themeOverride" Target="../theme/themeOverride37.xml"/><Relationship Id="rId6" Type="http://schemas.openxmlformats.org/officeDocument/2006/relationships/hyperlink" Target="http://www.dawliatraining.com/" TargetMode="External"/><Relationship Id="rId5" Type="http://schemas.openxmlformats.org/officeDocument/2006/relationships/image" Target="../media/image46.png"/><Relationship Id="rId4" Type="http://schemas.openxmlformats.org/officeDocument/2006/relationships/image" Target="../media/image45.png"/></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4.xml"/><Relationship Id="rId1" Type="http://schemas.openxmlformats.org/officeDocument/2006/relationships/slideLayout" Target="../slideLayouts/slideLayout62.xml"/><Relationship Id="rId4" Type="http://schemas.openxmlformats.org/officeDocument/2006/relationships/hyperlink" Target="http://www.dawliatraining.com/" TargetMode="Externa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4.xml"/><Relationship Id="rId1" Type="http://schemas.openxmlformats.org/officeDocument/2006/relationships/themeOverride" Target="../theme/themeOverride38.xml"/><Relationship Id="rId5" Type="http://schemas.openxmlformats.org/officeDocument/2006/relationships/hyperlink" Target="http://www.dawliatraining.com/" TargetMode="External"/><Relationship Id="rId4" Type="http://schemas.openxmlformats.org/officeDocument/2006/relationships/image" Target="../media/image56.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0.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39.xml"/><Relationship Id="rId6" Type="http://schemas.openxmlformats.org/officeDocument/2006/relationships/image" Target="../media/image57.tmp"/><Relationship Id="rId5" Type="http://schemas.openxmlformats.org/officeDocument/2006/relationships/image" Target="../media/image46.png"/><Relationship Id="rId4" Type="http://schemas.openxmlformats.org/officeDocument/2006/relationships/image" Target="../media/image45.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24.xml"/><Relationship Id="rId1" Type="http://schemas.openxmlformats.org/officeDocument/2006/relationships/themeOverride" Target="../theme/themeOverride40.xml"/><Relationship Id="rId6" Type="http://schemas.openxmlformats.org/officeDocument/2006/relationships/hyperlink" Target="http://www.dawliatraining.com/" TargetMode="External"/><Relationship Id="rId5" Type="http://schemas.openxmlformats.org/officeDocument/2006/relationships/image" Target="../media/image46.png"/><Relationship Id="rId4" Type="http://schemas.openxmlformats.org/officeDocument/2006/relationships/image" Target="../media/image45.pn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2.xml"/><Relationship Id="rId7" Type="http://schemas.openxmlformats.org/officeDocument/2006/relationships/hyperlink" Target="http://www.dawliatraining.com/" TargetMode="External"/><Relationship Id="rId2" Type="http://schemas.openxmlformats.org/officeDocument/2006/relationships/slideLayout" Target="../slideLayouts/slideLayout24.xml"/><Relationship Id="rId1" Type="http://schemas.openxmlformats.org/officeDocument/2006/relationships/themeOverride" Target="../theme/themeOverride41.xml"/><Relationship Id="rId6" Type="http://schemas.openxmlformats.org/officeDocument/2006/relationships/image" Target="../media/image58.tmp"/><Relationship Id="rId5" Type="http://schemas.openxmlformats.org/officeDocument/2006/relationships/image" Target="../media/image46.png"/><Relationship Id="rId4" Type="http://schemas.openxmlformats.org/officeDocument/2006/relationships/image" Target="../media/image45.pn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24.xml"/><Relationship Id="rId1" Type="http://schemas.openxmlformats.org/officeDocument/2006/relationships/themeOverride" Target="../theme/themeOverride42.xml"/><Relationship Id="rId5" Type="http://schemas.openxmlformats.org/officeDocument/2006/relationships/hyperlink" Target="http://www.dawliatraining.com/" TargetMode="External"/><Relationship Id="rId4" Type="http://schemas.openxmlformats.org/officeDocument/2006/relationships/image" Target="../media/image59.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24.xml"/><Relationship Id="rId1" Type="http://schemas.openxmlformats.org/officeDocument/2006/relationships/themeOverride" Target="../theme/themeOverride43.xml"/><Relationship Id="rId5" Type="http://schemas.openxmlformats.org/officeDocument/2006/relationships/hyperlink" Target="http://www.dawliatraining.com/" TargetMode="External"/><Relationship Id="rId4" Type="http://schemas.openxmlformats.org/officeDocument/2006/relationships/image" Target="../media/image59.pn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4.xml"/><Relationship Id="rId1" Type="http://schemas.openxmlformats.org/officeDocument/2006/relationships/themeOverride" Target="../theme/themeOverride44.xml"/><Relationship Id="rId6" Type="http://schemas.openxmlformats.org/officeDocument/2006/relationships/hyperlink" Target="http://www.dawliatraining.com/" TargetMode="External"/><Relationship Id="rId5" Type="http://schemas.openxmlformats.org/officeDocument/2006/relationships/image" Target="../media/image60.png"/><Relationship Id="rId4" Type="http://schemas.openxmlformats.org/officeDocument/2006/relationships/image" Target="../media/image59.pn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24.xml"/><Relationship Id="rId1" Type="http://schemas.openxmlformats.org/officeDocument/2006/relationships/themeOverride" Target="../theme/themeOverride45.xml"/><Relationship Id="rId6" Type="http://schemas.openxmlformats.org/officeDocument/2006/relationships/hyperlink" Target="http://www.dawliatraining.com/" TargetMode="External"/><Relationship Id="rId5" Type="http://schemas.openxmlformats.org/officeDocument/2006/relationships/image" Target="../media/image61.jpeg"/><Relationship Id="rId4" Type="http://schemas.openxmlformats.org/officeDocument/2006/relationships/image" Target="../media/image45.pn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24.xml"/><Relationship Id="rId1" Type="http://schemas.openxmlformats.org/officeDocument/2006/relationships/themeOverride" Target="../theme/themeOverride46.xml"/><Relationship Id="rId5" Type="http://schemas.openxmlformats.org/officeDocument/2006/relationships/hyperlink" Target="http://www.dawliatraining.com/" TargetMode="External"/><Relationship Id="rId4" Type="http://schemas.openxmlformats.org/officeDocument/2006/relationships/image" Target="../media/image62.pn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24.xml"/><Relationship Id="rId1" Type="http://schemas.openxmlformats.org/officeDocument/2006/relationships/themeOverride" Target="../theme/themeOverride47.xml"/><Relationship Id="rId5" Type="http://schemas.openxmlformats.org/officeDocument/2006/relationships/hyperlink" Target="http://www.dawliatraining.com/" TargetMode="External"/><Relationship Id="rId4" Type="http://schemas.openxmlformats.org/officeDocument/2006/relationships/image" Target="../media/image63.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62.xml"/><Relationship Id="rId6" Type="http://schemas.openxmlformats.org/officeDocument/2006/relationships/hyperlink" Target="http://www.dawliatraining.com/" TargetMode="External"/><Relationship Id="rId5" Type="http://schemas.openxmlformats.org/officeDocument/2006/relationships/image" Target="../media/image8.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png"/><Relationship Id="rId1" Type="http://schemas.openxmlformats.org/officeDocument/2006/relationships/slideLayout" Target="../slideLayouts/slideLayout7.xml"/><Relationship Id="rId4" Type="http://schemas.openxmlformats.org/officeDocument/2006/relationships/hyperlink" Target="http://www.dawliatraining.com/" TargetMode="External"/></Relationships>
</file>

<file path=ppt/slides/_rels/slide6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9.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24.xml"/><Relationship Id="rId1" Type="http://schemas.openxmlformats.org/officeDocument/2006/relationships/themeOverride" Target="../theme/themeOverride48.xml"/><Relationship Id="rId5" Type="http://schemas.openxmlformats.org/officeDocument/2006/relationships/hyperlink" Target="http://www.dawliatraining.com/" TargetMode="External"/><Relationship Id="rId4" Type="http://schemas.openxmlformats.org/officeDocument/2006/relationships/image" Target="../media/image64.pn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4.xml"/><Relationship Id="rId1" Type="http://schemas.openxmlformats.org/officeDocument/2006/relationships/themeOverride" Target="../theme/themeOverride49.xml"/><Relationship Id="rId6" Type="http://schemas.openxmlformats.org/officeDocument/2006/relationships/hyperlink" Target="http://www.dawliatraining.com/" TargetMode="External"/><Relationship Id="rId5" Type="http://schemas.openxmlformats.org/officeDocument/2006/relationships/image" Target="../media/image66.png"/><Relationship Id="rId4" Type="http://schemas.openxmlformats.org/officeDocument/2006/relationships/image" Target="../media/image65.png"/></Relationships>
</file>

<file path=ppt/slides/_rels/slide6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2.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65.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76.png"/><Relationship Id="rId3" Type="http://schemas.openxmlformats.org/officeDocument/2006/relationships/notesSlide" Target="../notesSlides/notesSlide63.xml"/><Relationship Id="rId7" Type="http://schemas.openxmlformats.org/officeDocument/2006/relationships/image" Target="../media/image70.png"/><Relationship Id="rId12" Type="http://schemas.openxmlformats.org/officeDocument/2006/relationships/image" Target="../media/image75.png"/><Relationship Id="rId2" Type="http://schemas.openxmlformats.org/officeDocument/2006/relationships/slideLayout" Target="../slideLayouts/slideLayout24.xml"/><Relationship Id="rId1" Type="http://schemas.openxmlformats.org/officeDocument/2006/relationships/themeOverride" Target="../theme/themeOverride50.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8.png"/><Relationship Id="rId15" Type="http://schemas.openxmlformats.org/officeDocument/2006/relationships/hyperlink" Target="http://www.dawliatraining.com/" TargetMode="External"/><Relationship Id="rId10" Type="http://schemas.openxmlformats.org/officeDocument/2006/relationships/image" Target="../media/image73.png"/><Relationship Id="rId4" Type="http://schemas.openxmlformats.org/officeDocument/2006/relationships/image" Target="../media/image67.png"/><Relationship Id="rId9" Type="http://schemas.openxmlformats.org/officeDocument/2006/relationships/image" Target="../media/image72.png"/><Relationship Id="rId14" Type="http://schemas.openxmlformats.org/officeDocument/2006/relationships/image" Target="../media/image77.png"/></Relationships>
</file>

<file path=ppt/slides/_rels/slide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4.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4.xml"/><Relationship Id="rId1" Type="http://schemas.openxmlformats.org/officeDocument/2006/relationships/themeOverride" Target="../theme/themeOverride51.xml"/><Relationship Id="rId5" Type="http://schemas.openxmlformats.org/officeDocument/2006/relationships/hyperlink" Target="http://www.dawliatraining.com/" TargetMode="External"/><Relationship Id="rId4" Type="http://schemas.openxmlformats.org/officeDocument/2006/relationships/image" Target="../media/image78.jpeg"/></Relationships>
</file>

<file path=ppt/slides/_rels/slide6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4.xml"/><Relationship Id="rId1" Type="http://schemas.openxmlformats.org/officeDocument/2006/relationships/themeOverride" Target="../theme/themeOverride52.xml"/><Relationship Id="rId5" Type="http://schemas.openxmlformats.org/officeDocument/2006/relationships/hyperlink" Target="http://www.dawliatraining.com/" TargetMode="External"/><Relationship Id="rId4" Type="http://schemas.openxmlformats.org/officeDocument/2006/relationships/image" Target="../media/image79.jpe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95.xml"/><Relationship Id="rId4" Type="http://schemas.openxmlformats.org/officeDocument/2006/relationships/hyperlink" Target="http://www.dawliatraining.com/" TargetMode="Externa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4.xml"/><Relationship Id="rId1" Type="http://schemas.openxmlformats.org/officeDocument/2006/relationships/themeOverride" Target="../theme/themeOverride53.xml"/><Relationship Id="rId5" Type="http://schemas.openxmlformats.org/officeDocument/2006/relationships/hyperlink" Target="http://www.dawliatraining.com/" TargetMode="External"/><Relationship Id="rId4" Type="http://schemas.openxmlformats.org/officeDocument/2006/relationships/image" Target="../media/image79.jpe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4.xml"/><Relationship Id="rId1" Type="http://schemas.openxmlformats.org/officeDocument/2006/relationships/themeOverride" Target="../theme/themeOverride54.xml"/><Relationship Id="rId5" Type="http://schemas.openxmlformats.org/officeDocument/2006/relationships/hyperlink" Target="http://www.dawliatraining.com/" TargetMode="External"/><Relationship Id="rId4" Type="http://schemas.openxmlformats.org/officeDocument/2006/relationships/image" Target="../media/image80.gif"/></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4.xml"/><Relationship Id="rId1" Type="http://schemas.openxmlformats.org/officeDocument/2006/relationships/themeOverride" Target="../theme/themeOverride55.xml"/><Relationship Id="rId5" Type="http://schemas.openxmlformats.org/officeDocument/2006/relationships/hyperlink" Target="http://www.dawliatraining.com/" TargetMode="External"/><Relationship Id="rId4" Type="http://schemas.openxmlformats.org/officeDocument/2006/relationships/image" Target="../media/image80.gif"/></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4.xml"/><Relationship Id="rId1" Type="http://schemas.openxmlformats.org/officeDocument/2006/relationships/themeOverride" Target="../theme/themeOverride56.xml"/><Relationship Id="rId6" Type="http://schemas.openxmlformats.org/officeDocument/2006/relationships/hyperlink" Target="http://www.dawliatraining.com/" TargetMode="External"/><Relationship Id="rId5" Type="http://schemas.openxmlformats.org/officeDocument/2006/relationships/image" Target="../media/image81.jpeg"/><Relationship Id="rId4" Type="http://schemas.openxmlformats.org/officeDocument/2006/relationships/image" Target="../media/image80.gif"/></Relationships>
</file>

<file path=ppt/slides/_rels/slide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2.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4.xml"/><Relationship Id="rId1" Type="http://schemas.openxmlformats.org/officeDocument/2006/relationships/themeOverride" Target="../theme/themeOverride57.xml"/><Relationship Id="rId5" Type="http://schemas.openxmlformats.org/officeDocument/2006/relationships/hyperlink" Target="http://www.dawliatraining.com/" TargetMode="External"/><Relationship Id="rId4" Type="http://schemas.openxmlformats.org/officeDocument/2006/relationships/image" Target="../media/image82.pn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4.xml"/><Relationship Id="rId1" Type="http://schemas.openxmlformats.org/officeDocument/2006/relationships/themeOverride" Target="../theme/themeOverride58.xml"/><Relationship Id="rId5" Type="http://schemas.openxmlformats.org/officeDocument/2006/relationships/hyperlink" Target="http://www.dawliatraining.com/" TargetMode="External"/><Relationship Id="rId4" Type="http://schemas.openxmlformats.org/officeDocument/2006/relationships/image" Target="../media/image83.jpeg"/></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4.xml"/><Relationship Id="rId1" Type="http://schemas.openxmlformats.org/officeDocument/2006/relationships/themeOverride" Target="../theme/themeOverride59.xml"/><Relationship Id="rId6" Type="http://schemas.openxmlformats.org/officeDocument/2006/relationships/hyperlink" Target="http://www.dawliatraining.com/" TargetMode="External"/><Relationship Id="rId5" Type="http://schemas.openxmlformats.org/officeDocument/2006/relationships/image" Target="../media/image85.png"/><Relationship Id="rId4" Type="http://schemas.openxmlformats.org/officeDocument/2006/relationships/image" Target="../media/image84.pn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24.xml"/><Relationship Id="rId1" Type="http://schemas.openxmlformats.org/officeDocument/2006/relationships/themeOverride" Target="../theme/themeOverride60.xml"/><Relationship Id="rId5" Type="http://schemas.openxmlformats.org/officeDocument/2006/relationships/hyperlink" Target="http://www.dawliatraining.com/" TargetMode="External"/><Relationship Id="rId4" Type="http://schemas.openxmlformats.org/officeDocument/2006/relationships/image" Target="../media/image86.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4.xml"/><Relationship Id="rId1" Type="http://schemas.openxmlformats.org/officeDocument/2006/relationships/themeOverride" Target="../theme/themeOverride61.xml"/><Relationship Id="rId5" Type="http://schemas.openxmlformats.org/officeDocument/2006/relationships/hyperlink" Target="http://www.dawliatraining.com/" TargetMode="External"/><Relationship Id="rId4" Type="http://schemas.openxmlformats.org/officeDocument/2006/relationships/image" Target="../media/image86.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hyperlink" Target="http://www.dawliatraining.com/" TargetMode="External"/><Relationship Id="rId4" Type="http://schemas.openxmlformats.org/officeDocument/2006/relationships/image" Target="../media/image11.jp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4.xml"/><Relationship Id="rId1" Type="http://schemas.openxmlformats.org/officeDocument/2006/relationships/themeOverride" Target="../theme/themeOverride62.xml"/><Relationship Id="rId5" Type="http://schemas.openxmlformats.org/officeDocument/2006/relationships/hyperlink" Target="http://www.dawliatraining.com/" TargetMode="External"/><Relationship Id="rId4" Type="http://schemas.openxmlformats.org/officeDocument/2006/relationships/image" Target="../media/image86.pn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4.xml"/><Relationship Id="rId1" Type="http://schemas.openxmlformats.org/officeDocument/2006/relationships/themeOverride" Target="../theme/themeOverride63.xml"/><Relationship Id="rId6" Type="http://schemas.openxmlformats.org/officeDocument/2006/relationships/hyperlink" Target="http://www.dawliatraining.com/" TargetMode="External"/><Relationship Id="rId5" Type="http://schemas.openxmlformats.org/officeDocument/2006/relationships/image" Target="../media/image87.jpg"/><Relationship Id="rId4" Type="http://schemas.openxmlformats.org/officeDocument/2006/relationships/image" Target="../media/image85.pn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4.xml"/><Relationship Id="rId1" Type="http://schemas.openxmlformats.org/officeDocument/2006/relationships/themeOverride" Target="../theme/themeOverride64.xml"/><Relationship Id="rId4" Type="http://schemas.openxmlformats.org/officeDocument/2006/relationships/hyperlink" Target="http://www.dawliatraining.com/" TargetMode="Externa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4.xml"/><Relationship Id="rId1" Type="http://schemas.openxmlformats.org/officeDocument/2006/relationships/themeOverride" Target="../theme/themeOverride65.xml"/><Relationship Id="rId5" Type="http://schemas.openxmlformats.org/officeDocument/2006/relationships/hyperlink" Target="http://www.dawliatraining.com/" TargetMode="External"/><Relationship Id="rId4" Type="http://schemas.openxmlformats.org/officeDocument/2006/relationships/image" Target="../media/image88.png"/></Relationships>
</file>

<file path=ppt/slides/_rels/slide8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2.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4.xml"/><Relationship Id="rId1" Type="http://schemas.openxmlformats.org/officeDocument/2006/relationships/themeOverride" Target="../theme/themeOverride66.xml"/><Relationship Id="rId5" Type="http://schemas.openxmlformats.org/officeDocument/2006/relationships/hyperlink" Target="http://www.dawliatraining.com/" TargetMode="External"/><Relationship Id="rId4" Type="http://schemas.openxmlformats.org/officeDocument/2006/relationships/image" Target="../media/image89.jfif"/></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4.xml"/><Relationship Id="rId1" Type="http://schemas.openxmlformats.org/officeDocument/2006/relationships/themeOverride" Target="../theme/themeOverride67.xml"/><Relationship Id="rId5" Type="http://schemas.openxmlformats.org/officeDocument/2006/relationships/hyperlink" Target="http://www.dawliatraining.com/" TargetMode="External"/><Relationship Id="rId4" Type="http://schemas.openxmlformats.org/officeDocument/2006/relationships/image" Target="../media/image56.pn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4.xml"/><Relationship Id="rId1" Type="http://schemas.openxmlformats.org/officeDocument/2006/relationships/themeOverride" Target="../theme/themeOverride68.xml"/><Relationship Id="rId6" Type="http://schemas.openxmlformats.org/officeDocument/2006/relationships/hyperlink" Target="http://www.dawliatraining.com/" TargetMode="External"/><Relationship Id="rId5" Type="http://schemas.openxmlformats.org/officeDocument/2006/relationships/image" Target="../media/image91.png"/><Relationship Id="rId4" Type="http://schemas.openxmlformats.org/officeDocument/2006/relationships/image" Target="../media/image90.png"/></Relationships>
</file>

<file path=ppt/slides/_rels/slide88.xml.rels><?xml version="1.0" encoding="UTF-8" standalone="yes"?>
<Relationships xmlns="http://schemas.openxmlformats.org/package/2006/relationships"><Relationship Id="rId3" Type="http://schemas.openxmlformats.org/officeDocument/2006/relationships/hyperlink" Target="http://www.dawliatraining.com/" TargetMode="External"/><Relationship Id="rId2" Type="http://schemas.openxmlformats.org/officeDocument/2006/relationships/image" Target="../media/image9.PNG"/><Relationship Id="rId1" Type="http://schemas.openxmlformats.org/officeDocument/2006/relationships/slideLayout" Target="../slideLayouts/slideLayout95.xml"/></Relationships>
</file>

<file path=ppt/slides/_rels/slide8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png"/><Relationship Id="rId1" Type="http://schemas.openxmlformats.org/officeDocument/2006/relationships/slideLayout" Target="../slideLayouts/slideLayout7.xml"/><Relationship Id="rId4" Type="http://schemas.openxmlformats.org/officeDocument/2006/relationships/hyperlink" Target="http://www.dawliatraining.com/"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9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6.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91.xml.rels><?xml version="1.0" encoding="UTF-8" standalone="yes"?>
<Relationships xmlns="http://schemas.openxmlformats.org/package/2006/relationships"><Relationship Id="rId8" Type="http://schemas.openxmlformats.org/officeDocument/2006/relationships/hyperlink" Target="http://www.dawliatraining.com/" TargetMode="External"/><Relationship Id="rId3" Type="http://schemas.openxmlformats.org/officeDocument/2006/relationships/notesSlide" Target="../notesSlides/notesSlide87.xml"/><Relationship Id="rId7" Type="http://schemas.openxmlformats.org/officeDocument/2006/relationships/image" Target="../media/image95.jpeg"/><Relationship Id="rId2" Type="http://schemas.openxmlformats.org/officeDocument/2006/relationships/slideLayout" Target="../slideLayouts/slideLayout24.xml"/><Relationship Id="rId1" Type="http://schemas.openxmlformats.org/officeDocument/2006/relationships/themeOverride" Target="../theme/themeOverride69.xml"/><Relationship Id="rId6" Type="http://schemas.openxmlformats.org/officeDocument/2006/relationships/image" Target="../media/image94.emf"/><Relationship Id="rId5" Type="http://schemas.openxmlformats.org/officeDocument/2006/relationships/image" Target="../media/image93.emf"/><Relationship Id="rId4" Type="http://schemas.openxmlformats.org/officeDocument/2006/relationships/image" Target="../media/image92.emf"/></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4.xml"/><Relationship Id="rId1" Type="http://schemas.openxmlformats.org/officeDocument/2006/relationships/themeOverride" Target="../theme/themeOverride70.xml"/><Relationship Id="rId6" Type="http://schemas.openxmlformats.org/officeDocument/2006/relationships/hyperlink" Target="http://www.dawliatraining.com/" TargetMode="External"/><Relationship Id="rId5" Type="http://schemas.openxmlformats.org/officeDocument/2006/relationships/image" Target="../media/image97.png"/><Relationship Id="rId4" Type="http://schemas.openxmlformats.org/officeDocument/2006/relationships/image" Target="../media/image96.png"/></Relationships>
</file>

<file path=ppt/slides/_rels/slide93.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notesSlide" Target="../notesSlides/notesSlide89.xml"/><Relationship Id="rId7" Type="http://schemas.openxmlformats.org/officeDocument/2006/relationships/image" Target="../media/image101.png"/><Relationship Id="rId2" Type="http://schemas.openxmlformats.org/officeDocument/2006/relationships/slideLayout" Target="../slideLayouts/slideLayout24.xml"/><Relationship Id="rId1" Type="http://schemas.openxmlformats.org/officeDocument/2006/relationships/themeOverride" Target="../theme/themeOverride71.xml"/><Relationship Id="rId6" Type="http://schemas.openxmlformats.org/officeDocument/2006/relationships/image" Target="../media/image100.png"/><Relationship Id="rId5" Type="http://schemas.openxmlformats.org/officeDocument/2006/relationships/image" Target="../media/image99.png"/><Relationship Id="rId10" Type="http://schemas.openxmlformats.org/officeDocument/2006/relationships/hyperlink" Target="http://www.dawliatraining.com/" TargetMode="External"/><Relationship Id="rId4" Type="http://schemas.openxmlformats.org/officeDocument/2006/relationships/image" Target="../media/image98.png"/><Relationship Id="rId9" Type="http://schemas.openxmlformats.org/officeDocument/2006/relationships/image" Target="../media/image103.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4.xml"/><Relationship Id="rId1" Type="http://schemas.openxmlformats.org/officeDocument/2006/relationships/themeOverride" Target="../theme/themeOverride72.xml"/><Relationship Id="rId5" Type="http://schemas.openxmlformats.org/officeDocument/2006/relationships/hyperlink" Target="http://www.dawliatraining.com/" TargetMode="External"/><Relationship Id="rId4" Type="http://schemas.openxmlformats.org/officeDocument/2006/relationships/image" Target="../media/image104.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4.xml"/><Relationship Id="rId1" Type="http://schemas.openxmlformats.org/officeDocument/2006/relationships/themeOverride" Target="../theme/themeOverride73.xml"/><Relationship Id="rId5" Type="http://schemas.openxmlformats.org/officeDocument/2006/relationships/hyperlink" Target="http://www.dawliatraining.com/" TargetMode="External"/><Relationship Id="rId4" Type="http://schemas.openxmlformats.org/officeDocument/2006/relationships/image" Target="../media/image104.png"/></Relationships>
</file>

<file path=ppt/slides/_rels/slide9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2.xml"/><Relationship Id="rId1" Type="http://schemas.openxmlformats.org/officeDocument/2006/relationships/slideLayout" Target="../slideLayouts/slideLayout18.xml"/><Relationship Id="rId4" Type="http://schemas.openxmlformats.org/officeDocument/2006/relationships/hyperlink" Target="http://www.dawliatraining.com/" TargetMode="Externa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4.xml"/><Relationship Id="rId1" Type="http://schemas.openxmlformats.org/officeDocument/2006/relationships/themeOverride" Target="../theme/themeOverride74.xml"/><Relationship Id="rId5" Type="http://schemas.openxmlformats.org/officeDocument/2006/relationships/hyperlink" Target="http://www.dawliatraining.com/" TargetMode="External"/><Relationship Id="rId4" Type="http://schemas.openxmlformats.org/officeDocument/2006/relationships/image" Target="../media/image105.png"/></Relationships>
</file>

<file path=ppt/slides/_rels/slide98.xml.rels><?xml version="1.0" encoding="UTF-8" standalone="yes"?>
<Relationships xmlns="http://schemas.openxmlformats.org/package/2006/relationships"><Relationship Id="rId8" Type="http://schemas.openxmlformats.org/officeDocument/2006/relationships/image" Target="../media/image110.emf"/><Relationship Id="rId3" Type="http://schemas.openxmlformats.org/officeDocument/2006/relationships/notesSlide" Target="../notesSlides/notesSlide94.xml"/><Relationship Id="rId7" Type="http://schemas.openxmlformats.org/officeDocument/2006/relationships/image" Target="../media/image109.emf"/><Relationship Id="rId2" Type="http://schemas.openxmlformats.org/officeDocument/2006/relationships/slideLayout" Target="../slideLayouts/slideLayout24.xml"/><Relationship Id="rId1" Type="http://schemas.openxmlformats.org/officeDocument/2006/relationships/themeOverride" Target="../theme/themeOverride75.xml"/><Relationship Id="rId6" Type="http://schemas.openxmlformats.org/officeDocument/2006/relationships/image" Target="../media/image108.emf"/><Relationship Id="rId5" Type="http://schemas.openxmlformats.org/officeDocument/2006/relationships/image" Target="../media/image107.png"/><Relationship Id="rId4" Type="http://schemas.openxmlformats.org/officeDocument/2006/relationships/image" Target="../media/image106.png"/><Relationship Id="rId9" Type="http://schemas.openxmlformats.org/officeDocument/2006/relationships/hyperlink" Target="http://www.dawliatraining.com/" TargetMode="Externa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4.xml"/><Relationship Id="rId1" Type="http://schemas.openxmlformats.org/officeDocument/2006/relationships/themeOverride" Target="../theme/themeOverride76.xml"/><Relationship Id="rId4" Type="http://schemas.openxmlformats.org/officeDocument/2006/relationships/hyperlink" Target="http://www.dawliatraining.com/"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802A93DA-8321-490E-B7A0-7881EC602D96}" type="slidenum">
              <a:rPr lang="ar-EG" smtClean="0"/>
              <a:t>1</a:t>
            </a:fld>
            <a:endParaRPr lang="ar-EG"/>
          </a:p>
        </p:txBody>
      </p:sp>
      <p:grpSp>
        <p:nvGrpSpPr>
          <p:cNvPr id="5" name="Group 4">
            <a:extLst>
              <a:ext uri="{FF2B5EF4-FFF2-40B4-BE49-F238E27FC236}">
                <a16:creationId xmlns="" xmlns:a16="http://schemas.microsoft.com/office/drawing/2014/main" id="{E91A1244-929D-8322-958A-BCCD7295EDAC}"/>
              </a:ext>
            </a:extLst>
          </p:cNvPr>
          <p:cNvGrpSpPr/>
          <p:nvPr/>
        </p:nvGrpSpPr>
        <p:grpSpPr>
          <a:xfrm>
            <a:off x="1956582" y="1913205"/>
            <a:ext cx="7947074" cy="2532185"/>
            <a:chOff x="2209800" y="1997612"/>
            <a:chExt cx="7947074" cy="2532185"/>
          </a:xfrm>
        </p:grpSpPr>
        <p:sp>
          <p:nvSpPr>
            <p:cNvPr id="4" name="Rectangle: Rounded Corners 3">
              <a:extLst>
                <a:ext uri="{FF2B5EF4-FFF2-40B4-BE49-F238E27FC236}">
                  <a16:creationId xmlns="" xmlns:a16="http://schemas.microsoft.com/office/drawing/2014/main" id="{F2B2238C-EFE9-5577-676C-513BD3CCD669}"/>
                </a:ext>
              </a:extLst>
            </p:cNvPr>
            <p:cNvSpPr/>
            <p:nvPr/>
          </p:nvSpPr>
          <p:spPr>
            <a:xfrm>
              <a:off x="2258722" y="1997612"/>
              <a:ext cx="7898152" cy="2532185"/>
            </a:xfrm>
            <a:prstGeom prst="roundRect">
              <a:avLst/>
            </a:prstGeom>
            <a:solidFill>
              <a:srgbClr val="00B050">
                <a:alpha val="21000"/>
              </a:srgbClr>
            </a:solidFill>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dirty="0">
                <a:latin typeface="Adobe Arabic" panose="02040503050201020203" pitchFamily="18" charset="-78"/>
                <a:cs typeface="Adobe Arabic" panose="02040503050201020203" pitchFamily="18" charset="-78"/>
              </a:endParaRPr>
            </a:p>
          </p:txBody>
        </p:sp>
        <p:sp>
          <p:nvSpPr>
            <p:cNvPr id="3" name="Title 30">
              <a:extLst>
                <a:ext uri="{FF2B5EF4-FFF2-40B4-BE49-F238E27FC236}">
                  <a16:creationId xmlns="" xmlns:a16="http://schemas.microsoft.com/office/drawing/2014/main" id="{A2370289-1017-40C1-BBC3-6AA03B3A56F0}"/>
                </a:ext>
              </a:extLst>
            </p:cNvPr>
            <p:cNvSpPr txBox="1">
              <a:spLocks/>
            </p:cNvSpPr>
            <p:nvPr/>
          </p:nvSpPr>
          <p:spPr>
            <a:xfrm>
              <a:off x="2209800" y="2045727"/>
              <a:ext cx="7898152" cy="2264898"/>
            </a:xfrm>
            <a:prstGeom prst="rect">
              <a:avLst/>
            </a:prstGeom>
          </p:spPr>
          <p:txBody>
            <a:bodyPr vert="horz" lIns="0" tIns="60949" rIns="0" bIns="60949" rtlCol="0" anchor="ctr">
              <a:noAutofit/>
            </a:bodyPr>
            <a:lstStyle>
              <a:lvl1pPr algn="l" defTabSz="1218987" rtl="0" eaLnBrk="1" latinLnBrk="0" hangingPunct="1">
                <a:lnSpc>
                  <a:spcPct val="80000"/>
                </a:lnSpc>
                <a:spcBef>
                  <a:spcPct val="0"/>
                </a:spcBef>
                <a:buNone/>
                <a:defRPr lang="en-US" sz="6600" b="1" kern="1200" smtClean="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algn="ctr" rtl="1">
                <a:lnSpc>
                  <a:spcPct val="150000"/>
                </a:lnSpc>
                <a:defRPr/>
              </a:pPr>
              <a:r>
                <a:rPr lang="ar-EG" sz="4800" dirty="0">
                  <a:ln>
                    <a:solidFill>
                      <a:schemeClr val="bg1"/>
                    </a:solidFill>
                  </a:ln>
                  <a:effectLst>
                    <a:glow rad="63500">
                      <a:srgbClr val="0070C0">
                        <a:satMod val="175000"/>
                        <a:alpha val="40000"/>
                      </a:srgbClr>
                    </a:glow>
                  </a:effectLst>
                  <a:latin typeface="Adobe Arabic" panose="02040503050201020203" pitchFamily="18" charset="-78"/>
                  <a:cs typeface="Adobe Arabic" panose="02040503050201020203" pitchFamily="18" charset="-78"/>
                </a:rPr>
                <a:t>إدارة وتنمية الموارد البشرية  خاص لتطوير المؤسسات الصغيرة والمتوسطة</a:t>
              </a:r>
            </a:p>
          </p:txBody>
        </p:sp>
      </p:grpSp>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24617951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الموارد البشرية</a:t>
            </a:r>
          </a:p>
        </p:txBody>
      </p:sp>
      <p:pic>
        <p:nvPicPr>
          <p:cNvPr id="8" name="Picture 2" descr="Hr Services - Human Resource Clipart - Full Size Clipart (#624034 ..."/>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779" y="1149830"/>
            <a:ext cx="4644432" cy="5059741"/>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4137301" y="3496821"/>
            <a:ext cx="7664333" cy="1708160"/>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Tx/>
              <a:buFontTx/>
              <a:buNone/>
              <a:tabLst/>
              <a:defRPr/>
            </a:pPr>
            <a:r>
              <a:rPr kumimoji="0" lang="ar-SA"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إن الإدارة هي عملية تحقيق أهداف التنظيم عن طريق الأفراد، وإدارة الموارد البشرية هي ذلك الجزء من التنظيم الذي يهتم بالبعد البشري </a:t>
            </a:r>
            <a:r>
              <a:rPr kumimoji="0" lang="ar-EG"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r>
            <a:br>
              <a:rPr kumimoji="0" lang="ar-EG"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br>
            <a:r>
              <a:rPr kumimoji="0" lang="ar-SA"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في المنشأة، وفي هذا الإطار نعرض لبعض المفاهيم</a:t>
            </a:r>
            <a:r>
              <a:rPr kumimoji="0" lang="ar-EG"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t>
            </a:r>
            <a:r>
              <a:rPr kumimoji="0" lang="ar-SA"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في إدارة الموارد البشرية</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77314973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الوصايا العشر للتعليق </a:t>
            </a:r>
            <a:r>
              <a:rPr kumimoji="0" lang="ar-SA"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
            </a:r>
            <a:br>
              <a:rPr kumimoji="0" lang="ar-SA"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b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على الأداء</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100</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463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396045702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الوصايا العشر للتعليق على الأداء</a:t>
            </a:r>
          </a:p>
        </p:txBody>
      </p:sp>
      <p:grpSp>
        <p:nvGrpSpPr>
          <p:cNvPr id="5" name="Group 4"/>
          <p:cNvGrpSpPr/>
          <p:nvPr/>
        </p:nvGrpSpPr>
        <p:grpSpPr>
          <a:xfrm>
            <a:off x="4207906" y="1779067"/>
            <a:ext cx="4521072" cy="3814774"/>
            <a:chOff x="3674661" y="1663102"/>
            <a:chExt cx="4521072" cy="3814774"/>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74661" y="1663102"/>
              <a:ext cx="4521072" cy="3814774"/>
            </a:xfrm>
            <a:prstGeom prst="rect">
              <a:avLst/>
            </a:prstGeom>
          </p:spPr>
        </p:pic>
        <p:sp>
          <p:nvSpPr>
            <p:cNvPr id="7" name="Rectangle 6"/>
            <p:cNvSpPr/>
            <p:nvPr/>
          </p:nvSpPr>
          <p:spPr>
            <a:xfrm>
              <a:off x="5184032" y="2909995"/>
              <a:ext cx="1461405"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الوصايا </a:t>
              </a:r>
              <a:b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العشر للتعليق على الأداء</a:t>
              </a:r>
              <a:endParaRPr kumimoji="0" lang="ar-EG" sz="16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
          <p:nvSpPr>
            <p:cNvPr id="8" name="Rectangle 7"/>
            <p:cNvSpPr/>
            <p:nvPr/>
          </p:nvSpPr>
          <p:spPr>
            <a:xfrm>
              <a:off x="6527972" y="1788068"/>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1</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9" name="Rectangle 8"/>
            <p:cNvSpPr/>
            <p:nvPr/>
          </p:nvSpPr>
          <p:spPr>
            <a:xfrm>
              <a:off x="7196838" y="2541601"/>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2</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0" name="Rectangle 9"/>
            <p:cNvSpPr/>
            <p:nvPr/>
          </p:nvSpPr>
          <p:spPr>
            <a:xfrm>
              <a:off x="7670970" y="3308879"/>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3</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1" name="Rectangle 10"/>
            <p:cNvSpPr/>
            <p:nvPr/>
          </p:nvSpPr>
          <p:spPr>
            <a:xfrm>
              <a:off x="7207573" y="4110025"/>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4</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2" name="Rectangle 11"/>
            <p:cNvSpPr/>
            <p:nvPr/>
          </p:nvSpPr>
          <p:spPr>
            <a:xfrm>
              <a:off x="6485639" y="4867901"/>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5</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3" name="Rectangle 12"/>
            <p:cNvSpPr/>
            <p:nvPr/>
          </p:nvSpPr>
          <p:spPr>
            <a:xfrm>
              <a:off x="5030868" y="4867901"/>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6</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4" name="Rectangle 13"/>
            <p:cNvSpPr/>
            <p:nvPr/>
          </p:nvSpPr>
          <p:spPr>
            <a:xfrm>
              <a:off x="4355031" y="4110025"/>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7</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5" name="Rectangle 14"/>
            <p:cNvSpPr/>
            <p:nvPr/>
          </p:nvSpPr>
          <p:spPr>
            <a:xfrm>
              <a:off x="3862471" y="3308879"/>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8</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6" name="Rectangle 15"/>
            <p:cNvSpPr/>
            <p:nvPr/>
          </p:nvSpPr>
          <p:spPr>
            <a:xfrm>
              <a:off x="4355031" y="2543200"/>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9</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7" name="Rectangle 16"/>
            <p:cNvSpPr/>
            <p:nvPr/>
          </p:nvSpPr>
          <p:spPr>
            <a:xfrm>
              <a:off x="4961011" y="1779601"/>
              <a:ext cx="489236"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10</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grpSp>
      <p:sp>
        <p:nvSpPr>
          <p:cNvPr id="18" name="Rectangle 17"/>
          <p:cNvSpPr/>
          <p:nvPr/>
        </p:nvSpPr>
        <p:spPr>
          <a:xfrm>
            <a:off x="7331615" y="1518302"/>
            <a:ext cx="3094153"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قم بالتعليق على سلوك شاهدته وليس على أتجاه استنتجته</a:t>
            </a:r>
          </a:p>
        </p:txBody>
      </p:sp>
      <p:sp>
        <p:nvSpPr>
          <p:cNvPr id="19" name="Rectangle 18"/>
          <p:cNvSpPr/>
          <p:nvPr/>
        </p:nvSpPr>
        <p:spPr>
          <a:xfrm>
            <a:off x="8256406" y="2409436"/>
            <a:ext cx="3325883"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15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قم بشرح ماذا رأيت وكيف شعرت بدلا من ذكر الحكم الذي أصدرته على هذا الموضوع</a:t>
            </a:r>
          </a:p>
        </p:txBody>
      </p:sp>
      <p:sp>
        <p:nvSpPr>
          <p:cNvPr id="20" name="Rectangle 19"/>
          <p:cNvSpPr/>
          <p:nvPr/>
        </p:nvSpPr>
        <p:spPr>
          <a:xfrm>
            <a:off x="8541166" y="3444820"/>
            <a:ext cx="3650834"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ركز على السلوك الذي يمكن تغييره</a:t>
            </a:r>
          </a:p>
        </p:txBody>
      </p:sp>
      <p:sp>
        <p:nvSpPr>
          <p:cNvPr id="21" name="Rectangle 20"/>
          <p:cNvSpPr/>
          <p:nvPr/>
        </p:nvSpPr>
        <p:spPr>
          <a:xfrm>
            <a:off x="8114447" y="4221313"/>
            <a:ext cx="3464702"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اختار نواحي الأداء الأكثر أهمية وقم بتحديد تعليقاتك على تلك النواحي</a:t>
            </a:r>
          </a:p>
        </p:txBody>
      </p:sp>
      <p:sp>
        <p:nvSpPr>
          <p:cNvPr id="22" name="Rectangle 21"/>
          <p:cNvSpPr/>
          <p:nvPr/>
        </p:nvSpPr>
        <p:spPr>
          <a:xfrm>
            <a:off x="7257272" y="5166678"/>
            <a:ext cx="3762826"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أربط تعليقاتك بأشياء محددة في السلوك ولا تذكر مجرد انطباعات عامة</a:t>
            </a:r>
          </a:p>
        </p:txBody>
      </p:sp>
      <p:sp>
        <p:nvSpPr>
          <p:cNvPr id="23" name="Rectangle 22"/>
          <p:cNvSpPr/>
          <p:nvPr/>
        </p:nvSpPr>
        <p:spPr>
          <a:xfrm>
            <a:off x="2446600" y="4961818"/>
            <a:ext cx="2973824"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قم بتوجيه أسئلة بدلا من عمل تصريحات تشرح وجهة نظرك</a:t>
            </a:r>
          </a:p>
        </p:txBody>
      </p:sp>
      <p:sp>
        <p:nvSpPr>
          <p:cNvPr id="24" name="Rectangle 23"/>
          <p:cNvSpPr/>
          <p:nvPr/>
        </p:nvSpPr>
        <p:spPr>
          <a:xfrm>
            <a:off x="2152634" y="4099117"/>
            <a:ext cx="2692875"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قم بتحديد قواعد العمل ومستويات الأداء مسبقا</a:t>
            </a:r>
          </a:p>
        </p:txBody>
      </p:sp>
      <p:sp>
        <p:nvSpPr>
          <p:cNvPr id="25" name="Rectangle 24"/>
          <p:cNvSpPr/>
          <p:nvPr/>
        </p:nvSpPr>
        <p:spPr>
          <a:xfrm>
            <a:off x="1434486" y="3210625"/>
            <a:ext cx="2847565"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علق على الأشياء التي قام الشخص بإدائها بصورة جيدة </a:t>
            </a:r>
          </a:p>
        </p:txBody>
      </p:sp>
      <p:sp>
        <p:nvSpPr>
          <p:cNvPr id="26" name="Rectangle 25"/>
          <p:cNvSpPr/>
          <p:nvPr/>
        </p:nvSpPr>
        <p:spPr>
          <a:xfrm>
            <a:off x="2026329" y="2273324"/>
            <a:ext cx="2792110"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لاحظ أن هناك حدود لتحمل النقد عند كل شخص </a:t>
            </a:r>
          </a:p>
        </p:txBody>
      </p:sp>
      <p:sp>
        <p:nvSpPr>
          <p:cNvPr id="27" name="Rectangle 26"/>
          <p:cNvSpPr/>
          <p:nvPr/>
        </p:nvSpPr>
        <p:spPr>
          <a:xfrm>
            <a:off x="1116545" y="1701216"/>
            <a:ext cx="4278735"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قبل قول أي تعليق، فكر في تأثيره على الموظف</a:t>
            </a:r>
          </a:p>
        </p:txBody>
      </p:sp>
      <p:sp>
        <p:nvSpPr>
          <p:cNvPr id="2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9293830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down)">
                                      <p:cBhvr>
                                        <p:cTn id="14" dur="580">
                                          <p:stCondLst>
                                            <p:cond delay="0"/>
                                          </p:stCondLst>
                                        </p:cTn>
                                        <p:tgtEl>
                                          <p:spTgt spid="18"/>
                                        </p:tgtEl>
                                      </p:cBhvr>
                                    </p:animEffect>
                                    <p:anim calcmode="lin" valueType="num">
                                      <p:cBhvr>
                                        <p:cTn id="15"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20" dur="26">
                                          <p:stCondLst>
                                            <p:cond delay="650"/>
                                          </p:stCondLst>
                                        </p:cTn>
                                        <p:tgtEl>
                                          <p:spTgt spid="18"/>
                                        </p:tgtEl>
                                      </p:cBhvr>
                                      <p:to x="100000" y="60000"/>
                                    </p:animScale>
                                    <p:animScale>
                                      <p:cBhvr>
                                        <p:cTn id="21" dur="166" decel="50000">
                                          <p:stCondLst>
                                            <p:cond delay="676"/>
                                          </p:stCondLst>
                                        </p:cTn>
                                        <p:tgtEl>
                                          <p:spTgt spid="18"/>
                                        </p:tgtEl>
                                      </p:cBhvr>
                                      <p:to x="100000" y="100000"/>
                                    </p:animScale>
                                    <p:animScale>
                                      <p:cBhvr>
                                        <p:cTn id="22" dur="26">
                                          <p:stCondLst>
                                            <p:cond delay="1312"/>
                                          </p:stCondLst>
                                        </p:cTn>
                                        <p:tgtEl>
                                          <p:spTgt spid="18"/>
                                        </p:tgtEl>
                                      </p:cBhvr>
                                      <p:to x="100000" y="80000"/>
                                    </p:animScale>
                                    <p:animScale>
                                      <p:cBhvr>
                                        <p:cTn id="23" dur="166" decel="50000">
                                          <p:stCondLst>
                                            <p:cond delay="1338"/>
                                          </p:stCondLst>
                                        </p:cTn>
                                        <p:tgtEl>
                                          <p:spTgt spid="18"/>
                                        </p:tgtEl>
                                      </p:cBhvr>
                                      <p:to x="100000" y="100000"/>
                                    </p:animScale>
                                    <p:animScale>
                                      <p:cBhvr>
                                        <p:cTn id="24" dur="26">
                                          <p:stCondLst>
                                            <p:cond delay="1642"/>
                                          </p:stCondLst>
                                        </p:cTn>
                                        <p:tgtEl>
                                          <p:spTgt spid="18"/>
                                        </p:tgtEl>
                                      </p:cBhvr>
                                      <p:to x="100000" y="90000"/>
                                    </p:animScale>
                                    <p:animScale>
                                      <p:cBhvr>
                                        <p:cTn id="25" dur="166" decel="50000">
                                          <p:stCondLst>
                                            <p:cond delay="1668"/>
                                          </p:stCondLst>
                                        </p:cTn>
                                        <p:tgtEl>
                                          <p:spTgt spid="18"/>
                                        </p:tgtEl>
                                      </p:cBhvr>
                                      <p:to x="100000" y="100000"/>
                                    </p:animScale>
                                    <p:animScale>
                                      <p:cBhvr>
                                        <p:cTn id="26" dur="26">
                                          <p:stCondLst>
                                            <p:cond delay="1808"/>
                                          </p:stCondLst>
                                        </p:cTn>
                                        <p:tgtEl>
                                          <p:spTgt spid="18"/>
                                        </p:tgtEl>
                                      </p:cBhvr>
                                      <p:to x="100000" y="95000"/>
                                    </p:animScale>
                                    <p:animScale>
                                      <p:cBhvr>
                                        <p:cTn id="27" dur="166" decel="50000">
                                          <p:stCondLst>
                                            <p:cond delay="1834"/>
                                          </p:stCondLst>
                                        </p:cTn>
                                        <p:tgtEl>
                                          <p:spTgt spid="18"/>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down)">
                                      <p:cBhvr>
                                        <p:cTn id="32" dur="580">
                                          <p:stCondLst>
                                            <p:cond delay="0"/>
                                          </p:stCondLst>
                                        </p:cTn>
                                        <p:tgtEl>
                                          <p:spTgt spid="19"/>
                                        </p:tgtEl>
                                      </p:cBhvr>
                                    </p:animEffect>
                                    <p:anim calcmode="lin" valueType="num">
                                      <p:cBhvr>
                                        <p:cTn id="33"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8" dur="26">
                                          <p:stCondLst>
                                            <p:cond delay="650"/>
                                          </p:stCondLst>
                                        </p:cTn>
                                        <p:tgtEl>
                                          <p:spTgt spid="19"/>
                                        </p:tgtEl>
                                      </p:cBhvr>
                                      <p:to x="100000" y="60000"/>
                                    </p:animScale>
                                    <p:animScale>
                                      <p:cBhvr>
                                        <p:cTn id="39" dur="166" decel="50000">
                                          <p:stCondLst>
                                            <p:cond delay="676"/>
                                          </p:stCondLst>
                                        </p:cTn>
                                        <p:tgtEl>
                                          <p:spTgt spid="19"/>
                                        </p:tgtEl>
                                      </p:cBhvr>
                                      <p:to x="100000" y="100000"/>
                                    </p:animScale>
                                    <p:animScale>
                                      <p:cBhvr>
                                        <p:cTn id="40" dur="26">
                                          <p:stCondLst>
                                            <p:cond delay="1312"/>
                                          </p:stCondLst>
                                        </p:cTn>
                                        <p:tgtEl>
                                          <p:spTgt spid="19"/>
                                        </p:tgtEl>
                                      </p:cBhvr>
                                      <p:to x="100000" y="80000"/>
                                    </p:animScale>
                                    <p:animScale>
                                      <p:cBhvr>
                                        <p:cTn id="41" dur="166" decel="50000">
                                          <p:stCondLst>
                                            <p:cond delay="1338"/>
                                          </p:stCondLst>
                                        </p:cTn>
                                        <p:tgtEl>
                                          <p:spTgt spid="19"/>
                                        </p:tgtEl>
                                      </p:cBhvr>
                                      <p:to x="100000" y="100000"/>
                                    </p:animScale>
                                    <p:animScale>
                                      <p:cBhvr>
                                        <p:cTn id="42" dur="26">
                                          <p:stCondLst>
                                            <p:cond delay="1642"/>
                                          </p:stCondLst>
                                        </p:cTn>
                                        <p:tgtEl>
                                          <p:spTgt spid="19"/>
                                        </p:tgtEl>
                                      </p:cBhvr>
                                      <p:to x="100000" y="90000"/>
                                    </p:animScale>
                                    <p:animScale>
                                      <p:cBhvr>
                                        <p:cTn id="43" dur="166" decel="50000">
                                          <p:stCondLst>
                                            <p:cond delay="1668"/>
                                          </p:stCondLst>
                                        </p:cTn>
                                        <p:tgtEl>
                                          <p:spTgt spid="19"/>
                                        </p:tgtEl>
                                      </p:cBhvr>
                                      <p:to x="100000" y="100000"/>
                                    </p:animScale>
                                    <p:animScale>
                                      <p:cBhvr>
                                        <p:cTn id="44" dur="26">
                                          <p:stCondLst>
                                            <p:cond delay="1808"/>
                                          </p:stCondLst>
                                        </p:cTn>
                                        <p:tgtEl>
                                          <p:spTgt spid="19"/>
                                        </p:tgtEl>
                                      </p:cBhvr>
                                      <p:to x="100000" y="95000"/>
                                    </p:animScale>
                                    <p:animScale>
                                      <p:cBhvr>
                                        <p:cTn id="45" dur="166" decel="50000">
                                          <p:stCondLst>
                                            <p:cond delay="1834"/>
                                          </p:stCondLst>
                                        </p:cTn>
                                        <p:tgtEl>
                                          <p:spTgt spid="19"/>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grpId="0"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80">
                                          <p:stCondLst>
                                            <p:cond delay="0"/>
                                          </p:stCondLst>
                                        </p:cTn>
                                        <p:tgtEl>
                                          <p:spTgt spid="20"/>
                                        </p:tgtEl>
                                      </p:cBhvr>
                                    </p:animEffect>
                                    <p:anim calcmode="lin" valueType="num">
                                      <p:cBhvr>
                                        <p:cTn id="51"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56" dur="26">
                                          <p:stCondLst>
                                            <p:cond delay="650"/>
                                          </p:stCondLst>
                                        </p:cTn>
                                        <p:tgtEl>
                                          <p:spTgt spid="20"/>
                                        </p:tgtEl>
                                      </p:cBhvr>
                                      <p:to x="100000" y="60000"/>
                                    </p:animScale>
                                    <p:animScale>
                                      <p:cBhvr>
                                        <p:cTn id="57" dur="166" decel="50000">
                                          <p:stCondLst>
                                            <p:cond delay="676"/>
                                          </p:stCondLst>
                                        </p:cTn>
                                        <p:tgtEl>
                                          <p:spTgt spid="20"/>
                                        </p:tgtEl>
                                      </p:cBhvr>
                                      <p:to x="100000" y="100000"/>
                                    </p:animScale>
                                    <p:animScale>
                                      <p:cBhvr>
                                        <p:cTn id="58" dur="26">
                                          <p:stCondLst>
                                            <p:cond delay="1312"/>
                                          </p:stCondLst>
                                        </p:cTn>
                                        <p:tgtEl>
                                          <p:spTgt spid="20"/>
                                        </p:tgtEl>
                                      </p:cBhvr>
                                      <p:to x="100000" y="80000"/>
                                    </p:animScale>
                                    <p:animScale>
                                      <p:cBhvr>
                                        <p:cTn id="59" dur="166" decel="50000">
                                          <p:stCondLst>
                                            <p:cond delay="1338"/>
                                          </p:stCondLst>
                                        </p:cTn>
                                        <p:tgtEl>
                                          <p:spTgt spid="20"/>
                                        </p:tgtEl>
                                      </p:cBhvr>
                                      <p:to x="100000" y="100000"/>
                                    </p:animScale>
                                    <p:animScale>
                                      <p:cBhvr>
                                        <p:cTn id="60" dur="26">
                                          <p:stCondLst>
                                            <p:cond delay="1642"/>
                                          </p:stCondLst>
                                        </p:cTn>
                                        <p:tgtEl>
                                          <p:spTgt spid="20"/>
                                        </p:tgtEl>
                                      </p:cBhvr>
                                      <p:to x="100000" y="90000"/>
                                    </p:animScale>
                                    <p:animScale>
                                      <p:cBhvr>
                                        <p:cTn id="61" dur="166" decel="50000">
                                          <p:stCondLst>
                                            <p:cond delay="1668"/>
                                          </p:stCondLst>
                                        </p:cTn>
                                        <p:tgtEl>
                                          <p:spTgt spid="20"/>
                                        </p:tgtEl>
                                      </p:cBhvr>
                                      <p:to x="100000" y="100000"/>
                                    </p:animScale>
                                    <p:animScale>
                                      <p:cBhvr>
                                        <p:cTn id="62" dur="26">
                                          <p:stCondLst>
                                            <p:cond delay="1808"/>
                                          </p:stCondLst>
                                        </p:cTn>
                                        <p:tgtEl>
                                          <p:spTgt spid="20"/>
                                        </p:tgtEl>
                                      </p:cBhvr>
                                      <p:to x="100000" y="95000"/>
                                    </p:animScale>
                                    <p:animScale>
                                      <p:cBhvr>
                                        <p:cTn id="63" dur="166" decel="50000">
                                          <p:stCondLst>
                                            <p:cond delay="1834"/>
                                          </p:stCondLst>
                                        </p:cTn>
                                        <p:tgtEl>
                                          <p:spTgt spid="20"/>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26" presetClass="entr" presetSubtype="0" fill="hold" grpId="0"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down)">
                                      <p:cBhvr>
                                        <p:cTn id="68" dur="580">
                                          <p:stCondLst>
                                            <p:cond delay="0"/>
                                          </p:stCondLst>
                                        </p:cTn>
                                        <p:tgtEl>
                                          <p:spTgt spid="21"/>
                                        </p:tgtEl>
                                      </p:cBhvr>
                                    </p:animEffect>
                                    <p:anim calcmode="lin" valueType="num">
                                      <p:cBhvr>
                                        <p:cTn id="69"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74" dur="26">
                                          <p:stCondLst>
                                            <p:cond delay="650"/>
                                          </p:stCondLst>
                                        </p:cTn>
                                        <p:tgtEl>
                                          <p:spTgt spid="21"/>
                                        </p:tgtEl>
                                      </p:cBhvr>
                                      <p:to x="100000" y="60000"/>
                                    </p:animScale>
                                    <p:animScale>
                                      <p:cBhvr>
                                        <p:cTn id="75" dur="166" decel="50000">
                                          <p:stCondLst>
                                            <p:cond delay="676"/>
                                          </p:stCondLst>
                                        </p:cTn>
                                        <p:tgtEl>
                                          <p:spTgt spid="21"/>
                                        </p:tgtEl>
                                      </p:cBhvr>
                                      <p:to x="100000" y="100000"/>
                                    </p:animScale>
                                    <p:animScale>
                                      <p:cBhvr>
                                        <p:cTn id="76" dur="26">
                                          <p:stCondLst>
                                            <p:cond delay="1312"/>
                                          </p:stCondLst>
                                        </p:cTn>
                                        <p:tgtEl>
                                          <p:spTgt spid="21"/>
                                        </p:tgtEl>
                                      </p:cBhvr>
                                      <p:to x="100000" y="80000"/>
                                    </p:animScale>
                                    <p:animScale>
                                      <p:cBhvr>
                                        <p:cTn id="77" dur="166" decel="50000">
                                          <p:stCondLst>
                                            <p:cond delay="1338"/>
                                          </p:stCondLst>
                                        </p:cTn>
                                        <p:tgtEl>
                                          <p:spTgt spid="21"/>
                                        </p:tgtEl>
                                      </p:cBhvr>
                                      <p:to x="100000" y="100000"/>
                                    </p:animScale>
                                    <p:animScale>
                                      <p:cBhvr>
                                        <p:cTn id="78" dur="26">
                                          <p:stCondLst>
                                            <p:cond delay="1642"/>
                                          </p:stCondLst>
                                        </p:cTn>
                                        <p:tgtEl>
                                          <p:spTgt spid="21"/>
                                        </p:tgtEl>
                                      </p:cBhvr>
                                      <p:to x="100000" y="90000"/>
                                    </p:animScale>
                                    <p:animScale>
                                      <p:cBhvr>
                                        <p:cTn id="79" dur="166" decel="50000">
                                          <p:stCondLst>
                                            <p:cond delay="1668"/>
                                          </p:stCondLst>
                                        </p:cTn>
                                        <p:tgtEl>
                                          <p:spTgt spid="21"/>
                                        </p:tgtEl>
                                      </p:cBhvr>
                                      <p:to x="100000" y="100000"/>
                                    </p:animScale>
                                    <p:animScale>
                                      <p:cBhvr>
                                        <p:cTn id="80" dur="26">
                                          <p:stCondLst>
                                            <p:cond delay="1808"/>
                                          </p:stCondLst>
                                        </p:cTn>
                                        <p:tgtEl>
                                          <p:spTgt spid="21"/>
                                        </p:tgtEl>
                                      </p:cBhvr>
                                      <p:to x="100000" y="95000"/>
                                    </p:animScale>
                                    <p:animScale>
                                      <p:cBhvr>
                                        <p:cTn id="81" dur="166" decel="50000">
                                          <p:stCondLst>
                                            <p:cond delay="1834"/>
                                          </p:stCondLst>
                                        </p:cTn>
                                        <p:tgtEl>
                                          <p:spTgt spid="21"/>
                                        </p:tgtEl>
                                      </p:cBhvr>
                                      <p:to x="100000" y="100000"/>
                                    </p:animScale>
                                  </p:childTnLst>
                                </p:cTn>
                              </p:par>
                            </p:childTnLst>
                          </p:cTn>
                        </p:par>
                      </p:childTnLst>
                    </p:cTn>
                  </p:par>
                  <p:par>
                    <p:cTn id="82" fill="hold">
                      <p:stCondLst>
                        <p:cond delay="indefinite"/>
                      </p:stCondLst>
                      <p:childTnLst>
                        <p:par>
                          <p:cTn id="83" fill="hold">
                            <p:stCondLst>
                              <p:cond delay="0"/>
                            </p:stCondLst>
                            <p:childTnLst>
                              <p:par>
                                <p:cTn id="84" presetID="26" presetClass="entr" presetSubtype="0" fill="hold" grpId="0" nodeType="clickEffect">
                                  <p:stCondLst>
                                    <p:cond delay="0"/>
                                  </p:stCondLst>
                                  <p:childTnLst>
                                    <p:set>
                                      <p:cBhvr>
                                        <p:cTn id="85" dur="1" fill="hold">
                                          <p:stCondLst>
                                            <p:cond delay="0"/>
                                          </p:stCondLst>
                                        </p:cTn>
                                        <p:tgtEl>
                                          <p:spTgt spid="22"/>
                                        </p:tgtEl>
                                        <p:attrNameLst>
                                          <p:attrName>style.visibility</p:attrName>
                                        </p:attrNameLst>
                                      </p:cBhvr>
                                      <p:to>
                                        <p:strVal val="visible"/>
                                      </p:to>
                                    </p:set>
                                    <p:animEffect transition="in" filter="wipe(down)">
                                      <p:cBhvr>
                                        <p:cTn id="86" dur="580">
                                          <p:stCondLst>
                                            <p:cond delay="0"/>
                                          </p:stCondLst>
                                        </p:cTn>
                                        <p:tgtEl>
                                          <p:spTgt spid="22"/>
                                        </p:tgtEl>
                                      </p:cBhvr>
                                    </p:animEffect>
                                    <p:anim calcmode="lin" valueType="num">
                                      <p:cBhvr>
                                        <p:cTn id="87"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88"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89"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90"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91"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92" dur="26">
                                          <p:stCondLst>
                                            <p:cond delay="650"/>
                                          </p:stCondLst>
                                        </p:cTn>
                                        <p:tgtEl>
                                          <p:spTgt spid="22"/>
                                        </p:tgtEl>
                                      </p:cBhvr>
                                      <p:to x="100000" y="60000"/>
                                    </p:animScale>
                                    <p:animScale>
                                      <p:cBhvr>
                                        <p:cTn id="93" dur="166" decel="50000">
                                          <p:stCondLst>
                                            <p:cond delay="676"/>
                                          </p:stCondLst>
                                        </p:cTn>
                                        <p:tgtEl>
                                          <p:spTgt spid="22"/>
                                        </p:tgtEl>
                                      </p:cBhvr>
                                      <p:to x="100000" y="100000"/>
                                    </p:animScale>
                                    <p:animScale>
                                      <p:cBhvr>
                                        <p:cTn id="94" dur="26">
                                          <p:stCondLst>
                                            <p:cond delay="1312"/>
                                          </p:stCondLst>
                                        </p:cTn>
                                        <p:tgtEl>
                                          <p:spTgt spid="22"/>
                                        </p:tgtEl>
                                      </p:cBhvr>
                                      <p:to x="100000" y="80000"/>
                                    </p:animScale>
                                    <p:animScale>
                                      <p:cBhvr>
                                        <p:cTn id="95" dur="166" decel="50000">
                                          <p:stCondLst>
                                            <p:cond delay="1338"/>
                                          </p:stCondLst>
                                        </p:cTn>
                                        <p:tgtEl>
                                          <p:spTgt spid="22"/>
                                        </p:tgtEl>
                                      </p:cBhvr>
                                      <p:to x="100000" y="100000"/>
                                    </p:animScale>
                                    <p:animScale>
                                      <p:cBhvr>
                                        <p:cTn id="96" dur="26">
                                          <p:stCondLst>
                                            <p:cond delay="1642"/>
                                          </p:stCondLst>
                                        </p:cTn>
                                        <p:tgtEl>
                                          <p:spTgt spid="22"/>
                                        </p:tgtEl>
                                      </p:cBhvr>
                                      <p:to x="100000" y="90000"/>
                                    </p:animScale>
                                    <p:animScale>
                                      <p:cBhvr>
                                        <p:cTn id="97" dur="166" decel="50000">
                                          <p:stCondLst>
                                            <p:cond delay="1668"/>
                                          </p:stCondLst>
                                        </p:cTn>
                                        <p:tgtEl>
                                          <p:spTgt spid="22"/>
                                        </p:tgtEl>
                                      </p:cBhvr>
                                      <p:to x="100000" y="100000"/>
                                    </p:animScale>
                                    <p:animScale>
                                      <p:cBhvr>
                                        <p:cTn id="98" dur="26">
                                          <p:stCondLst>
                                            <p:cond delay="1808"/>
                                          </p:stCondLst>
                                        </p:cTn>
                                        <p:tgtEl>
                                          <p:spTgt spid="22"/>
                                        </p:tgtEl>
                                      </p:cBhvr>
                                      <p:to x="100000" y="95000"/>
                                    </p:animScale>
                                    <p:animScale>
                                      <p:cBhvr>
                                        <p:cTn id="99" dur="166" decel="50000">
                                          <p:stCondLst>
                                            <p:cond delay="1834"/>
                                          </p:stCondLst>
                                        </p:cTn>
                                        <p:tgtEl>
                                          <p:spTgt spid="22"/>
                                        </p:tgtEl>
                                      </p:cBhvr>
                                      <p:to x="100000" y="100000"/>
                                    </p:animScale>
                                  </p:childTnLst>
                                </p:cTn>
                              </p:par>
                            </p:childTnLst>
                          </p:cTn>
                        </p:par>
                      </p:childTnLst>
                    </p:cTn>
                  </p:par>
                  <p:par>
                    <p:cTn id="100" fill="hold">
                      <p:stCondLst>
                        <p:cond delay="indefinite"/>
                      </p:stCondLst>
                      <p:childTnLst>
                        <p:par>
                          <p:cTn id="101" fill="hold">
                            <p:stCondLst>
                              <p:cond delay="0"/>
                            </p:stCondLst>
                            <p:childTnLst>
                              <p:par>
                                <p:cTn id="102" presetID="26" presetClass="entr" presetSubtype="0" fill="hold" grpId="0" nodeType="clickEffect">
                                  <p:stCondLst>
                                    <p:cond delay="0"/>
                                  </p:stCondLst>
                                  <p:childTnLst>
                                    <p:set>
                                      <p:cBhvr>
                                        <p:cTn id="103" dur="1" fill="hold">
                                          <p:stCondLst>
                                            <p:cond delay="0"/>
                                          </p:stCondLst>
                                        </p:cTn>
                                        <p:tgtEl>
                                          <p:spTgt spid="23"/>
                                        </p:tgtEl>
                                        <p:attrNameLst>
                                          <p:attrName>style.visibility</p:attrName>
                                        </p:attrNameLst>
                                      </p:cBhvr>
                                      <p:to>
                                        <p:strVal val="visible"/>
                                      </p:to>
                                    </p:set>
                                    <p:animEffect transition="in" filter="wipe(down)">
                                      <p:cBhvr>
                                        <p:cTn id="104" dur="580">
                                          <p:stCondLst>
                                            <p:cond delay="0"/>
                                          </p:stCondLst>
                                        </p:cTn>
                                        <p:tgtEl>
                                          <p:spTgt spid="23"/>
                                        </p:tgtEl>
                                      </p:cBhvr>
                                    </p:animEffect>
                                    <p:anim calcmode="lin" valueType="num">
                                      <p:cBhvr>
                                        <p:cTn id="105"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106"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107"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108"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109"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110" dur="26">
                                          <p:stCondLst>
                                            <p:cond delay="650"/>
                                          </p:stCondLst>
                                        </p:cTn>
                                        <p:tgtEl>
                                          <p:spTgt spid="23"/>
                                        </p:tgtEl>
                                      </p:cBhvr>
                                      <p:to x="100000" y="60000"/>
                                    </p:animScale>
                                    <p:animScale>
                                      <p:cBhvr>
                                        <p:cTn id="111" dur="166" decel="50000">
                                          <p:stCondLst>
                                            <p:cond delay="676"/>
                                          </p:stCondLst>
                                        </p:cTn>
                                        <p:tgtEl>
                                          <p:spTgt spid="23"/>
                                        </p:tgtEl>
                                      </p:cBhvr>
                                      <p:to x="100000" y="100000"/>
                                    </p:animScale>
                                    <p:animScale>
                                      <p:cBhvr>
                                        <p:cTn id="112" dur="26">
                                          <p:stCondLst>
                                            <p:cond delay="1312"/>
                                          </p:stCondLst>
                                        </p:cTn>
                                        <p:tgtEl>
                                          <p:spTgt spid="23"/>
                                        </p:tgtEl>
                                      </p:cBhvr>
                                      <p:to x="100000" y="80000"/>
                                    </p:animScale>
                                    <p:animScale>
                                      <p:cBhvr>
                                        <p:cTn id="113" dur="166" decel="50000">
                                          <p:stCondLst>
                                            <p:cond delay="1338"/>
                                          </p:stCondLst>
                                        </p:cTn>
                                        <p:tgtEl>
                                          <p:spTgt spid="23"/>
                                        </p:tgtEl>
                                      </p:cBhvr>
                                      <p:to x="100000" y="100000"/>
                                    </p:animScale>
                                    <p:animScale>
                                      <p:cBhvr>
                                        <p:cTn id="114" dur="26">
                                          <p:stCondLst>
                                            <p:cond delay="1642"/>
                                          </p:stCondLst>
                                        </p:cTn>
                                        <p:tgtEl>
                                          <p:spTgt spid="23"/>
                                        </p:tgtEl>
                                      </p:cBhvr>
                                      <p:to x="100000" y="90000"/>
                                    </p:animScale>
                                    <p:animScale>
                                      <p:cBhvr>
                                        <p:cTn id="115" dur="166" decel="50000">
                                          <p:stCondLst>
                                            <p:cond delay="1668"/>
                                          </p:stCondLst>
                                        </p:cTn>
                                        <p:tgtEl>
                                          <p:spTgt spid="23"/>
                                        </p:tgtEl>
                                      </p:cBhvr>
                                      <p:to x="100000" y="100000"/>
                                    </p:animScale>
                                    <p:animScale>
                                      <p:cBhvr>
                                        <p:cTn id="116" dur="26">
                                          <p:stCondLst>
                                            <p:cond delay="1808"/>
                                          </p:stCondLst>
                                        </p:cTn>
                                        <p:tgtEl>
                                          <p:spTgt spid="23"/>
                                        </p:tgtEl>
                                      </p:cBhvr>
                                      <p:to x="100000" y="95000"/>
                                    </p:animScale>
                                    <p:animScale>
                                      <p:cBhvr>
                                        <p:cTn id="117" dur="166" decel="50000">
                                          <p:stCondLst>
                                            <p:cond delay="1834"/>
                                          </p:stCondLst>
                                        </p:cTn>
                                        <p:tgtEl>
                                          <p:spTgt spid="23"/>
                                        </p:tgtEl>
                                      </p:cBhvr>
                                      <p:to x="100000" y="100000"/>
                                    </p:animScale>
                                  </p:childTnLst>
                                </p:cTn>
                              </p:par>
                            </p:childTnLst>
                          </p:cTn>
                        </p:par>
                      </p:childTnLst>
                    </p:cTn>
                  </p:par>
                  <p:par>
                    <p:cTn id="118" fill="hold">
                      <p:stCondLst>
                        <p:cond delay="indefinite"/>
                      </p:stCondLst>
                      <p:childTnLst>
                        <p:par>
                          <p:cTn id="119" fill="hold">
                            <p:stCondLst>
                              <p:cond delay="0"/>
                            </p:stCondLst>
                            <p:childTnLst>
                              <p:par>
                                <p:cTn id="120" presetID="26" presetClass="entr" presetSubtype="0" fill="hold" grpId="0" nodeType="click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80">
                                          <p:stCondLst>
                                            <p:cond delay="0"/>
                                          </p:stCondLst>
                                        </p:cTn>
                                        <p:tgtEl>
                                          <p:spTgt spid="24"/>
                                        </p:tgtEl>
                                      </p:cBhvr>
                                    </p:animEffect>
                                    <p:anim calcmode="lin" valueType="num">
                                      <p:cBhvr>
                                        <p:cTn id="123" dur="1822"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124" dur="664"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125" dur="664" tmFilter="0, 0; 0.125,0.2665; 0.25,0.4; 0.375,0.465; 0.5,0.5;  0.625,0.535; 0.75,0.6; 0.875,0.7335; 1,1">
                                          <p:stCondLst>
                                            <p:cond delay="664"/>
                                          </p:stCondLst>
                                        </p:cTn>
                                        <p:tgtEl>
                                          <p:spTgt spid="24"/>
                                        </p:tgtEl>
                                        <p:attrNameLst>
                                          <p:attrName>ppt_y</p:attrName>
                                        </p:attrNameLst>
                                      </p:cBhvr>
                                      <p:tavLst>
                                        <p:tav tm="0" fmla="#ppt_y-sin(pi*$)/9">
                                          <p:val>
                                            <p:fltVal val="0"/>
                                          </p:val>
                                        </p:tav>
                                        <p:tav tm="100000">
                                          <p:val>
                                            <p:fltVal val="1"/>
                                          </p:val>
                                        </p:tav>
                                      </p:tavLst>
                                    </p:anim>
                                    <p:anim calcmode="lin" valueType="num">
                                      <p:cBhvr>
                                        <p:cTn id="126" dur="332" tmFilter="0, 0; 0.125,0.2665; 0.25,0.4; 0.375,0.465; 0.5,0.5;  0.625,0.535; 0.75,0.6; 0.875,0.7335; 1,1">
                                          <p:stCondLst>
                                            <p:cond delay="1324"/>
                                          </p:stCondLst>
                                        </p:cTn>
                                        <p:tgtEl>
                                          <p:spTgt spid="24"/>
                                        </p:tgtEl>
                                        <p:attrNameLst>
                                          <p:attrName>ppt_y</p:attrName>
                                        </p:attrNameLst>
                                      </p:cBhvr>
                                      <p:tavLst>
                                        <p:tav tm="0" fmla="#ppt_y-sin(pi*$)/27">
                                          <p:val>
                                            <p:fltVal val="0"/>
                                          </p:val>
                                        </p:tav>
                                        <p:tav tm="100000">
                                          <p:val>
                                            <p:fltVal val="1"/>
                                          </p:val>
                                        </p:tav>
                                      </p:tavLst>
                                    </p:anim>
                                    <p:anim calcmode="lin" valueType="num">
                                      <p:cBhvr>
                                        <p:cTn id="127" dur="164" tmFilter="0, 0; 0.125,0.2665; 0.25,0.4; 0.375,0.465; 0.5,0.5;  0.625,0.535; 0.75,0.6; 0.875,0.7335; 1,1">
                                          <p:stCondLst>
                                            <p:cond delay="1656"/>
                                          </p:stCondLst>
                                        </p:cTn>
                                        <p:tgtEl>
                                          <p:spTgt spid="24"/>
                                        </p:tgtEl>
                                        <p:attrNameLst>
                                          <p:attrName>ppt_y</p:attrName>
                                        </p:attrNameLst>
                                      </p:cBhvr>
                                      <p:tavLst>
                                        <p:tav tm="0" fmla="#ppt_y-sin(pi*$)/81">
                                          <p:val>
                                            <p:fltVal val="0"/>
                                          </p:val>
                                        </p:tav>
                                        <p:tav tm="100000">
                                          <p:val>
                                            <p:fltVal val="1"/>
                                          </p:val>
                                        </p:tav>
                                      </p:tavLst>
                                    </p:anim>
                                    <p:animScale>
                                      <p:cBhvr>
                                        <p:cTn id="128" dur="26">
                                          <p:stCondLst>
                                            <p:cond delay="650"/>
                                          </p:stCondLst>
                                        </p:cTn>
                                        <p:tgtEl>
                                          <p:spTgt spid="24"/>
                                        </p:tgtEl>
                                      </p:cBhvr>
                                      <p:to x="100000" y="60000"/>
                                    </p:animScale>
                                    <p:animScale>
                                      <p:cBhvr>
                                        <p:cTn id="129" dur="166" decel="50000">
                                          <p:stCondLst>
                                            <p:cond delay="676"/>
                                          </p:stCondLst>
                                        </p:cTn>
                                        <p:tgtEl>
                                          <p:spTgt spid="24"/>
                                        </p:tgtEl>
                                      </p:cBhvr>
                                      <p:to x="100000" y="100000"/>
                                    </p:animScale>
                                    <p:animScale>
                                      <p:cBhvr>
                                        <p:cTn id="130" dur="26">
                                          <p:stCondLst>
                                            <p:cond delay="1312"/>
                                          </p:stCondLst>
                                        </p:cTn>
                                        <p:tgtEl>
                                          <p:spTgt spid="24"/>
                                        </p:tgtEl>
                                      </p:cBhvr>
                                      <p:to x="100000" y="80000"/>
                                    </p:animScale>
                                    <p:animScale>
                                      <p:cBhvr>
                                        <p:cTn id="131" dur="166" decel="50000">
                                          <p:stCondLst>
                                            <p:cond delay="1338"/>
                                          </p:stCondLst>
                                        </p:cTn>
                                        <p:tgtEl>
                                          <p:spTgt spid="24"/>
                                        </p:tgtEl>
                                      </p:cBhvr>
                                      <p:to x="100000" y="100000"/>
                                    </p:animScale>
                                    <p:animScale>
                                      <p:cBhvr>
                                        <p:cTn id="132" dur="26">
                                          <p:stCondLst>
                                            <p:cond delay="1642"/>
                                          </p:stCondLst>
                                        </p:cTn>
                                        <p:tgtEl>
                                          <p:spTgt spid="24"/>
                                        </p:tgtEl>
                                      </p:cBhvr>
                                      <p:to x="100000" y="90000"/>
                                    </p:animScale>
                                    <p:animScale>
                                      <p:cBhvr>
                                        <p:cTn id="133" dur="166" decel="50000">
                                          <p:stCondLst>
                                            <p:cond delay="1668"/>
                                          </p:stCondLst>
                                        </p:cTn>
                                        <p:tgtEl>
                                          <p:spTgt spid="24"/>
                                        </p:tgtEl>
                                      </p:cBhvr>
                                      <p:to x="100000" y="100000"/>
                                    </p:animScale>
                                    <p:animScale>
                                      <p:cBhvr>
                                        <p:cTn id="134" dur="26">
                                          <p:stCondLst>
                                            <p:cond delay="1808"/>
                                          </p:stCondLst>
                                        </p:cTn>
                                        <p:tgtEl>
                                          <p:spTgt spid="24"/>
                                        </p:tgtEl>
                                      </p:cBhvr>
                                      <p:to x="100000" y="95000"/>
                                    </p:animScale>
                                    <p:animScale>
                                      <p:cBhvr>
                                        <p:cTn id="135" dur="166" decel="50000">
                                          <p:stCondLst>
                                            <p:cond delay="1834"/>
                                          </p:stCondLst>
                                        </p:cTn>
                                        <p:tgtEl>
                                          <p:spTgt spid="24"/>
                                        </p:tgtEl>
                                      </p:cBhvr>
                                      <p:to x="100000" y="100000"/>
                                    </p:animScale>
                                  </p:childTnLst>
                                </p:cTn>
                              </p:par>
                            </p:childTnLst>
                          </p:cTn>
                        </p:par>
                      </p:childTnLst>
                    </p:cTn>
                  </p:par>
                  <p:par>
                    <p:cTn id="136" fill="hold">
                      <p:stCondLst>
                        <p:cond delay="indefinite"/>
                      </p:stCondLst>
                      <p:childTnLst>
                        <p:par>
                          <p:cTn id="137" fill="hold">
                            <p:stCondLst>
                              <p:cond delay="0"/>
                            </p:stCondLst>
                            <p:childTnLst>
                              <p:par>
                                <p:cTn id="138" presetID="26" presetClass="entr" presetSubtype="0" fill="hold" grpId="0" nodeType="clickEffect">
                                  <p:stCondLst>
                                    <p:cond delay="0"/>
                                  </p:stCondLst>
                                  <p:childTnLst>
                                    <p:set>
                                      <p:cBhvr>
                                        <p:cTn id="139" dur="1" fill="hold">
                                          <p:stCondLst>
                                            <p:cond delay="0"/>
                                          </p:stCondLst>
                                        </p:cTn>
                                        <p:tgtEl>
                                          <p:spTgt spid="25"/>
                                        </p:tgtEl>
                                        <p:attrNameLst>
                                          <p:attrName>style.visibility</p:attrName>
                                        </p:attrNameLst>
                                      </p:cBhvr>
                                      <p:to>
                                        <p:strVal val="visible"/>
                                      </p:to>
                                    </p:set>
                                    <p:animEffect transition="in" filter="wipe(down)">
                                      <p:cBhvr>
                                        <p:cTn id="140" dur="580">
                                          <p:stCondLst>
                                            <p:cond delay="0"/>
                                          </p:stCondLst>
                                        </p:cTn>
                                        <p:tgtEl>
                                          <p:spTgt spid="25"/>
                                        </p:tgtEl>
                                      </p:cBhvr>
                                    </p:animEffect>
                                    <p:anim calcmode="lin" valueType="num">
                                      <p:cBhvr>
                                        <p:cTn id="141"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142"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143"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144"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145"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146" dur="26">
                                          <p:stCondLst>
                                            <p:cond delay="650"/>
                                          </p:stCondLst>
                                        </p:cTn>
                                        <p:tgtEl>
                                          <p:spTgt spid="25"/>
                                        </p:tgtEl>
                                      </p:cBhvr>
                                      <p:to x="100000" y="60000"/>
                                    </p:animScale>
                                    <p:animScale>
                                      <p:cBhvr>
                                        <p:cTn id="147" dur="166" decel="50000">
                                          <p:stCondLst>
                                            <p:cond delay="676"/>
                                          </p:stCondLst>
                                        </p:cTn>
                                        <p:tgtEl>
                                          <p:spTgt spid="25"/>
                                        </p:tgtEl>
                                      </p:cBhvr>
                                      <p:to x="100000" y="100000"/>
                                    </p:animScale>
                                    <p:animScale>
                                      <p:cBhvr>
                                        <p:cTn id="148" dur="26">
                                          <p:stCondLst>
                                            <p:cond delay="1312"/>
                                          </p:stCondLst>
                                        </p:cTn>
                                        <p:tgtEl>
                                          <p:spTgt spid="25"/>
                                        </p:tgtEl>
                                      </p:cBhvr>
                                      <p:to x="100000" y="80000"/>
                                    </p:animScale>
                                    <p:animScale>
                                      <p:cBhvr>
                                        <p:cTn id="149" dur="166" decel="50000">
                                          <p:stCondLst>
                                            <p:cond delay="1338"/>
                                          </p:stCondLst>
                                        </p:cTn>
                                        <p:tgtEl>
                                          <p:spTgt spid="25"/>
                                        </p:tgtEl>
                                      </p:cBhvr>
                                      <p:to x="100000" y="100000"/>
                                    </p:animScale>
                                    <p:animScale>
                                      <p:cBhvr>
                                        <p:cTn id="150" dur="26">
                                          <p:stCondLst>
                                            <p:cond delay="1642"/>
                                          </p:stCondLst>
                                        </p:cTn>
                                        <p:tgtEl>
                                          <p:spTgt spid="25"/>
                                        </p:tgtEl>
                                      </p:cBhvr>
                                      <p:to x="100000" y="90000"/>
                                    </p:animScale>
                                    <p:animScale>
                                      <p:cBhvr>
                                        <p:cTn id="151" dur="166" decel="50000">
                                          <p:stCondLst>
                                            <p:cond delay="1668"/>
                                          </p:stCondLst>
                                        </p:cTn>
                                        <p:tgtEl>
                                          <p:spTgt spid="25"/>
                                        </p:tgtEl>
                                      </p:cBhvr>
                                      <p:to x="100000" y="100000"/>
                                    </p:animScale>
                                    <p:animScale>
                                      <p:cBhvr>
                                        <p:cTn id="152" dur="26">
                                          <p:stCondLst>
                                            <p:cond delay="1808"/>
                                          </p:stCondLst>
                                        </p:cTn>
                                        <p:tgtEl>
                                          <p:spTgt spid="25"/>
                                        </p:tgtEl>
                                      </p:cBhvr>
                                      <p:to x="100000" y="95000"/>
                                    </p:animScale>
                                    <p:animScale>
                                      <p:cBhvr>
                                        <p:cTn id="153" dur="166" decel="50000">
                                          <p:stCondLst>
                                            <p:cond delay="1834"/>
                                          </p:stCondLst>
                                        </p:cTn>
                                        <p:tgtEl>
                                          <p:spTgt spid="25"/>
                                        </p:tgtEl>
                                      </p:cBhvr>
                                      <p:to x="100000" y="100000"/>
                                    </p:animScale>
                                  </p:childTnLst>
                                </p:cTn>
                              </p:par>
                            </p:childTnLst>
                          </p:cTn>
                        </p:par>
                      </p:childTnLst>
                    </p:cTn>
                  </p:par>
                  <p:par>
                    <p:cTn id="154" fill="hold">
                      <p:stCondLst>
                        <p:cond delay="indefinite"/>
                      </p:stCondLst>
                      <p:childTnLst>
                        <p:par>
                          <p:cTn id="155" fill="hold">
                            <p:stCondLst>
                              <p:cond delay="0"/>
                            </p:stCondLst>
                            <p:childTnLst>
                              <p:par>
                                <p:cTn id="156" presetID="26" presetClass="entr" presetSubtype="0" fill="hold" grpId="0" nodeType="clickEffect">
                                  <p:stCondLst>
                                    <p:cond delay="0"/>
                                  </p:stCondLst>
                                  <p:childTnLst>
                                    <p:set>
                                      <p:cBhvr>
                                        <p:cTn id="157" dur="1" fill="hold">
                                          <p:stCondLst>
                                            <p:cond delay="0"/>
                                          </p:stCondLst>
                                        </p:cTn>
                                        <p:tgtEl>
                                          <p:spTgt spid="26"/>
                                        </p:tgtEl>
                                        <p:attrNameLst>
                                          <p:attrName>style.visibility</p:attrName>
                                        </p:attrNameLst>
                                      </p:cBhvr>
                                      <p:to>
                                        <p:strVal val="visible"/>
                                      </p:to>
                                    </p:set>
                                    <p:animEffect transition="in" filter="wipe(down)">
                                      <p:cBhvr>
                                        <p:cTn id="158" dur="580">
                                          <p:stCondLst>
                                            <p:cond delay="0"/>
                                          </p:stCondLst>
                                        </p:cTn>
                                        <p:tgtEl>
                                          <p:spTgt spid="26"/>
                                        </p:tgtEl>
                                      </p:cBhvr>
                                    </p:animEffect>
                                    <p:anim calcmode="lin" valueType="num">
                                      <p:cBhvr>
                                        <p:cTn id="159"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160"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161"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162"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163"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164" dur="26">
                                          <p:stCondLst>
                                            <p:cond delay="650"/>
                                          </p:stCondLst>
                                        </p:cTn>
                                        <p:tgtEl>
                                          <p:spTgt spid="26"/>
                                        </p:tgtEl>
                                      </p:cBhvr>
                                      <p:to x="100000" y="60000"/>
                                    </p:animScale>
                                    <p:animScale>
                                      <p:cBhvr>
                                        <p:cTn id="165" dur="166" decel="50000">
                                          <p:stCondLst>
                                            <p:cond delay="676"/>
                                          </p:stCondLst>
                                        </p:cTn>
                                        <p:tgtEl>
                                          <p:spTgt spid="26"/>
                                        </p:tgtEl>
                                      </p:cBhvr>
                                      <p:to x="100000" y="100000"/>
                                    </p:animScale>
                                    <p:animScale>
                                      <p:cBhvr>
                                        <p:cTn id="166" dur="26">
                                          <p:stCondLst>
                                            <p:cond delay="1312"/>
                                          </p:stCondLst>
                                        </p:cTn>
                                        <p:tgtEl>
                                          <p:spTgt spid="26"/>
                                        </p:tgtEl>
                                      </p:cBhvr>
                                      <p:to x="100000" y="80000"/>
                                    </p:animScale>
                                    <p:animScale>
                                      <p:cBhvr>
                                        <p:cTn id="167" dur="166" decel="50000">
                                          <p:stCondLst>
                                            <p:cond delay="1338"/>
                                          </p:stCondLst>
                                        </p:cTn>
                                        <p:tgtEl>
                                          <p:spTgt spid="26"/>
                                        </p:tgtEl>
                                      </p:cBhvr>
                                      <p:to x="100000" y="100000"/>
                                    </p:animScale>
                                    <p:animScale>
                                      <p:cBhvr>
                                        <p:cTn id="168" dur="26">
                                          <p:stCondLst>
                                            <p:cond delay="1642"/>
                                          </p:stCondLst>
                                        </p:cTn>
                                        <p:tgtEl>
                                          <p:spTgt spid="26"/>
                                        </p:tgtEl>
                                      </p:cBhvr>
                                      <p:to x="100000" y="90000"/>
                                    </p:animScale>
                                    <p:animScale>
                                      <p:cBhvr>
                                        <p:cTn id="169" dur="166" decel="50000">
                                          <p:stCondLst>
                                            <p:cond delay="1668"/>
                                          </p:stCondLst>
                                        </p:cTn>
                                        <p:tgtEl>
                                          <p:spTgt spid="26"/>
                                        </p:tgtEl>
                                      </p:cBhvr>
                                      <p:to x="100000" y="100000"/>
                                    </p:animScale>
                                    <p:animScale>
                                      <p:cBhvr>
                                        <p:cTn id="170" dur="26">
                                          <p:stCondLst>
                                            <p:cond delay="1808"/>
                                          </p:stCondLst>
                                        </p:cTn>
                                        <p:tgtEl>
                                          <p:spTgt spid="26"/>
                                        </p:tgtEl>
                                      </p:cBhvr>
                                      <p:to x="100000" y="95000"/>
                                    </p:animScale>
                                    <p:animScale>
                                      <p:cBhvr>
                                        <p:cTn id="171" dur="166" decel="50000">
                                          <p:stCondLst>
                                            <p:cond delay="1834"/>
                                          </p:stCondLst>
                                        </p:cTn>
                                        <p:tgtEl>
                                          <p:spTgt spid="26"/>
                                        </p:tgtEl>
                                      </p:cBhvr>
                                      <p:to x="100000" y="100000"/>
                                    </p:animScale>
                                  </p:childTnLst>
                                </p:cTn>
                              </p:par>
                            </p:childTnLst>
                          </p:cTn>
                        </p:par>
                      </p:childTnLst>
                    </p:cTn>
                  </p:par>
                  <p:par>
                    <p:cTn id="172" fill="hold">
                      <p:stCondLst>
                        <p:cond delay="indefinite"/>
                      </p:stCondLst>
                      <p:childTnLst>
                        <p:par>
                          <p:cTn id="173" fill="hold">
                            <p:stCondLst>
                              <p:cond delay="0"/>
                            </p:stCondLst>
                            <p:childTnLst>
                              <p:par>
                                <p:cTn id="174" presetID="26" presetClass="entr" presetSubtype="0" fill="hold" grpId="0" nodeType="clickEffect">
                                  <p:stCondLst>
                                    <p:cond delay="0"/>
                                  </p:stCondLst>
                                  <p:childTnLst>
                                    <p:set>
                                      <p:cBhvr>
                                        <p:cTn id="175" dur="1" fill="hold">
                                          <p:stCondLst>
                                            <p:cond delay="0"/>
                                          </p:stCondLst>
                                        </p:cTn>
                                        <p:tgtEl>
                                          <p:spTgt spid="27"/>
                                        </p:tgtEl>
                                        <p:attrNameLst>
                                          <p:attrName>style.visibility</p:attrName>
                                        </p:attrNameLst>
                                      </p:cBhvr>
                                      <p:to>
                                        <p:strVal val="visible"/>
                                      </p:to>
                                    </p:set>
                                    <p:animEffect transition="in" filter="wipe(down)">
                                      <p:cBhvr>
                                        <p:cTn id="176" dur="580">
                                          <p:stCondLst>
                                            <p:cond delay="0"/>
                                          </p:stCondLst>
                                        </p:cTn>
                                        <p:tgtEl>
                                          <p:spTgt spid="27"/>
                                        </p:tgtEl>
                                      </p:cBhvr>
                                    </p:animEffect>
                                    <p:anim calcmode="lin" valueType="num">
                                      <p:cBhvr>
                                        <p:cTn id="177"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78"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79"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180"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181"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182" dur="26">
                                          <p:stCondLst>
                                            <p:cond delay="650"/>
                                          </p:stCondLst>
                                        </p:cTn>
                                        <p:tgtEl>
                                          <p:spTgt spid="27"/>
                                        </p:tgtEl>
                                      </p:cBhvr>
                                      <p:to x="100000" y="60000"/>
                                    </p:animScale>
                                    <p:animScale>
                                      <p:cBhvr>
                                        <p:cTn id="183" dur="166" decel="50000">
                                          <p:stCondLst>
                                            <p:cond delay="676"/>
                                          </p:stCondLst>
                                        </p:cTn>
                                        <p:tgtEl>
                                          <p:spTgt spid="27"/>
                                        </p:tgtEl>
                                      </p:cBhvr>
                                      <p:to x="100000" y="100000"/>
                                    </p:animScale>
                                    <p:animScale>
                                      <p:cBhvr>
                                        <p:cTn id="184" dur="26">
                                          <p:stCondLst>
                                            <p:cond delay="1312"/>
                                          </p:stCondLst>
                                        </p:cTn>
                                        <p:tgtEl>
                                          <p:spTgt spid="27"/>
                                        </p:tgtEl>
                                      </p:cBhvr>
                                      <p:to x="100000" y="80000"/>
                                    </p:animScale>
                                    <p:animScale>
                                      <p:cBhvr>
                                        <p:cTn id="185" dur="166" decel="50000">
                                          <p:stCondLst>
                                            <p:cond delay="1338"/>
                                          </p:stCondLst>
                                        </p:cTn>
                                        <p:tgtEl>
                                          <p:spTgt spid="27"/>
                                        </p:tgtEl>
                                      </p:cBhvr>
                                      <p:to x="100000" y="100000"/>
                                    </p:animScale>
                                    <p:animScale>
                                      <p:cBhvr>
                                        <p:cTn id="186" dur="26">
                                          <p:stCondLst>
                                            <p:cond delay="1642"/>
                                          </p:stCondLst>
                                        </p:cTn>
                                        <p:tgtEl>
                                          <p:spTgt spid="27"/>
                                        </p:tgtEl>
                                      </p:cBhvr>
                                      <p:to x="100000" y="90000"/>
                                    </p:animScale>
                                    <p:animScale>
                                      <p:cBhvr>
                                        <p:cTn id="187" dur="166" decel="50000">
                                          <p:stCondLst>
                                            <p:cond delay="1668"/>
                                          </p:stCondLst>
                                        </p:cTn>
                                        <p:tgtEl>
                                          <p:spTgt spid="27"/>
                                        </p:tgtEl>
                                      </p:cBhvr>
                                      <p:to x="100000" y="100000"/>
                                    </p:animScale>
                                    <p:animScale>
                                      <p:cBhvr>
                                        <p:cTn id="188" dur="26">
                                          <p:stCondLst>
                                            <p:cond delay="1808"/>
                                          </p:stCondLst>
                                        </p:cTn>
                                        <p:tgtEl>
                                          <p:spTgt spid="27"/>
                                        </p:tgtEl>
                                      </p:cBhvr>
                                      <p:to x="100000" y="95000"/>
                                    </p:animScale>
                                    <p:animScale>
                                      <p:cBhvr>
                                        <p:cTn id="189" dur="166" decel="50000">
                                          <p:stCondLst>
                                            <p:cond delay="1834"/>
                                          </p:stCondLst>
                                        </p:cTn>
                                        <p:tgtEl>
                                          <p:spTgt spid="2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2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أنواع التقييم</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102</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04801"/>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52543438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pic>
        <p:nvPicPr>
          <p:cNvPr id="2" name="Picture 1"/>
          <p:cNvPicPr>
            <a:picLocks noChangeAspect="1"/>
          </p:cNvPicPr>
          <p:nvPr/>
        </p:nvPicPr>
        <p:blipFill>
          <a:blip r:embed="rId4">
            <a:clrChange>
              <a:clrFrom>
                <a:srgbClr val="FFFFFF"/>
              </a:clrFrom>
              <a:clrTo>
                <a:srgbClr val="FFFFFF">
                  <a:alpha val="0"/>
                </a:srgbClr>
              </a:clrTo>
            </a:clrChange>
          </a:blip>
          <a:stretch>
            <a:fillRect/>
          </a:stretch>
        </p:blipFill>
        <p:spPr>
          <a:xfrm>
            <a:off x="5027558" y="1419531"/>
            <a:ext cx="5698249" cy="5698249"/>
          </a:xfrm>
          <a:prstGeom prst="rect">
            <a:avLst/>
          </a:prstGeom>
        </p:spPr>
      </p:pic>
      <p:sp>
        <p:nvSpPr>
          <p:cNvPr id="5" name="Rectangle 4"/>
          <p:cNvSpPr/>
          <p:nvPr/>
        </p:nvSpPr>
        <p:spPr>
          <a:xfrm>
            <a:off x="2159875" y="4079469"/>
            <a:ext cx="5312980" cy="1977464"/>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هناك عدة أنواع للتقييم يتم تحديدها وفقاً لمعايير مختلفة مثل توقيت التقييم ونوعية المعلومات المطلوبة، وفريق التقييم</a:t>
            </a:r>
          </a:p>
        </p:txBody>
      </p:sp>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4226922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grpSp>
        <p:nvGrpSpPr>
          <p:cNvPr id="5" name="Group 4"/>
          <p:cNvGrpSpPr/>
          <p:nvPr/>
        </p:nvGrpSpPr>
        <p:grpSpPr>
          <a:xfrm>
            <a:off x="3168783" y="987286"/>
            <a:ext cx="5942796" cy="5870714"/>
            <a:chOff x="2871004" y="720587"/>
            <a:chExt cx="5942796" cy="5870714"/>
          </a:xfrm>
        </p:grpSpPr>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2871004" y="720587"/>
              <a:ext cx="5942796" cy="5870714"/>
            </a:xfrm>
            <a:prstGeom prst="rect">
              <a:avLst/>
            </a:prstGeom>
          </p:spPr>
        </p:pic>
        <p:sp>
          <p:nvSpPr>
            <p:cNvPr id="7" name="Rectangle 6"/>
            <p:cNvSpPr/>
            <p:nvPr/>
          </p:nvSpPr>
          <p:spPr>
            <a:xfrm>
              <a:off x="5150094" y="3292459"/>
              <a:ext cx="1905000" cy="1083374"/>
            </a:xfrm>
            <a:prstGeom prst="rect">
              <a:avLst/>
            </a:prstGeom>
          </p:spPr>
          <p:txBody>
            <a:bodyPr wrap="square">
              <a:spAutoFit/>
            </a:bodyPr>
            <a:lstStyle/>
            <a:p>
              <a:pPr marL="0" marR="0" lvl="0" indent="0" algn="ctr" defTabSz="914400" rtl="1" eaLnBrk="1" fontAlgn="auto" latinLnBrk="0" hangingPunct="1">
                <a:lnSpc>
                  <a:spcPct val="115000"/>
                </a:lnSpc>
                <a:spcBef>
                  <a:spcPts val="0"/>
                </a:spcBef>
                <a:spcAft>
                  <a:spcPts val="80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أولاً </a:t>
              </a:r>
              <a:br>
                <a:rPr kumimoji="0" lang="ar-EG"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br>
              <a:r>
                <a:rPr kumimoji="0" lang="ar-EG"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توقيت التقييم</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8" name="Rectangle 7"/>
          <p:cNvSpPr/>
          <p:nvPr/>
        </p:nvSpPr>
        <p:spPr>
          <a:xfrm rot="1949877">
            <a:off x="6879808" y="2317807"/>
            <a:ext cx="1720343" cy="587853"/>
          </a:xfrm>
          <a:prstGeom prst="rect">
            <a:avLst/>
          </a:prstGeom>
        </p:spPr>
        <p:txBody>
          <a:bodyPr wrap="non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Sakkal Majalla" panose="02000000000000000000" pitchFamily="2" charset="-78"/>
              </a:rPr>
              <a:t>التقييم القبلي</a:t>
            </a: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Rectangle 8"/>
          <p:cNvSpPr/>
          <p:nvPr/>
        </p:nvSpPr>
        <p:spPr>
          <a:xfrm rot="18555946">
            <a:off x="6867785" y="5079608"/>
            <a:ext cx="1744388" cy="587853"/>
          </a:xfrm>
          <a:prstGeom prst="rect">
            <a:avLst/>
          </a:prstGeom>
        </p:spPr>
        <p:txBody>
          <a:bodyPr wrap="non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800" b="1"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Sakkal Majalla" panose="02000000000000000000" pitchFamily="2" charset="-78"/>
              </a:rPr>
              <a:t>التقييم المرحلي</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0" name="Rectangle 9"/>
          <p:cNvSpPr/>
          <p:nvPr/>
        </p:nvSpPr>
        <p:spPr>
          <a:xfrm rot="2066648">
            <a:off x="4045990" y="5156202"/>
            <a:ext cx="2459328" cy="587853"/>
          </a:xfrm>
          <a:prstGeom prst="rect">
            <a:avLst/>
          </a:prstGeom>
        </p:spPr>
        <p:txBody>
          <a:bodyPr wrap="non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Sakkal Majalla" panose="02000000000000000000" pitchFamily="2" charset="-78"/>
              </a:rPr>
              <a:t>التقييم نصف المرحلي</a:t>
            </a: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1" name="Rectangle 10"/>
          <p:cNvSpPr/>
          <p:nvPr/>
        </p:nvSpPr>
        <p:spPr>
          <a:xfrm rot="18744742">
            <a:off x="3790539" y="2288867"/>
            <a:ext cx="1720343" cy="587853"/>
          </a:xfrm>
          <a:prstGeom prst="rect">
            <a:avLst/>
          </a:prstGeom>
        </p:spPr>
        <p:txBody>
          <a:bodyPr wrap="non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800" b="1"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Sakkal Majalla" panose="02000000000000000000" pitchFamily="2" charset="-78"/>
              </a:rPr>
              <a:t>التقييم النهائي</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12" name="Picture 11" descr="D:\esraa\الادارة بالاهداف\pictures\TLMS_20180205_1200x628.jpg"/>
          <p:cNvPicPr/>
          <p:nvPr/>
        </p:nvPicPr>
        <p:blipFill rotWithShape="1">
          <a:blip r:embed="rId5" cstate="print">
            <a:extLst>
              <a:ext uri="{28A0092B-C50C-407E-A947-70E740481C1C}">
                <a14:useLocalDpi xmlns:a14="http://schemas.microsoft.com/office/drawing/2010/main" val="0"/>
              </a:ext>
            </a:extLst>
          </a:blip>
          <a:srcRect r="39650"/>
          <a:stretch/>
        </p:blipFill>
        <p:spPr bwMode="auto">
          <a:xfrm>
            <a:off x="9250761" y="4370945"/>
            <a:ext cx="2489200" cy="2158365"/>
          </a:xfrm>
          <a:prstGeom prst="rect">
            <a:avLst/>
          </a:prstGeom>
          <a:solidFill>
            <a:srgbClr val="FFFFFF">
              <a:shade val="85000"/>
            </a:srgbClr>
          </a:solidFill>
          <a:ln w="12700" cap="sq" cmpd="sng" algn="ctr">
            <a:solidFill>
              <a:srgbClr val="FFFFFF"/>
            </a:solidFill>
            <a:prstDash val="solid"/>
            <a:miter lim="800000"/>
            <a:headEnd type="none" w="med" len="med"/>
            <a:tailEnd type="none" w="med" len="me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a:extLst>
            <a:ext uri="{53640926-AAD7-44D8-BBD7-CCE9431645EC}">
              <a14:shadowObscured xmlns:a14="http://schemas.microsoft.com/office/drawing/2010/main"/>
            </a:ext>
          </a:extLst>
        </p:spPr>
      </p:pic>
      <p:sp>
        <p:nvSpPr>
          <p:cNvPr id="1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9725622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down)">
                                      <p:cBhvr>
                                        <p:cTn id="14" dur="580">
                                          <p:stCondLst>
                                            <p:cond delay="0"/>
                                          </p:stCondLst>
                                        </p:cTn>
                                        <p:tgtEl>
                                          <p:spTgt spid="11"/>
                                        </p:tgtEl>
                                      </p:cBhvr>
                                    </p:animEffect>
                                    <p:anim calcmode="lin" valueType="num">
                                      <p:cBhvr>
                                        <p:cTn id="15"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0" dur="26">
                                          <p:stCondLst>
                                            <p:cond delay="650"/>
                                          </p:stCondLst>
                                        </p:cTn>
                                        <p:tgtEl>
                                          <p:spTgt spid="11"/>
                                        </p:tgtEl>
                                      </p:cBhvr>
                                      <p:to x="100000" y="60000"/>
                                    </p:animScale>
                                    <p:animScale>
                                      <p:cBhvr>
                                        <p:cTn id="21" dur="166" decel="50000">
                                          <p:stCondLst>
                                            <p:cond delay="676"/>
                                          </p:stCondLst>
                                        </p:cTn>
                                        <p:tgtEl>
                                          <p:spTgt spid="11"/>
                                        </p:tgtEl>
                                      </p:cBhvr>
                                      <p:to x="100000" y="100000"/>
                                    </p:animScale>
                                    <p:animScale>
                                      <p:cBhvr>
                                        <p:cTn id="22" dur="26">
                                          <p:stCondLst>
                                            <p:cond delay="1312"/>
                                          </p:stCondLst>
                                        </p:cTn>
                                        <p:tgtEl>
                                          <p:spTgt spid="11"/>
                                        </p:tgtEl>
                                      </p:cBhvr>
                                      <p:to x="100000" y="80000"/>
                                    </p:animScale>
                                    <p:animScale>
                                      <p:cBhvr>
                                        <p:cTn id="23" dur="166" decel="50000">
                                          <p:stCondLst>
                                            <p:cond delay="1338"/>
                                          </p:stCondLst>
                                        </p:cTn>
                                        <p:tgtEl>
                                          <p:spTgt spid="11"/>
                                        </p:tgtEl>
                                      </p:cBhvr>
                                      <p:to x="100000" y="100000"/>
                                    </p:animScale>
                                    <p:animScale>
                                      <p:cBhvr>
                                        <p:cTn id="24" dur="26">
                                          <p:stCondLst>
                                            <p:cond delay="1642"/>
                                          </p:stCondLst>
                                        </p:cTn>
                                        <p:tgtEl>
                                          <p:spTgt spid="11"/>
                                        </p:tgtEl>
                                      </p:cBhvr>
                                      <p:to x="100000" y="90000"/>
                                    </p:animScale>
                                    <p:animScale>
                                      <p:cBhvr>
                                        <p:cTn id="25" dur="166" decel="50000">
                                          <p:stCondLst>
                                            <p:cond delay="1668"/>
                                          </p:stCondLst>
                                        </p:cTn>
                                        <p:tgtEl>
                                          <p:spTgt spid="11"/>
                                        </p:tgtEl>
                                      </p:cBhvr>
                                      <p:to x="100000" y="100000"/>
                                    </p:animScale>
                                    <p:animScale>
                                      <p:cBhvr>
                                        <p:cTn id="26" dur="26">
                                          <p:stCondLst>
                                            <p:cond delay="1808"/>
                                          </p:stCondLst>
                                        </p:cTn>
                                        <p:tgtEl>
                                          <p:spTgt spid="11"/>
                                        </p:tgtEl>
                                      </p:cBhvr>
                                      <p:to x="100000" y="95000"/>
                                    </p:animScale>
                                    <p:animScale>
                                      <p:cBhvr>
                                        <p:cTn id="27" dur="166" decel="50000">
                                          <p:stCondLst>
                                            <p:cond delay="1834"/>
                                          </p:stCondLst>
                                        </p:cTn>
                                        <p:tgtEl>
                                          <p:spTgt spid="11"/>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down)">
                                      <p:cBhvr>
                                        <p:cTn id="32" dur="580">
                                          <p:stCondLst>
                                            <p:cond delay="0"/>
                                          </p:stCondLst>
                                        </p:cTn>
                                        <p:tgtEl>
                                          <p:spTgt spid="8"/>
                                        </p:tgtEl>
                                      </p:cBhvr>
                                    </p:animEffect>
                                    <p:anim calcmode="lin" valueType="num">
                                      <p:cBhvr>
                                        <p:cTn id="33"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38" dur="26">
                                          <p:stCondLst>
                                            <p:cond delay="650"/>
                                          </p:stCondLst>
                                        </p:cTn>
                                        <p:tgtEl>
                                          <p:spTgt spid="8"/>
                                        </p:tgtEl>
                                      </p:cBhvr>
                                      <p:to x="100000" y="60000"/>
                                    </p:animScale>
                                    <p:animScale>
                                      <p:cBhvr>
                                        <p:cTn id="39" dur="166" decel="50000">
                                          <p:stCondLst>
                                            <p:cond delay="676"/>
                                          </p:stCondLst>
                                        </p:cTn>
                                        <p:tgtEl>
                                          <p:spTgt spid="8"/>
                                        </p:tgtEl>
                                      </p:cBhvr>
                                      <p:to x="100000" y="100000"/>
                                    </p:animScale>
                                    <p:animScale>
                                      <p:cBhvr>
                                        <p:cTn id="40" dur="26">
                                          <p:stCondLst>
                                            <p:cond delay="1312"/>
                                          </p:stCondLst>
                                        </p:cTn>
                                        <p:tgtEl>
                                          <p:spTgt spid="8"/>
                                        </p:tgtEl>
                                      </p:cBhvr>
                                      <p:to x="100000" y="80000"/>
                                    </p:animScale>
                                    <p:animScale>
                                      <p:cBhvr>
                                        <p:cTn id="41" dur="166" decel="50000">
                                          <p:stCondLst>
                                            <p:cond delay="1338"/>
                                          </p:stCondLst>
                                        </p:cTn>
                                        <p:tgtEl>
                                          <p:spTgt spid="8"/>
                                        </p:tgtEl>
                                      </p:cBhvr>
                                      <p:to x="100000" y="100000"/>
                                    </p:animScale>
                                    <p:animScale>
                                      <p:cBhvr>
                                        <p:cTn id="42" dur="26">
                                          <p:stCondLst>
                                            <p:cond delay="1642"/>
                                          </p:stCondLst>
                                        </p:cTn>
                                        <p:tgtEl>
                                          <p:spTgt spid="8"/>
                                        </p:tgtEl>
                                      </p:cBhvr>
                                      <p:to x="100000" y="90000"/>
                                    </p:animScale>
                                    <p:animScale>
                                      <p:cBhvr>
                                        <p:cTn id="43" dur="166" decel="50000">
                                          <p:stCondLst>
                                            <p:cond delay="1668"/>
                                          </p:stCondLst>
                                        </p:cTn>
                                        <p:tgtEl>
                                          <p:spTgt spid="8"/>
                                        </p:tgtEl>
                                      </p:cBhvr>
                                      <p:to x="100000" y="100000"/>
                                    </p:animScale>
                                    <p:animScale>
                                      <p:cBhvr>
                                        <p:cTn id="44" dur="26">
                                          <p:stCondLst>
                                            <p:cond delay="1808"/>
                                          </p:stCondLst>
                                        </p:cTn>
                                        <p:tgtEl>
                                          <p:spTgt spid="8"/>
                                        </p:tgtEl>
                                      </p:cBhvr>
                                      <p:to x="100000" y="95000"/>
                                    </p:animScale>
                                    <p:animScale>
                                      <p:cBhvr>
                                        <p:cTn id="45" dur="166" decel="50000">
                                          <p:stCondLst>
                                            <p:cond delay="1834"/>
                                          </p:stCondLst>
                                        </p:cTn>
                                        <p:tgtEl>
                                          <p:spTgt spid="8"/>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grpId="0"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wipe(down)">
                                      <p:cBhvr>
                                        <p:cTn id="50" dur="580">
                                          <p:stCondLst>
                                            <p:cond delay="0"/>
                                          </p:stCondLst>
                                        </p:cTn>
                                        <p:tgtEl>
                                          <p:spTgt spid="9"/>
                                        </p:tgtEl>
                                      </p:cBhvr>
                                    </p:animEffect>
                                    <p:anim calcmode="lin" valueType="num">
                                      <p:cBhvr>
                                        <p:cTn id="51"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56" dur="26">
                                          <p:stCondLst>
                                            <p:cond delay="650"/>
                                          </p:stCondLst>
                                        </p:cTn>
                                        <p:tgtEl>
                                          <p:spTgt spid="9"/>
                                        </p:tgtEl>
                                      </p:cBhvr>
                                      <p:to x="100000" y="60000"/>
                                    </p:animScale>
                                    <p:animScale>
                                      <p:cBhvr>
                                        <p:cTn id="57" dur="166" decel="50000">
                                          <p:stCondLst>
                                            <p:cond delay="676"/>
                                          </p:stCondLst>
                                        </p:cTn>
                                        <p:tgtEl>
                                          <p:spTgt spid="9"/>
                                        </p:tgtEl>
                                      </p:cBhvr>
                                      <p:to x="100000" y="100000"/>
                                    </p:animScale>
                                    <p:animScale>
                                      <p:cBhvr>
                                        <p:cTn id="58" dur="26">
                                          <p:stCondLst>
                                            <p:cond delay="1312"/>
                                          </p:stCondLst>
                                        </p:cTn>
                                        <p:tgtEl>
                                          <p:spTgt spid="9"/>
                                        </p:tgtEl>
                                      </p:cBhvr>
                                      <p:to x="100000" y="80000"/>
                                    </p:animScale>
                                    <p:animScale>
                                      <p:cBhvr>
                                        <p:cTn id="59" dur="166" decel="50000">
                                          <p:stCondLst>
                                            <p:cond delay="1338"/>
                                          </p:stCondLst>
                                        </p:cTn>
                                        <p:tgtEl>
                                          <p:spTgt spid="9"/>
                                        </p:tgtEl>
                                      </p:cBhvr>
                                      <p:to x="100000" y="100000"/>
                                    </p:animScale>
                                    <p:animScale>
                                      <p:cBhvr>
                                        <p:cTn id="60" dur="26">
                                          <p:stCondLst>
                                            <p:cond delay="1642"/>
                                          </p:stCondLst>
                                        </p:cTn>
                                        <p:tgtEl>
                                          <p:spTgt spid="9"/>
                                        </p:tgtEl>
                                      </p:cBhvr>
                                      <p:to x="100000" y="90000"/>
                                    </p:animScale>
                                    <p:animScale>
                                      <p:cBhvr>
                                        <p:cTn id="61" dur="166" decel="50000">
                                          <p:stCondLst>
                                            <p:cond delay="1668"/>
                                          </p:stCondLst>
                                        </p:cTn>
                                        <p:tgtEl>
                                          <p:spTgt spid="9"/>
                                        </p:tgtEl>
                                      </p:cBhvr>
                                      <p:to x="100000" y="100000"/>
                                    </p:animScale>
                                    <p:animScale>
                                      <p:cBhvr>
                                        <p:cTn id="62" dur="26">
                                          <p:stCondLst>
                                            <p:cond delay="1808"/>
                                          </p:stCondLst>
                                        </p:cTn>
                                        <p:tgtEl>
                                          <p:spTgt spid="9"/>
                                        </p:tgtEl>
                                      </p:cBhvr>
                                      <p:to x="100000" y="95000"/>
                                    </p:animScale>
                                    <p:animScale>
                                      <p:cBhvr>
                                        <p:cTn id="63" dur="166" decel="50000">
                                          <p:stCondLst>
                                            <p:cond delay="1834"/>
                                          </p:stCondLst>
                                        </p:cTn>
                                        <p:tgtEl>
                                          <p:spTgt spid="9"/>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26" presetClass="entr" presetSubtype="0" fill="hold" grpId="0" nodeType="click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wipe(down)">
                                      <p:cBhvr>
                                        <p:cTn id="68" dur="580">
                                          <p:stCondLst>
                                            <p:cond delay="0"/>
                                          </p:stCondLst>
                                        </p:cTn>
                                        <p:tgtEl>
                                          <p:spTgt spid="10"/>
                                        </p:tgtEl>
                                      </p:cBhvr>
                                    </p:animEffect>
                                    <p:anim calcmode="lin" valueType="num">
                                      <p:cBhvr>
                                        <p:cTn id="69"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74" dur="26">
                                          <p:stCondLst>
                                            <p:cond delay="650"/>
                                          </p:stCondLst>
                                        </p:cTn>
                                        <p:tgtEl>
                                          <p:spTgt spid="10"/>
                                        </p:tgtEl>
                                      </p:cBhvr>
                                      <p:to x="100000" y="60000"/>
                                    </p:animScale>
                                    <p:animScale>
                                      <p:cBhvr>
                                        <p:cTn id="75" dur="166" decel="50000">
                                          <p:stCondLst>
                                            <p:cond delay="676"/>
                                          </p:stCondLst>
                                        </p:cTn>
                                        <p:tgtEl>
                                          <p:spTgt spid="10"/>
                                        </p:tgtEl>
                                      </p:cBhvr>
                                      <p:to x="100000" y="100000"/>
                                    </p:animScale>
                                    <p:animScale>
                                      <p:cBhvr>
                                        <p:cTn id="76" dur="26">
                                          <p:stCondLst>
                                            <p:cond delay="1312"/>
                                          </p:stCondLst>
                                        </p:cTn>
                                        <p:tgtEl>
                                          <p:spTgt spid="10"/>
                                        </p:tgtEl>
                                      </p:cBhvr>
                                      <p:to x="100000" y="80000"/>
                                    </p:animScale>
                                    <p:animScale>
                                      <p:cBhvr>
                                        <p:cTn id="77" dur="166" decel="50000">
                                          <p:stCondLst>
                                            <p:cond delay="1338"/>
                                          </p:stCondLst>
                                        </p:cTn>
                                        <p:tgtEl>
                                          <p:spTgt spid="10"/>
                                        </p:tgtEl>
                                      </p:cBhvr>
                                      <p:to x="100000" y="100000"/>
                                    </p:animScale>
                                    <p:animScale>
                                      <p:cBhvr>
                                        <p:cTn id="78" dur="26">
                                          <p:stCondLst>
                                            <p:cond delay="1642"/>
                                          </p:stCondLst>
                                        </p:cTn>
                                        <p:tgtEl>
                                          <p:spTgt spid="10"/>
                                        </p:tgtEl>
                                      </p:cBhvr>
                                      <p:to x="100000" y="90000"/>
                                    </p:animScale>
                                    <p:animScale>
                                      <p:cBhvr>
                                        <p:cTn id="79" dur="166" decel="50000">
                                          <p:stCondLst>
                                            <p:cond delay="1668"/>
                                          </p:stCondLst>
                                        </p:cTn>
                                        <p:tgtEl>
                                          <p:spTgt spid="10"/>
                                        </p:tgtEl>
                                      </p:cBhvr>
                                      <p:to x="100000" y="100000"/>
                                    </p:animScale>
                                    <p:animScale>
                                      <p:cBhvr>
                                        <p:cTn id="80" dur="26">
                                          <p:stCondLst>
                                            <p:cond delay="1808"/>
                                          </p:stCondLst>
                                        </p:cTn>
                                        <p:tgtEl>
                                          <p:spTgt spid="10"/>
                                        </p:tgtEl>
                                      </p:cBhvr>
                                      <p:to x="100000" y="95000"/>
                                    </p:animScale>
                                    <p:animScale>
                                      <p:cBhvr>
                                        <p:cTn id="81" dur="166" decel="50000">
                                          <p:stCondLst>
                                            <p:cond delay="1834"/>
                                          </p:stCondLst>
                                        </p:cTn>
                                        <p:tgtEl>
                                          <p:spTgt spid="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55743" y="2830298"/>
            <a:ext cx="7644985" cy="688220"/>
          </a:xfrm>
          <a:prstGeom prst="rect">
            <a:avLst/>
          </a:prstGeom>
        </p:spPr>
      </p:pic>
      <p:grpSp>
        <p:nvGrpSpPr>
          <p:cNvPr id="6" name="Group 5"/>
          <p:cNvGrpSpPr/>
          <p:nvPr/>
        </p:nvGrpSpPr>
        <p:grpSpPr>
          <a:xfrm>
            <a:off x="5214493" y="1548709"/>
            <a:ext cx="2603682" cy="2563178"/>
            <a:chOff x="4878242" y="1203433"/>
            <a:chExt cx="3199985" cy="3472324"/>
          </a:xfrm>
        </p:grpSpPr>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78242" y="1203433"/>
              <a:ext cx="3199985" cy="3472324"/>
            </a:xfrm>
            <a:prstGeom prst="rect">
              <a:avLst/>
            </a:prstGeom>
          </p:spPr>
        </p:pic>
        <p:sp>
          <p:nvSpPr>
            <p:cNvPr id="8" name="Rectangle 7"/>
            <p:cNvSpPr/>
            <p:nvPr/>
          </p:nvSpPr>
          <p:spPr>
            <a:xfrm>
              <a:off x="5109201" y="2132962"/>
              <a:ext cx="2738067" cy="1459302"/>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ثانياً</a:t>
              </a: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نوعية المعلومات</a:t>
              </a:r>
            </a:p>
          </p:txBody>
        </p:sp>
      </p:grpSp>
      <p:grpSp>
        <p:nvGrpSpPr>
          <p:cNvPr id="9" name="Group 8"/>
          <p:cNvGrpSpPr/>
          <p:nvPr/>
        </p:nvGrpSpPr>
        <p:grpSpPr>
          <a:xfrm>
            <a:off x="9200313" y="3575344"/>
            <a:ext cx="2200829" cy="2200829"/>
            <a:chOff x="9200313" y="3575344"/>
            <a:chExt cx="2200829" cy="2200829"/>
          </a:xfrm>
        </p:grpSpPr>
        <p:pic>
          <p:nvPicPr>
            <p:cNvPr id="10" name="Picture 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00313" y="3575344"/>
              <a:ext cx="2200829" cy="2200829"/>
            </a:xfrm>
            <a:prstGeom prst="rect">
              <a:avLst/>
            </a:prstGeom>
          </p:spPr>
        </p:pic>
        <p:sp>
          <p:nvSpPr>
            <p:cNvPr id="11" name="Rectangle 10"/>
            <p:cNvSpPr/>
            <p:nvPr/>
          </p:nvSpPr>
          <p:spPr>
            <a:xfrm>
              <a:off x="9719279" y="4111887"/>
              <a:ext cx="1293294" cy="107721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التقييم الكمي</a:t>
              </a:r>
            </a:p>
          </p:txBody>
        </p:sp>
      </p:grpSp>
      <p:grpSp>
        <p:nvGrpSpPr>
          <p:cNvPr id="12" name="Group 11"/>
          <p:cNvGrpSpPr/>
          <p:nvPr/>
        </p:nvGrpSpPr>
        <p:grpSpPr>
          <a:xfrm>
            <a:off x="1631527" y="3463187"/>
            <a:ext cx="2200829" cy="2200829"/>
            <a:chOff x="1631527" y="3463187"/>
            <a:chExt cx="2200829" cy="2200829"/>
          </a:xfrm>
        </p:grpSpPr>
        <p:pic>
          <p:nvPicPr>
            <p:cNvPr id="13" name="Picture 1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31527" y="3463187"/>
              <a:ext cx="2200829" cy="2200829"/>
            </a:xfrm>
            <a:prstGeom prst="rect">
              <a:avLst/>
            </a:prstGeom>
          </p:spPr>
        </p:pic>
        <p:sp>
          <p:nvSpPr>
            <p:cNvPr id="14" name="Rectangle 13"/>
            <p:cNvSpPr/>
            <p:nvPr/>
          </p:nvSpPr>
          <p:spPr>
            <a:xfrm>
              <a:off x="2085294" y="3993997"/>
              <a:ext cx="1293294" cy="107721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التقييم الكيفي</a:t>
              </a:r>
            </a:p>
          </p:txBody>
        </p:sp>
      </p:grpSp>
      <p:sp>
        <p:nvSpPr>
          <p:cNvPr id="1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8"/>
              </a:rPr>
              <a:t>www.dawliatraining.com</a:t>
            </a:r>
            <a:endParaRPr lang="en-US" sz="1100">
              <a:effectLst/>
              <a:ea typeface="Calibri"/>
              <a:cs typeface="Arial"/>
            </a:endParaRPr>
          </a:p>
        </p:txBody>
      </p:sp>
    </p:spTree>
    <p:extLst>
      <p:ext uri="{BB962C8B-B14F-4D97-AF65-F5344CB8AC3E}">
        <p14:creationId xmlns:p14="http://schemas.microsoft.com/office/powerpoint/2010/main" val="214337940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 calcmode="lin" valueType="num">
                                      <p:cBhvr>
                                        <p:cTn id="17"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1000" fill="hold"/>
                                        <p:tgtEl>
                                          <p:spTgt spid="12"/>
                                        </p:tgtEl>
                                        <p:attrNameLst>
                                          <p:attrName>ppt_w</p:attrName>
                                        </p:attrNameLst>
                                      </p:cBhvr>
                                      <p:tavLst>
                                        <p:tav tm="0">
                                          <p:val>
                                            <p:fltVal val="0"/>
                                          </p:val>
                                        </p:tav>
                                        <p:tav tm="100000">
                                          <p:val>
                                            <p:strVal val="#ppt_w"/>
                                          </p:val>
                                        </p:tav>
                                      </p:tavLst>
                                    </p:anim>
                                    <p:anim calcmode="lin" valueType="num">
                                      <p:cBhvr>
                                        <p:cTn id="24" dur="1000" fill="hold"/>
                                        <p:tgtEl>
                                          <p:spTgt spid="12"/>
                                        </p:tgtEl>
                                        <p:attrNameLst>
                                          <p:attrName>ppt_h</p:attrName>
                                        </p:attrNameLst>
                                      </p:cBhvr>
                                      <p:tavLst>
                                        <p:tav tm="0">
                                          <p:val>
                                            <p:fltVal val="0"/>
                                          </p:val>
                                        </p:tav>
                                        <p:tav tm="100000">
                                          <p:val>
                                            <p:strVal val="#ppt_h"/>
                                          </p:val>
                                        </p:tav>
                                      </p:tavLst>
                                    </p:anim>
                                    <p:anim calcmode="lin" valueType="num">
                                      <p:cBhvr>
                                        <p:cTn id="25" dur="1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grpSp>
        <p:nvGrpSpPr>
          <p:cNvPr id="5" name="Group 4"/>
          <p:cNvGrpSpPr/>
          <p:nvPr/>
        </p:nvGrpSpPr>
        <p:grpSpPr>
          <a:xfrm>
            <a:off x="2590952" y="161582"/>
            <a:ext cx="2706261" cy="869764"/>
            <a:chOff x="0" y="0"/>
            <a:chExt cx="2028190" cy="588645"/>
          </a:xfrm>
        </p:grpSpPr>
        <p:pic>
          <p:nvPicPr>
            <p:cNvPr id="6" name="Picture 5" descr="C:\Users\Google\Pictures\ايمان\''''''''lkmkmiuhbn_0003_Vector-Smart-Object.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00025" y="0"/>
              <a:ext cx="1828165" cy="588645"/>
            </a:xfrm>
            <a:prstGeom prst="rect">
              <a:avLst/>
            </a:prstGeom>
            <a:noFill/>
            <a:ln>
              <a:noFill/>
            </a:ln>
          </p:spPr>
        </p:pic>
        <p:sp>
          <p:nvSpPr>
            <p:cNvPr id="7" name="Rectangle 6"/>
            <p:cNvSpPr/>
            <p:nvPr/>
          </p:nvSpPr>
          <p:spPr>
            <a:xfrm>
              <a:off x="0" y="180135"/>
              <a:ext cx="1638300" cy="40851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1200" cap="none" spc="0" normalizeH="0" baseline="0" noProof="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فريق العمل</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8" name="Rectangle 7"/>
            <p:cNvSpPr/>
            <p:nvPr/>
          </p:nvSpPr>
          <p:spPr>
            <a:xfrm>
              <a:off x="1450940" y="103711"/>
              <a:ext cx="514350" cy="39052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1200" cap="none" spc="0" normalizeH="0" baseline="0" noProof="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ثالثاً</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7" name="Group 16">
            <a:extLst>
              <a:ext uri="{FF2B5EF4-FFF2-40B4-BE49-F238E27FC236}">
                <a16:creationId xmlns="" xmlns:a16="http://schemas.microsoft.com/office/drawing/2014/main" id="{5CF38D90-D401-494E-9747-EAD2CBE3F851}"/>
              </a:ext>
            </a:extLst>
          </p:cNvPr>
          <p:cNvGrpSpPr/>
          <p:nvPr/>
        </p:nvGrpSpPr>
        <p:grpSpPr>
          <a:xfrm>
            <a:off x="9386130" y="1418898"/>
            <a:ext cx="2406476" cy="682012"/>
            <a:chOff x="1383478" y="2897323"/>
            <a:chExt cx="5844659" cy="881928"/>
          </a:xfrm>
        </p:grpSpPr>
        <p:pic>
          <p:nvPicPr>
            <p:cNvPr id="18" name="Picture 17">
              <a:extLst>
                <a:ext uri="{FF2B5EF4-FFF2-40B4-BE49-F238E27FC236}">
                  <a16:creationId xmlns="" xmlns:a16="http://schemas.microsoft.com/office/drawing/2014/main" id="{B167D934-7284-46D9-9FDB-BDB0A760D87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6423" b="8148"/>
            <a:stretch/>
          </p:blipFill>
          <p:spPr>
            <a:xfrm>
              <a:off x="1383478" y="2897323"/>
              <a:ext cx="5844659" cy="881928"/>
            </a:xfrm>
            <a:prstGeom prst="rect">
              <a:avLst/>
            </a:prstGeom>
          </p:spPr>
        </p:pic>
        <p:sp>
          <p:nvSpPr>
            <p:cNvPr id="19" name="Rectangle 18">
              <a:extLst>
                <a:ext uri="{FF2B5EF4-FFF2-40B4-BE49-F238E27FC236}">
                  <a16:creationId xmlns="" xmlns:a16="http://schemas.microsoft.com/office/drawing/2014/main" id="{4A28A501-DAB5-4734-95B5-87CCB0ECE587}"/>
                </a:ext>
              </a:extLst>
            </p:cNvPr>
            <p:cNvSpPr/>
            <p:nvPr/>
          </p:nvSpPr>
          <p:spPr>
            <a:xfrm>
              <a:off x="1764226" y="2934228"/>
              <a:ext cx="4876962" cy="668631"/>
            </a:xfrm>
            <a:prstGeom prst="rect">
              <a:avLst/>
            </a:prstGeom>
          </p:spPr>
          <p:txBody>
            <a:bodyPr wrap="square">
              <a:spAutoFit/>
            </a:bodyPr>
            <a:lstStyle/>
            <a:p>
              <a:pPr marL="0" marR="0" lvl="0" indent="0" algn="ctr" defTabSz="914400" rtl="1" eaLnBrk="1" fontAlgn="auto" latinLnBrk="0" hangingPunct="1">
                <a:lnSpc>
                  <a:spcPct val="11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التقييم الداخلي</a:t>
              </a:r>
            </a:p>
          </p:txBody>
        </p:sp>
      </p:grpSp>
      <p:graphicFrame>
        <p:nvGraphicFramePr>
          <p:cNvPr id="20" name="Table 19"/>
          <p:cNvGraphicFramePr>
            <a:graphicFrameLocks noGrp="1"/>
          </p:cNvGraphicFramePr>
          <p:nvPr/>
        </p:nvGraphicFramePr>
        <p:xfrm>
          <a:off x="1150883" y="2727285"/>
          <a:ext cx="10042633" cy="2797385"/>
        </p:xfrm>
        <a:graphic>
          <a:graphicData uri="http://schemas.openxmlformats.org/drawingml/2006/table">
            <a:tbl>
              <a:tblPr firstRow="1" firstCol="1" lastRow="1" lastCol="1" bandRow="1" bandCol="1"/>
              <a:tblGrid>
                <a:gridCol w="5267196">
                  <a:extLst>
                    <a:ext uri="{9D8B030D-6E8A-4147-A177-3AD203B41FA5}">
                      <a16:colId xmlns="" xmlns:a16="http://schemas.microsoft.com/office/drawing/2014/main" val="2106810812"/>
                    </a:ext>
                  </a:extLst>
                </a:gridCol>
                <a:gridCol w="4775437">
                  <a:extLst>
                    <a:ext uri="{9D8B030D-6E8A-4147-A177-3AD203B41FA5}">
                      <a16:colId xmlns="" xmlns:a16="http://schemas.microsoft.com/office/drawing/2014/main" val="3042263953"/>
                    </a:ext>
                  </a:extLst>
                </a:gridCol>
              </a:tblGrid>
              <a:tr h="284001">
                <a:tc>
                  <a:txBody>
                    <a:bodyPr/>
                    <a:lstStyle/>
                    <a:p>
                      <a:pPr algn="ctr" rtl="1">
                        <a:lnSpc>
                          <a:spcPct val="107000"/>
                        </a:lnSpc>
                        <a:spcAft>
                          <a:spcPts val="800"/>
                        </a:spcAft>
                      </a:pPr>
                      <a:r>
                        <a:rPr lang="ar-QA" sz="2400" b="1">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العيوب</a:t>
                      </a:r>
                      <a:endParaRPr lang="en-US" sz="16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57150" cap="flat" cmpd="dbl"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algn="ctr" rtl="1">
                        <a:lnSpc>
                          <a:spcPct val="107000"/>
                        </a:lnSpc>
                        <a:spcAft>
                          <a:spcPts val="800"/>
                        </a:spcAft>
                      </a:pPr>
                      <a:r>
                        <a:rPr lang="ar-QA" sz="2400" b="1">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المميزات</a:t>
                      </a:r>
                      <a:endParaRPr lang="en-US" sz="16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57150" cap="flat" cmpd="dbl"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686573347"/>
                  </a:ext>
                </a:extLst>
              </a:tr>
              <a:tr h="568002">
                <a:tc>
                  <a:txBody>
                    <a:bodyPr/>
                    <a:lstStyle/>
                    <a:p>
                      <a:pPr marL="342900" lvl="0" indent="-342900" algn="justLow" rtl="1">
                        <a:lnSpc>
                          <a:spcPct val="107000"/>
                        </a:lnSpc>
                        <a:spcAft>
                          <a:spcPts val="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الرؤية المحددة والمتكررة نتيجة معايشة المشروع.</a:t>
                      </a:r>
                      <a:endParaRPr lang="en-US" sz="16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342900" lvl="0" indent="-342900" algn="r" rtl="1">
                        <a:lnSpc>
                          <a:spcPct val="107000"/>
                        </a:lnSpc>
                        <a:spcAft>
                          <a:spcPts val="80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سهولة الاستعانة بالزملاء.</a:t>
                      </a:r>
                      <a:endParaRPr lang="en-US" sz="16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1250266167"/>
                  </a:ext>
                </a:extLst>
              </a:tr>
              <a:tr h="284001">
                <a:tc>
                  <a:txBody>
                    <a:bodyPr/>
                    <a:lstStyle/>
                    <a:p>
                      <a:pPr marL="342900" lvl="0" indent="-342900" algn="justLow" rtl="1">
                        <a:lnSpc>
                          <a:spcPct val="107000"/>
                        </a:lnSpc>
                        <a:spcAft>
                          <a:spcPts val="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التحيز والمجاملة وعدم الموضوعية</a:t>
                      </a:r>
                      <a:endParaRPr lang="en-US" sz="16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342900" lvl="0" indent="-342900" algn="r" rtl="1">
                        <a:lnSpc>
                          <a:spcPct val="107000"/>
                        </a:lnSpc>
                        <a:spcAft>
                          <a:spcPts val="80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السرعة في الأداء.</a:t>
                      </a:r>
                      <a:endParaRPr lang="en-US" sz="16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757387581"/>
                  </a:ext>
                </a:extLst>
              </a:tr>
              <a:tr h="284001">
                <a:tc>
                  <a:txBody>
                    <a:bodyPr/>
                    <a:lstStyle/>
                    <a:p>
                      <a:pPr marL="342900" lvl="0" indent="-342900" algn="justLow" rtl="1">
                        <a:lnSpc>
                          <a:spcPct val="107000"/>
                        </a:lnSpc>
                        <a:spcAft>
                          <a:spcPts val="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تكرار الأساليب القديمة.</a:t>
                      </a:r>
                      <a:endParaRPr lang="en-US" sz="16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342900" lvl="0" indent="-342900" algn="r" rtl="1">
                        <a:lnSpc>
                          <a:spcPct val="107000"/>
                        </a:lnSpc>
                        <a:spcAft>
                          <a:spcPts val="80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التكلفة الأقل.</a:t>
                      </a:r>
                      <a:endParaRPr lang="en-US" sz="16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1933699029"/>
                  </a:ext>
                </a:extLst>
              </a:tr>
              <a:tr h="1055330">
                <a:tc>
                  <a:txBody>
                    <a:bodyPr/>
                    <a:lstStyle/>
                    <a:p>
                      <a:pPr marL="342900" lvl="0" indent="-342900" algn="justLow" rtl="1">
                        <a:lnSpc>
                          <a:spcPct val="107000"/>
                        </a:lnSpc>
                        <a:spcAft>
                          <a:spcPts val="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قد يكون مندفعاً بآماله في تحقيق كسب شخصي.</a:t>
                      </a:r>
                      <a:endParaRPr lang="en-US" sz="16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342900" lvl="0" indent="-342900" algn="r" rtl="1">
                        <a:lnSpc>
                          <a:spcPct val="107000"/>
                        </a:lnSpc>
                        <a:spcAft>
                          <a:spcPts val="80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علي دراية جيدة بالمشروع ويستطيع أن يفسر السلوك والاتجاهات الشخصية للأفراد.</a:t>
                      </a:r>
                      <a:endParaRPr lang="en-US" sz="16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extLst>
                  <a:ext uri="{0D108BD9-81ED-4DB2-BD59-A6C34878D82A}">
                    <a16:rowId xmlns="" xmlns:a16="http://schemas.microsoft.com/office/drawing/2014/main" val="3846267113"/>
                  </a:ext>
                </a:extLst>
              </a:tr>
            </a:tbl>
          </a:graphicData>
        </a:graphic>
      </p:graphicFrame>
      <p:sp>
        <p:nvSpPr>
          <p:cNvPr id="1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5997293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randombar(horizontal)">
                                      <p:cBhvr>
                                        <p:cTn id="14" dur="500"/>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heel(1)">
                                      <p:cBhvr>
                                        <p:cTn id="19"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grpSp>
        <p:nvGrpSpPr>
          <p:cNvPr id="5" name="Group 4">
            <a:extLst>
              <a:ext uri="{FF2B5EF4-FFF2-40B4-BE49-F238E27FC236}">
                <a16:creationId xmlns="" xmlns:a16="http://schemas.microsoft.com/office/drawing/2014/main" id="{5CF38D90-D401-494E-9747-EAD2CBE3F851}"/>
              </a:ext>
            </a:extLst>
          </p:cNvPr>
          <p:cNvGrpSpPr/>
          <p:nvPr/>
        </p:nvGrpSpPr>
        <p:grpSpPr>
          <a:xfrm>
            <a:off x="2796143" y="161582"/>
            <a:ext cx="2406476" cy="682012"/>
            <a:chOff x="1383478" y="2897323"/>
            <a:chExt cx="5844659" cy="881928"/>
          </a:xfrm>
        </p:grpSpPr>
        <p:pic>
          <p:nvPicPr>
            <p:cNvPr id="6" name="Picture 5">
              <a:extLst>
                <a:ext uri="{FF2B5EF4-FFF2-40B4-BE49-F238E27FC236}">
                  <a16:creationId xmlns="" xmlns:a16="http://schemas.microsoft.com/office/drawing/2014/main" id="{B167D934-7284-46D9-9FDB-BDB0A760D8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423" b="8148"/>
            <a:stretch/>
          </p:blipFill>
          <p:spPr>
            <a:xfrm>
              <a:off x="1383478" y="2897323"/>
              <a:ext cx="5844659" cy="881928"/>
            </a:xfrm>
            <a:prstGeom prst="rect">
              <a:avLst/>
            </a:prstGeom>
          </p:spPr>
        </p:pic>
        <p:sp>
          <p:nvSpPr>
            <p:cNvPr id="7" name="Rectangle 6">
              <a:extLst>
                <a:ext uri="{FF2B5EF4-FFF2-40B4-BE49-F238E27FC236}">
                  <a16:creationId xmlns="" xmlns:a16="http://schemas.microsoft.com/office/drawing/2014/main" id="{4A28A501-DAB5-4734-95B5-87CCB0ECE587}"/>
                </a:ext>
              </a:extLst>
            </p:cNvPr>
            <p:cNvSpPr/>
            <p:nvPr/>
          </p:nvSpPr>
          <p:spPr>
            <a:xfrm>
              <a:off x="1764226" y="2934228"/>
              <a:ext cx="4876962" cy="668631"/>
            </a:xfrm>
            <a:prstGeom prst="rect">
              <a:avLst/>
            </a:prstGeom>
          </p:spPr>
          <p:txBody>
            <a:bodyPr wrap="square">
              <a:spAutoFit/>
            </a:bodyPr>
            <a:lstStyle/>
            <a:p>
              <a:pPr marL="0" marR="0" lvl="0" indent="0" algn="ctr" defTabSz="914400" rtl="1" eaLnBrk="1" fontAlgn="auto" latinLnBrk="0" hangingPunct="1">
                <a:lnSpc>
                  <a:spcPct val="11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التقييم الخارجي</a:t>
              </a:r>
            </a:p>
          </p:txBody>
        </p:sp>
      </p:grpSp>
      <p:graphicFrame>
        <p:nvGraphicFramePr>
          <p:cNvPr id="2" name="Table 1"/>
          <p:cNvGraphicFramePr>
            <a:graphicFrameLocks noGrp="1"/>
          </p:cNvGraphicFramePr>
          <p:nvPr/>
        </p:nvGraphicFramePr>
        <p:xfrm>
          <a:off x="677917" y="2046949"/>
          <a:ext cx="10912366" cy="3291840"/>
        </p:xfrm>
        <a:graphic>
          <a:graphicData uri="http://schemas.openxmlformats.org/drawingml/2006/table">
            <a:tbl>
              <a:tblPr firstRow="1" firstCol="1" lastRow="1" lastCol="1" bandRow="1" bandCol="1"/>
              <a:tblGrid>
                <a:gridCol w="6322625">
                  <a:extLst>
                    <a:ext uri="{9D8B030D-6E8A-4147-A177-3AD203B41FA5}">
                      <a16:colId xmlns="" xmlns:a16="http://schemas.microsoft.com/office/drawing/2014/main" val="3450544282"/>
                    </a:ext>
                  </a:extLst>
                </a:gridCol>
                <a:gridCol w="4589741">
                  <a:extLst>
                    <a:ext uri="{9D8B030D-6E8A-4147-A177-3AD203B41FA5}">
                      <a16:colId xmlns="" xmlns:a16="http://schemas.microsoft.com/office/drawing/2014/main" val="2642912963"/>
                    </a:ext>
                  </a:extLst>
                </a:gridCol>
              </a:tblGrid>
              <a:tr h="504925">
                <a:tc>
                  <a:txBody>
                    <a:bodyPr/>
                    <a:lstStyle/>
                    <a:p>
                      <a:pPr algn="ctr" rtl="1">
                        <a:lnSpc>
                          <a:spcPct val="150000"/>
                        </a:lnSpc>
                        <a:spcAft>
                          <a:spcPts val="800"/>
                        </a:spcAft>
                      </a:pPr>
                      <a:r>
                        <a:rPr lang="ar-QA" sz="2400" b="1">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العيوب</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57150" cap="flat" cmpd="dbl"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algn="ctr" rtl="1">
                        <a:lnSpc>
                          <a:spcPct val="150000"/>
                        </a:lnSpc>
                        <a:spcAft>
                          <a:spcPts val="800"/>
                        </a:spcAft>
                      </a:pPr>
                      <a:r>
                        <a:rPr lang="ar-QA" sz="2400" b="1">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المميزات</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57150" cap="flat" cmpd="dbl"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1729149147"/>
                  </a:ext>
                </a:extLst>
              </a:tr>
              <a:tr h="2524623">
                <a:tc>
                  <a:txBody>
                    <a:bodyPr/>
                    <a:lstStyle/>
                    <a:p>
                      <a:pPr marL="342900" lvl="0" indent="-342900" algn="justLow" rtl="1">
                        <a:lnSpc>
                          <a:spcPct val="150000"/>
                        </a:lnSpc>
                        <a:spcAft>
                          <a:spcPts val="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يمثل تكلفة أكبر ويستغرق وقتاً أطول.</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p>
                      <a:pPr marL="342900" lvl="0" indent="-342900" algn="justLow" rtl="1">
                        <a:lnSpc>
                          <a:spcPct val="150000"/>
                        </a:lnSpc>
                        <a:spcAft>
                          <a:spcPts val="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لا يمكن استخدامه بصورة دورية ومتكررة.</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p>
                      <a:pPr marL="342900" lvl="0" indent="-342900" algn="justLow" rtl="1">
                        <a:lnSpc>
                          <a:spcPct val="150000"/>
                        </a:lnSpc>
                        <a:spcAft>
                          <a:spcPts val="0"/>
                        </a:spcAft>
                        <a:buClr>
                          <a:srgbClr val="0070C0"/>
                        </a:buClr>
                        <a:buSzPts val="1800"/>
                        <a:buFont typeface="Wingdings" panose="05000000000000000000" pitchFamily="2" charset="2"/>
                        <a:buChar char=""/>
                      </a:pPr>
                      <a:r>
                        <a:rPr lang="ar-Q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يأخذ الكثير من الوقت حتى يتعرف على البرنامج وعلى سلوك واتجاهات الأفراد.</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342900" lvl="0" indent="-342900" algn="justLow" rtl="1">
                        <a:lnSpc>
                          <a:spcPct val="150000"/>
                        </a:lnSpc>
                        <a:spcAft>
                          <a:spcPts val="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فرصة الحصول علي أراء غير منحازة وقريبة من الحقيقة.</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p>
                      <a:pPr marL="342900" lvl="0" indent="-342900" algn="justLow" rtl="1">
                        <a:lnSpc>
                          <a:spcPct val="150000"/>
                        </a:lnSpc>
                        <a:spcAft>
                          <a:spcPts val="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يستطيع أن يري البرنامج بنظرة جديده.</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p>
                      <a:pPr marL="342900" lvl="0" indent="-342900" algn="justLow" rtl="1">
                        <a:lnSpc>
                          <a:spcPct val="150000"/>
                        </a:lnSpc>
                        <a:spcAft>
                          <a:spcPts val="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لن تؤثر نتيجة التقييم عليه.</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p>
                      <a:pPr marL="342900" lvl="0" indent="-342900" algn="justLow" rtl="1">
                        <a:lnSpc>
                          <a:spcPct val="150000"/>
                        </a:lnSpc>
                        <a:spcAft>
                          <a:spcPts val="800"/>
                        </a:spcAft>
                        <a:buClr>
                          <a:srgbClr val="0070C0"/>
                        </a:buClr>
                        <a:buSzPts val="1800"/>
                        <a:buFont typeface="Wingdings" panose="05000000000000000000" pitchFamily="2" charset="2"/>
                        <a:buChar char=""/>
                      </a:pPr>
                      <a:r>
                        <a:rPr lang="ar-Q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لدية خبرة جيدة في أساليب التقييم.</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extLst>
                  <a:ext uri="{0D108BD9-81ED-4DB2-BD59-A6C34878D82A}">
                    <a16:rowId xmlns="" xmlns:a16="http://schemas.microsoft.com/office/drawing/2014/main" val="754885547"/>
                  </a:ext>
                </a:extLst>
              </a:tr>
            </a:tbl>
          </a:graphicData>
        </a:graphic>
      </p:graphicFrame>
      <p:sp>
        <p:nvSpPr>
          <p:cNvPr id="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59071652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heel(1)">
                                      <p:cBhvr>
                                        <p:cTn id="12"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55743" y="2830298"/>
            <a:ext cx="7644985" cy="688220"/>
          </a:xfrm>
          <a:prstGeom prst="rect">
            <a:avLst/>
          </a:prstGeom>
        </p:spPr>
      </p:pic>
      <p:grpSp>
        <p:nvGrpSpPr>
          <p:cNvPr id="6" name="Group 5"/>
          <p:cNvGrpSpPr/>
          <p:nvPr/>
        </p:nvGrpSpPr>
        <p:grpSpPr>
          <a:xfrm>
            <a:off x="5214493" y="1548709"/>
            <a:ext cx="2603682" cy="2563178"/>
            <a:chOff x="4878242" y="1203433"/>
            <a:chExt cx="3199985" cy="3472324"/>
          </a:xfrm>
        </p:grpSpPr>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78242" y="1203433"/>
              <a:ext cx="3199985" cy="3472324"/>
            </a:xfrm>
            <a:prstGeom prst="rect">
              <a:avLst/>
            </a:prstGeom>
          </p:spPr>
        </p:pic>
        <p:sp>
          <p:nvSpPr>
            <p:cNvPr id="8" name="Rectangle 7"/>
            <p:cNvSpPr/>
            <p:nvPr/>
          </p:nvSpPr>
          <p:spPr>
            <a:xfrm>
              <a:off x="5109201" y="2209944"/>
              <a:ext cx="2738067" cy="1459302"/>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رابعاً</a:t>
              </a: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محور التقييم</a:t>
              </a:r>
            </a:p>
          </p:txBody>
        </p:sp>
      </p:grpSp>
      <p:grpSp>
        <p:nvGrpSpPr>
          <p:cNvPr id="9" name="Group 8"/>
          <p:cNvGrpSpPr/>
          <p:nvPr/>
        </p:nvGrpSpPr>
        <p:grpSpPr>
          <a:xfrm>
            <a:off x="9200313" y="3575344"/>
            <a:ext cx="2200829" cy="2200829"/>
            <a:chOff x="9200313" y="3575344"/>
            <a:chExt cx="2200829" cy="2200829"/>
          </a:xfrm>
        </p:grpSpPr>
        <p:pic>
          <p:nvPicPr>
            <p:cNvPr id="10" name="Picture 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00313" y="3575344"/>
              <a:ext cx="2200829" cy="2200829"/>
            </a:xfrm>
            <a:prstGeom prst="rect">
              <a:avLst/>
            </a:prstGeom>
          </p:spPr>
        </p:pic>
        <p:sp>
          <p:nvSpPr>
            <p:cNvPr id="11" name="Rectangle 10"/>
            <p:cNvSpPr/>
            <p:nvPr/>
          </p:nvSpPr>
          <p:spPr>
            <a:xfrm>
              <a:off x="9719279" y="4111887"/>
              <a:ext cx="1293294" cy="107721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تقييم الأثر</a:t>
              </a:r>
            </a:p>
          </p:txBody>
        </p:sp>
      </p:grpSp>
      <p:grpSp>
        <p:nvGrpSpPr>
          <p:cNvPr id="12" name="Group 11"/>
          <p:cNvGrpSpPr/>
          <p:nvPr/>
        </p:nvGrpSpPr>
        <p:grpSpPr>
          <a:xfrm>
            <a:off x="1631527" y="3463187"/>
            <a:ext cx="2200829" cy="2200829"/>
            <a:chOff x="1631527" y="3463187"/>
            <a:chExt cx="2200829" cy="2200829"/>
          </a:xfrm>
        </p:grpSpPr>
        <p:pic>
          <p:nvPicPr>
            <p:cNvPr id="13" name="Picture 1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31527" y="3463187"/>
              <a:ext cx="2200829" cy="2200829"/>
            </a:xfrm>
            <a:prstGeom prst="rect">
              <a:avLst/>
            </a:prstGeom>
          </p:spPr>
        </p:pic>
        <p:sp>
          <p:nvSpPr>
            <p:cNvPr id="14" name="Rectangle 13"/>
            <p:cNvSpPr/>
            <p:nvPr/>
          </p:nvSpPr>
          <p:spPr>
            <a:xfrm>
              <a:off x="2085294" y="3993997"/>
              <a:ext cx="1293294" cy="107721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تقييم العملية</a:t>
              </a:r>
            </a:p>
          </p:txBody>
        </p:sp>
      </p:grpSp>
      <p:sp>
        <p:nvSpPr>
          <p:cNvPr id="1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8"/>
              </a:rPr>
              <a:t>www.dawliatraining.com</a:t>
            </a:r>
            <a:endParaRPr lang="en-US" sz="1100">
              <a:effectLst/>
              <a:ea typeface="Calibri"/>
              <a:cs typeface="Arial"/>
            </a:endParaRPr>
          </a:p>
        </p:txBody>
      </p:sp>
    </p:spTree>
    <p:extLst>
      <p:ext uri="{BB962C8B-B14F-4D97-AF65-F5344CB8AC3E}">
        <p14:creationId xmlns:p14="http://schemas.microsoft.com/office/powerpoint/2010/main" val="25634033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 calcmode="lin" valueType="num">
                                      <p:cBhvr>
                                        <p:cTn id="17"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1000" fill="hold"/>
                                        <p:tgtEl>
                                          <p:spTgt spid="12"/>
                                        </p:tgtEl>
                                        <p:attrNameLst>
                                          <p:attrName>ppt_w</p:attrName>
                                        </p:attrNameLst>
                                      </p:cBhvr>
                                      <p:tavLst>
                                        <p:tav tm="0">
                                          <p:val>
                                            <p:fltVal val="0"/>
                                          </p:val>
                                        </p:tav>
                                        <p:tav tm="100000">
                                          <p:val>
                                            <p:strVal val="#ppt_w"/>
                                          </p:val>
                                        </p:tav>
                                      </p:tavLst>
                                    </p:anim>
                                    <p:anim calcmode="lin" valueType="num">
                                      <p:cBhvr>
                                        <p:cTn id="24" dur="1000" fill="hold"/>
                                        <p:tgtEl>
                                          <p:spTgt spid="12"/>
                                        </p:tgtEl>
                                        <p:attrNameLst>
                                          <p:attrName>ppt_h</p:attrName>
                                        </p:attrNameLst>
                                      </p:cBhvr>
                                      <p:tavLst>
                                        <p:tav tm="0">
                                          <p:val>
                                            <p:fltVal val="0"/>
                                          </p:val>
                                        </p:tav>
                                        <p:tav tm="100000">
                                          <p:val>
                                            <p:strVal val="#ppt_h"/>
                                          </p:val>
                                        </p:tav>
                                      </p:tavLst>
                                    </p:anim>
                                    <p:anim calcmode="lin" valueType="num">
                                      <p:cBhvr>
                                        <p:cTn id="25" dur="1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109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pic>
        <p:nvPicPr>
          <p:cNvPr id="5" name="Picture 4"/>
          <p:cNvPicPr>
            <a:picLocks noChangeAspect="1"/>
          </p:cNvPicPr>
          <p:nvPr/>
        </p:nvPicPr>
        <p:blipFill>
          <a:blip r:embed="rId4"/>
          <a:stretch>
            <a:fillRect/>
          </a:stretch>
        </p:blipFill>
        <p:spPr>
          <a:xfrm flipH="1">
            <a:off x="1102599" y="1324408"/>
            <a:ext cx="10126749" cy="5073751"/>
          </a:xfrm>
          <a:prstGeom prst="rect">
            <a:avLst/>
          </a:prstGeom>
        </p:spPr>
      </p:pic>
      <p:grpSp>
        <p:nvGrpSpPr>
          <p:cNvPr id="6" name="Group 5"/>
          <p:cNvGrpSpPr/>
          <p:nvPr/>
        </p:nvGrpSpPr>
        <p:grpSpPr>
          <a:xfrm>
            <a:off x="8357750" y="2167197"/>
            <a:ext cx="2628495" cy="1350000"/>
            <a:chOff x="8552464" y="2175181"/>
            <a:chExt cx="2628495" cy="1350000"/>
          </a:xfrm>
        </p:grpSpPr>
        <p:pic>
          <p:nvPicPr>
            <p:cNvPr id="7" name="Picture 6"/>
            <p:cNvPicPr>
              <a:picLocks noChangeAspect="1"/>
            </p:cNvPicPr>
            <p:nvPr/>
          </p:nvPicPr>
          <p:blipFill>
            <a:blip r:embed="rId5"/>
            <a:stretch>
              <a:fillRect/>
            </a:stretch>
          </p:blipFill>
          <p:spPr>
            <a:xfrm flipH="1">
              <a:off x="8552464" y="2175181"/>
              <a:ext cx="2628495" cy="1350000"/>
            </a:xfrm>
            <a:prstGeom prst="rect">
              <a:avLst/>
            </a:prstGeom>
          </p:spPr>
        </p:pic>
        <p:sp>
          <p:nvSpPr>
            <p:cNvPr id="8" name="Rectangle 7"/>
            <p:cNvSpPr/>
            <p:nvPr/>
          </p:nvSpPr>
          <p:spPr>
            <a:xfrm>
              <a:off x="8947828" y="2243754"/>
              <a:ext cx="2141886" cy="1014380"/>
            </a:xfrm>
            <a:prstGeom prst="rect">
              <a:avLst/>
            </a:prstGeom>
          </p:spPr>
          <p:txBody>
            <a:bodyPr wrap="squar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1200" cap="none" spc="0" normalizeH="0" baseline="0" noProof="0" dirty="0">
                  <a:ln w="9525" cap="flat" cmpd="sng" algn="ctr">
                    <a:solidFill>
                      <a:srgbClr val="C00000"/>
                    </a:solidFill>
                    <a:prstDash val="solid"/>
                    <a:round/>
                  </a:ln>
                  <a:solidFill>
                    <a:srgbClr val="C00000"/>
                  </a:solidFill>
                  <a:effectLst>
                    <a:outerShdw blurRad="38100" dist="19050" dir="2700000" algn="tl">
                      <a:srgbClr val="000000">
                        <a:alpha val="40000"/>
                      </a:srgbClr>
                    </a:outerShdw>
                  </a:effectLst>
                  <a:uLnTx/>
                  <a:uFillTx/>
                  <a:latin typeface="Sakkal Majalla" panose="02000000000000000000" pitchFamily="2" charset="-78"/>
                  <a:ea typeface="Calibri" panose="020F0502020204030204" pitchFamily="34" charset="0"/>
                  <a:cs typeface="Sakkal Majalla" panose="02000000000000000000" pitchFamily="2" charset="-78"/>
                </a:rPr>
                <a:t>أهمية التخطيط لعملية التقييم </a:t>
              </a:r>
              <a:endParaRPr kumimoji="0" lang="en-US" sz="16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9" name="Rectangle 8"/>
          <p:cNvSpPr/>
          <p:nvPr/>
        </p:nvSpPr>
        <p:spPr>
          <a:xfrm>
            <a:off x="6576269" y="1648958"/>
            <a:ext cx="1449799" cy="156966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اختيار أولويات وأهداف التقييم</a:t>
            </a:r>
            <a:endPar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0" name="Rectangle 9"/>
          <p:cNvSpPr/>
          <p:nvPr/>
        </p:nvSpPr>
        <p:spPr>
          <a:xfrm>
            <a:off x="3758672" y="1729077"/>
            <a:ext cx="1943006"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تحديد الطرق والأساليب التي سيتم استخدامها</a:t>
            </a:r>
            <a:endPar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1" name="Rectangle 10"/>
          <p:cNvSpPr/>
          <p:nvPr/>
        </p:nvSpPr>
        <p:spPr>
          <a:xfrm>
            <a:off x="1542813" y="1809387"/>
            <a:ext cx="1421309"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تحديد ما يجب عمله بالتفصيل</a:t>
            </a:r>
            <a:endPar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2" name="Rectangle 11"/>
          <p:cNvSpPr/>
          <p:nvPr/>
        </p:nvSpPr>
        <p:spPr>
          <a:xfrm>
            <a:off x="1428785" y="4719069"/>
            <a:ext cx="1655351"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تحديد دور كل فرد في عملية التقييم</a:t>
            </a:r>
            <a:endPar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3" name="Rectangle 12"/>
          <p:cNvSpPr/>
          <p:nvPr/>
        </p:nvSpPr>
        <p:spPr>
          <a:xfrm>
            <a:off x="3865140" y="4534404"/>
            <a:ext cx="1836538" cy="156966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تحديد الوقت الذي </a:t>
            </a:r>
            <a:r>
              <a:rPr kumimoji="0" lang="ar-EG" sz="2400" b="1" i="0" u="none" strike="noStrike" kern="1200" cap="none" spc="0" normalizeH="0" baseline="0" noProof="0" dirty="0" err="1">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سيتطلبه</a:t>
            </a: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التقييم وكم سيتكلف</a:t>
            </a:r>
            <a:endPar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4" name="Rectangle 13"/>
          <p:cNvSpPr/>
          <p:nvPr/>
        </p:nvSpPr>
        <p:spPr>
          <a:xfrm>
            <a:off x="6576269" y="4534403"/>
            <a:ext cx="1449799" cy="156966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رؤية كيفية ارتباط أجزاء التقييم بعضها ببعض</a:t>
            </a:r>
            <a:endPar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5" name="Rectangle 14"/>
          <p:cNvSpPr/>
          <p:nvPr/>
        </p:nvSpPr>
        <p:spPr>
          <a:xfrm>
            <a:off x="8807072" y="4534403"/>
            <a:ext cx="1906381"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زيادة مهارات التخطيط والتنظيم لدى العاملين</a:t>
            </a:r>
          </a:p>
        </p:txBody>
      </p:sp>
      <p:sp>
        <p:nvSpPr>
          <p:cNvPr id="1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49561333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barn(inVertical)">
                                      <p:cBhvr>
                                        <p:cTn id="25" dur="500"/>
                                        <p:tgtEl>
                                          <p:spTgt spid="5"/>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3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1000" fill="hold"/>
                                        <p:tgtEl>
                                          <p:spTgt spid="10"/>
                                        </p:tgtEl>
                                        <p:attrNameLst>
                                          <p:attrName>ppt_w</p:attrName>
                                        </p:attrNameLst>
                                      </p:cBhvr>
                                      <p:tavLst>
                                        <p:tav tm="0">
                                          <p:val>
                                            <p:fltVal val="0"/>
                                          </p:val>
                                        </p:tav>
                                        <p:tav tm="100000">
                                          <p:val>
                                            <p:strVal val="#ppt_w"/>
                                          </p:val>
                                        </p:tav>
                                      </p:tavLst>
                                    </p:anim>
                                    <p:anim calcmode="lin" valueType="num">
                                      <p:cBhvr>
                                        <p:cTn id="34" dur="1000" fill="hold"/>
                                        <p:tgtEl>
                                          <p:spTgt spid="10"/>
                                        </p:tgtEl>
                                        <p:attrNameLst>
                                          <p:attrName>ppt_h</p:attrName>
                                        </p:attrNameLst>
                                      </p:cBhvr>
                                      <p:tavLst>
                                        <p:tav tm="0">
                                          <p:val>
                                            <p:fltVal val="0"/>
                                          </p:val>
                                        </p:tav>
                                        <p:tav tm="100000">
                                          <p:val>
                                            <p:strVal val="#ppt_h"/>
                                          </p:val>
                                        </p:tav>
                                      </p:tavLst>
                                    </p:anim>
                                    <p:anim calcmode="lin" valueType="num">
                                      <p:cBhvr>
                                        <p:cTn id="35" dur="1000" fill="hold"/>
                                        <p:tgtEl>
                                          <p:spTgt spid="10"/>
                                        </p:tgtEl>
                                        <p:attrNameLst>
                                          <p:attrName>style.rotation</p:attrName>
                                        </p:attrNameLst>
                                      </p:cBhvr>
                                      <p:tavLst>
                                        <p:tav tm="0">
                                          <p:val>
                                            <p:fltVal val="90"/>
                                          </p:val>
                                        </p:tav>
                                        <p:tav tm="100000">
                                          <p:val>
                                            <p:fltVal val="0"/>
                                          </p:val>
                                        </p:tav>
                                      </p:tavLst>
                                    </p:anim>
                                    <p:animEffect transition="in" filter="fade">
                                      <p:cBhvr>
                                        <p:cTn id="36" dur="10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1000" fill="hold"/>
                                        <p:tgtEl>
                                          <p:spTgt spid="11"/>
                                        </p:tgtEl>
                                        <p:attrNameLst>
                                          <p:attrName>ppt_w</p:attrName>
                                        </p:attrNameLst>
                                      </p:cBhvr>
                                      <p:tavLst>
                                        <p:tav tm="0">
                                          <p:val>
                                            <p:fltVal val="0"/>
                                          </p:val>
                                        </p:tav>
                                        <p:tav tm="100000">
                                          <p:val>
                                            <p:strVal val="#ppt_w"/>
                                          </p:val>
                                        </p:tav>
                                      </p:tavLst>
                                    </p:anim>
                                    <p:anim calcmode="lin" valueType="num">
                                      <p:cBhvr>
                                        <p:cTn id="42" dur="1000" fill="hold"/>
                                        <p:tgtEl>
                                          <p:spTgt spid="11"/>
                                        </p:tgtEl>
                                        <p:attrNameLst>
                                          <p:attrName>ppt_h</p:attrName>
                                        </p:attrNameLst>
                                      </p:cBhvr>
                                      <p:tavLst>
                                        <p:tav tm="0">
                                          <p:val>
                                            <p:fltVal val="0"/>
                                          </p:val>
                                        </p:tav>
                                        <p:tav tm="100000">
                                          <p:val>
                                            <p:strVal val="#ppt_h"/>
                                          </p:val>
                                        </p:tav>
                                      </p:tavLst>
                                    </p:anim>
                                    <p:anim calcmode="lin" valueType="num">
                                      <p:cBhvr>
                                        <p:cTn id="43" dur="1000" fill="hold"/>
                                        <p:tgtEl>
                                          <p:spTgt spid="11"/>
                                        </p:tgtEl>
                                        <p:attrNameLst>
                                          <p:attrName>style.rotation</p:attrName>
                                        </p:attrNameLst>
                                      </p:cBhvr>
                                      <p:tavLst>
                                        <p:tav tm="0">
                                          <p:val>
                                            <p:fltVal val="90"/>
                                          </p:val>
                                        </p:tav>
                                        <p:tav tm="100000">
                                          <p:val>
                                            <p:fltVal val="0"/>
                                          </p:val>
                                        </p:tav>
                                      </p:tavLst>
                                    </p:anim>
                                    <p:animEffect transition="in" filter="fade">
                                      <p:cBhvr>
                                        <p:cTn id="44" dur="10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1000" fill="hold"/>
                                        <p:tgtEl>
                                          <p:spTgt spid="12"/>
                                        </p:tgtEl>
                                        <p:attrNameLst>
                                          <p:attrName>ppt_w</p:attrName>
                                        </p:attrNameLst>
                                      </p:cBhvr>
                                      <p:tavLst>
                                        <p:tav tm="0">
                                          <p:val>
                                            <p:fltVal val="0"/>
                                          </p:val>
                                        </p:tav>
                                        <p:tav tm="100000">
                                          <p:val>
                                            <p:strVal val="#ppt_w"/>
                                          </p:val>
                                        </p:tav>
                                      </p:tavLst>
                                    </p:anim>
                                    <p:anim calcmode="lin" valueType="num">
                                      <p:cBhvr>
                                        <p:cTn id="50" dur="1000" fill="hold"/>
                                        <p:tgtEl>
                                          <p:spTgt spid="12"/>
                                        </p:tgtEl>
                                        <p:attrNameLst>
                                          <p:attrName>ppt_h</p:attrName>
                                        </p:attrNameLst>
                                      </p:cBhvr>
                                      <p:tavLst>
                                        <p:tav tm="0">
                                          <p:val>
                                            <p:fltVal val="0"/>
                                          </p:val>
                                        </p:tav>
                                        <p:tav tm="100000">
                                          <p:val>
                                            <p:strVal val="#ppt_h"/>
                                          </p:val>
                                        </p:tav>
                                      </p:tavLst>
                                    </p:anim>
                                    <p:anim calcmode="lin" valueType="num">
                                      <p:cBhvr>
                                        <p:cTn id="51" dur="1000" fill="hold"/>
                                        <p:tgtEl>
                                          <p:spTgt spid="12"/>
                                        </p:tgtEl>
                                        <p:attrNameLst>
                                          <p:attrName>style.rotation</p:attrName>
                                        </p:attrNameLst>
                                      </p:cBhvr>
                                      <p:tavLst>
                                        <p:tav tm="0">
                                          <p:val>
                                            <p:fltVal val="90"/>
                                          </p:val>
                                        </p:tav>
                                        <p:tav tm="100000">
                                          <p:val>
                                            <p:fltVal val="0"/>
                                          </p:val>
                                        </p:tav>
                                      </p:tavLst>
                                    </p:anim>
                                    <p:animEffect transition="in" filter="fade">
                                      <p:cBhvr>
                                        <p:cTn id="52" dur="1000"/>
                                        <p:tgtEl>
                                          <p:spTgt spid="12"/>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1000" fill="hold"/>
                                        <p:tgtEl>
                                          <p:spTgt spid="13"/>
                                        </p:tgtEl>
                                        <p:attrNameLst>
                                          <p:attrName>ppt_w</p:attrName>
                                        </p:attrNameLst>
                                      </p:cBhvr>
                                      <p:tavLst>
                                        <p:tav tm="0">
                                          <p:val>
                                            <p:fltVal val="0"/>
                                          </p:val>
                                        </p:tav>
                                        <p:tav tm="100000">
                                          <p:val>
                                            <p:strVal val="#ppt_w"/>
                                          </p:val>
                                        </p:tav>
                                      </p:tavLst>
                                    </p:anim>
                                    <p:anim calcmode="lin" valueType="num">
                                      <p:cBhvr>
                                        <p:cTn id="58" dur="1000" fill="hold"/>
                                        <p:tgtEl>
                                          <p:spTgt spid="13"/>
                                        </p:tgtEl>
                                        <p:attrNameLst>
                                          <p:attrName>ppt_h</p:attrName>
                                        </p:attrNameLst>
                                      </p:cBhvr>
                                      <p:tavLst>
                                        <p:tav tm="0">
                                          <p:val>
                                            <p:fltVal val="0"/>
                                          </p:val>
                                        </p:tav>
                                        <p:tav tm="100000">
                                          <p:val>
                                            <p:strVal val="#ppt_h"/>
                                          </p:val>
                                        </p:tav>
                                      </p:tavLst>
                                    </p:anim>
                                    <p:anim calcmode="lin" valueType="num">
                                      <p:cBhvr>
                                        <p:cTn id="59" dur="1000" fill="hold"/>
                                        <p:tgtEl>
                                          <p:spTgt spid="13"/>
                                        </p:tgtEl>
                                        <p:attrNameLst>
                                          <p:attrName>style.rotation</p:attrName>
                                        </p:attrNameLst>
                                      </p:cBhvr>
                                      <p:tavLst>
                                        <p:tav tm="0">
                                          <p:val>
                                            <p:fltVal val="90"/>
                                          </p:val>
                                        </p:tav>
                                        <p:tav tm="100000">
                                          <p:val>
                                            <p:fltVal val="0"/>
                                          </p:val>
                                        </p:tav>
                                      </p:tavLst>
                                    </p:anim>
                                    <p:animEffect transition="in" filter="fade">
                                      <p:cBhvr>
                                        <p:cTn id="60" dur="1000"/>
                                        <p:tgtEl>
                                          <p:spTgt spid="13"/>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cBhvr>
                                        <p:cTn id="65" dur="1000" fill="hold"/>
                                        <p:tgtEl>
                                          <p:spTgt spid="14"/>
                                        </p:tgtEl>
                                        <p:attrNameLst>
                                          <p:attrName>ppt_w</p:attrName>
                                        </p:attrNameLst>
                                      </p:cBhvr>
                                      <p:tavLst>
                                        <p:tav tm="0">
                                          <p:val>
                                            <p:fltVal val="0"/>
                                          </p:val>
                                        </p:tav>
                                        <p:tav tm="100000">
                                          <p:val>
                                            <p:strVal val="#ppt_w"/>
                                          </p:val>
                                        </p:tav>
                                      </p:tavLst>
                                    </p:anim>
                                    <p:anim calcmode="lin" valueType="num">
                                      <p:cBhvr>
                                        <p:cTn id="66" dur="1000" fill="hold"/>
                                        <p:tgtEl>
                                          <p:spTgt spid="14"/>
                                        </p:tgtEl>
                                        <p:attrNameLst>
                                          <p:attrName>ppt_h</p:attrName>
                                        </p:attrNameLst>
                                      </p:cBhvr>
                                      <p:tavLst>
                                        <p:tav tm="0">
                                          <p:val>
                                            <p:fltVal val="0"/>
                                          </p:val>
                                        </p:tav>
                                        <p:tav tm="100000">
                                          <p:val>
                                            <p:strVal val="#ppt_h"/>
                                          </p:val>
                                        </p:tav>
                                      </p:tavLst>
                                    </p:anim>
                                    <p:anim calcmode="lin" valueType="num">
                                      <p:cBhvr>
                                        <p:cTn id="67" dur="1000" fill="hold"/>
                                        <p:tgtEl>
                                          <p:spTgt spid="14"/>
                                        </p:tgtEl>
                                        <p:attrNameLst>
                                          <p:attrName>style.rotation</p:attrName>
                                        </p:attrNameLst>
                                      </p:cBhvr>
                                      <p:tavLst>
                                        <p:tav tm="0">
                                          <p:val>
                                            <p:fltVal val="90"/>
                                          </p:val>
                                        </p:tav>
                                        <p:tav tm="100000">
                                          <p:val>
                                            <p:fltVal val="0"/>
                                          </p:val>
                                        </p:tav>
                                      </p:tavLst>
                                    </p:anim>
                                    <p:animEffect transition="in" filter="fade">
                                      <p:cBhvr>
                                        <p:cTn id="68" dur="1000"/>
                                        <p:tgtEl>
                                          <p:spTgt spid="14"/>
                                        </p:tgtEl>
                                      </p:cBhvr>
                                    </p:animEffect>
                                  </p:childTnLst>
                                </p:cTn>
                              </p:par>
                            </p:childTnLst>
                          </p:cTn>
                        </p:par>
                      </p:childTnLst>
                    </p:cTn>
                  </p:par>
                  <p:par>
                    <p:cTn id="69" fill="hold">
                      <p:stCondLst>
                        <p:cond delay="indefinite"/>
                      </p:stCondLst>
                      <p:childTnLst>
                        <p:par>
                          <p:cTn id="70" fill="hold">
                            <p:stCondLst>
                              <p:cond delay="0"/>
                            </p:stCondLst>
                            <p:childTnLst>
                              <p:par>
                                <p:cTn id="71" presetID="31" presetClass="entr" presetSubtype="0" fill="hold" grpId="0" nodeType="click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p:cTn id="73" dur="1000" fill="hold"/>
                                        <p:tgtEl>
                                          <p:spTgt spid="15"/>
                                        </p:tgtEl>
                                        <p:attrNameLst>
                                          <p:attrName>ppt_w</p:attrName>
                                        </p:attrNameLst>
                                      </p:cBhvr>
                                      <p:tavLst>
                                        <p:tav tm="0">
                                          <p:val>
                                            <p:fltVal val="0"/>
                                          </p:val>
                                        </p:tav>
                                        <p:tav tm="100000">
                                          <p:val>
                                            <p:strVal val="#ppt_w"/>
                                          </p:val>
                                        </p:tav>
                                      </p:tavLst>
                                    </p:anim>
                                    <p:anim calcmode="lin" valueType="num">
                                      <p:cBhvr>
                                        <p:cTn id="74" dur="1000" fill="hold"/>
                                        <p:tgtEl>
                                          <p:spTgt spid="15"/>
                                        </p:tgtEl>
                                        <p:attrNameLst>
                                          <p:attrName>ppt_h</p:attrName>
                                        </p:attrNameLst>
                                      </p:cBhvr>
                                      <p:tavLst>
                                        <p:tav tm="0">
                                          <p:val>
                                            <p:fltVal val="0"/>
                                          </p:val>
                                        </p:tav>
                                        <p:tav tm="100000">
                                          <p:val>
                                            <p:strVal val="#ppt_h"/>
                                          </p:val>
                                        </p:tav>
                                      </p:tavLst>
                                    </p:anim>
                                    <p:anim calcmode="lin" valueType="num">
                                      <p:cBhvr>
                                        <p:cTn id="75" dur="1000" fill="hold"/>
                                        <p:tgtEl>
                                          <p:spTgt spid="15"/>
                                        </p:tgtEl>
                                        <p:attrNameLst>
                                          <p:attrName>style.rotation</p:attrName>
                                        </p:attrNameLst>
                                      </p:cBhvr>
                                      <p:tavLst>
                                        <p:tav tm="0">
                                          <p:val>
                                            <p:fltVal val="90"/>
                                          </p:val>
                                        </p:tav>
                                        <p:tav tm="100000">
                                          <p:val>
                                            <p:fltVal val="0"/>
                                          </p:val>
                                        </p:tav>
                                      </p:tavLst>
                                    </p:anim>
                                    <p:animEffect transition="in" filter="fade">
                                      <p:cBhvr>
                                        <p:cTn id="7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46505" y="200424"/>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الموارد البشرية</a:t>
            </a:r>
          </a:p>
        </p:txBody>
      </p:sp>
      <p:grpSp>
        <p:nvGrpSpPr>
          <p:cNvPr id="5" name="Group 4"/>
          <p:cNvGrpSpPr/>
          <p:nvPr/>
        </p:nvGrpSpPr>
        <p:grpSpPr>
          <a:xfrm>
            <a:off x="2460566" y="249833"/>
            <a:ext cx="3224525" cy="771560"/>
            <a:chOff x="335279" y="79314"/>
            <a:chExt cx="3252471" cy="543619"/>
          </a:xfrm>
        </p:grpSpPr>
        <p:pic>
          <p:nvPicPr>
            <p:cNvPr id="6" name="Picture 5" descr="E:\صور\أشرقت\ضصثؤصثثثثثثثثثثثثث_0003_Vector-Smart-Object.png"/>
            <p:cNvPicPr>
              <a:picLocks noChangeAspect="1"/>
            </p:cNvPicPr>
            <p:nvPr/>
          </p:nvPicPr>
          <p:blipFill>
            <a:blip r:embed="rId4" cstate="print">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V="1">
              <a:off x="374072" y="96980"/>
              <a:ext cx="3213678" cy="525953"/>
            </a:xfrm>
            <a:prstGeom prst="rect">
              <a:avLst/>
            </a:prstGeom>
            <a:noFill/>
            <a:ln>
              <a:noFill/>
            </a:ln>
          </p:spPr>
        </p:pic>
        <p:sp>
          <p:nvSpPr>
            <p:cNvPr id="7" name="Rectangle 6"/>
            <p:cNvSpPr/>
            <p:nvPr/>
          </p:nvSpPr>
          <p:spPr>
            <a:xfrm>
              <a:off x="335279" y="79314"/>
              <a:ext cx="3173599" cy="53783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28B056"/>
                  </a:solidFill>
                  <a:effectLst/>
                  <a:uLnTx/>
                  <a:uFillTx/>
                  <a:latin typeface="Sakkal Majalla" panose="02000000000000000000" pitchFamily="2" charset="-78"/>
                  <a:ea typeface="Calibri" panose="020F0502020204030204" pitchFamily="34" charset="0"/>
                  <a:cs typeface="Sakkal Majalla" panose="02000000000000000000" pitchFamily="2" charset="-78"/>
                </a:rPr>
                <a:t> مفهوم الموارد البشرية</a:t>
              </a:r>
              <a:endParaRPr kumimoji="0" lang="en-US" sz="1800" b="0" i="0" u="none" strike="noStrike" kern="1200" cap="none" spc="0" normalizeH="0" baseline="0" noProof="0" dirty="0">
                <a:ln>
                  <a:noFill/>
                </a:ln>
                <a:solidFill>
                  <a:srgbClr val="28B056"/>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8" name="Rectangle 7"/>
          <p:cNvSpPr/>
          <p:nvPr/>
        </p:nvSpPr>
        <p:spPr>
          <a:xfrm>
            <a:off x="838200" y="1457881"/>
            <a:ext cx="1098800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تنقسم الموارد الاقتصادية إلى نوعين من الموارد هما الموارد البشرية والموارد المادية </a:t>
            </a:r>
            <a:r>
              <a:rPr kumimoji="0" lang="ar-SA" sz="24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كما تتقسم الموارد البشرية إلى نوعين هما:</a:t>
            </a:r>
            <a:endParaRPr kumimoji="0" lang="en-US" sz="1600" b="0"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nvGrpSpPr>
          <p:cNvPr id="9" name="Group 8"/>
          <p:cNvGrpSpPr/>
          <p:nvPr/>
        </p:nvGrpSpPr>
        <p:grpSpPr>
          <a:xfrm>
            <a:off x="7634432" y="2389481"/>
            <a:ext cx="3971962" cy="1147928"/>
            <a:chOff x="6898111" y="1320751"/>
            <a:chExt cx="3971962" cy="1147928"/>
          </a:xfrm>
        </p:grpSpPr>
        <p:pic>
          <p:nvPicPr>
            <p:cNvPr id="10" name="Picture 9"/>
            <p:cNvPicPr>
              <a:picLocks noChangeAspect="1"/>
            </p:cNvPicPr>
            <p:nvPr/>
          </p:nvPicPr>
          <p:blipFill>
            <a:blip r:embed="rId5"/>
            <a:stretch>
              <a:fillRect/>
            </a:stretch>
          </p:blipFill>
          <p:spPr>
            <a:xfrm flipH="1">
              <a:off x="9777046" y="1320751"/>
              <a:ext cx="1093027" cy="1147928"/>
            </a:xfrm>
            <a:prstGeom prst="rect">
              <a:avLst/>
            </a:prstGeom>
          </p:spPr>
        </p:pic>
        <p:sp>
          <p:nvSpPr>
            <p:cNvPr id="11" name="Rectangle 10"/>
            <p:cNvSpPr/>
            <p:nvPr/>
          </p:nvSpPr>
          <p:spPr>
            <a:xfrm>
              <a:off x="6898111" y="1460646"/>
              <a:ext cx="2593979"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الموارد البشرية الاقتصادية </a:t>
              </a:r>
            </a:p>
          </p:txBody>
        </p:sp>
      </p:grpSp>
      <p:sp>
        <p:nvSpPr>
          <p:cNvPr id="12" name="Rectangle 11"/>
          <p:cNvSpPr/>
          <p:nvPr/>
        </p:nvSpPr>
        <p:spPr>
          <a:xfrm>
            <a:off x="535771" y="2964357"/>
            <a:ext cx="9692640"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a:ea typeface="Calibri" panose="020F0502020204030204" pitchFamily="34" charset="0"/>
                <a:cs typeface="Sakkal Majalla" panose="02000000000000000000" pitchFamily="2" charset="-78"/>
              </a:rPr>
              <a:t>والتي تشير إلى ذلك الجزء من الموارد البشرية الذي يملك القدرة والرغبة في العمل وتسمح الظروف</a:t>
            </a:r>
            <a:r>
              <a:rPr kumimoji="0" lang="ar-EG" sz="2400" b="1" i="0" u="none" strike="noStrike" kern="1200" cap="none" spc="0" normalizeH="0" baseline="0" noProof="0" dirty="0">
                <a:ln>
                  <a:noFill/>
                </a:ln>
                <a:solidFill>
                  <a:srgbClr val="002060"/>
                </a:solidFill>
                <a:effectLst/>
                <a:uLnTx/>
                <a:uFillTx/>
                <a:latin typeface="Calibri"/>
                <a:ea typeface="Calibri" panose="020F0502020204030204" pitchFamily="34" charset="0"/>
                <a:cs typeface="Sakkal Majalla" panose="02000000000000000000" pitchFamily="2" charset="-78"/>
              </a:rPr>
              <a:t> </a:t>
            </a:r>
            <a:r>
              <a:rPr kumimoji="0" lang="ar-SA" sz="2400" b="1" i="0" u="none" strike="noStrike" kern="1200" cap="none" spc="0" normalizeH="0" baseline="0" noProof="0" dirty="0">
                <a:ln>
                  <a:noFill/>
                </a:ln>
                <a:solidFill>
                  <a:srgbClr val="002060"/>
                </a:solidFill>
                <a:effectLst/>
                <a:uLnTx/>
                <a:uFillTx/>
                <a:latin typeface="Calibri"/>
                <a:ea typeface="Calibri" panose="020F0502020204030204" pitchFamily="34" charset="0"/>
                <a:cs typeface="Sakkal Majalla" panose="02000000000000000000" pitchFamily="2" charset="-78"/>
              </a:rPr>
              <a:t>الاجتماعية والقانونية في المجتمع بتشغيله</a:t>
            </a:r>
            <a:endParaRPr kumimoji="0" lang="en-US" sz="2400" b="1" i="0" u="none" strike="noStrike" kern="1200" cap="none" spc="0" normalizeH="0" baseline="0" noProof="0" dirty="0">
              <a:ln>
                <a:noFill/>
              </a:ln>
              <a:solidFill>
                <a:srgbClr val="002060"/>
              </a:solidFill>
              <a:effectLst/>
              <a:uLnTx/>
              <a:uFillTx/>
              <a:latin typeface="Calibri"/>
              <a:ea typeface="Calibri" panose="020F0502020204030204" pitchFamily="34" charset="0"/>
              <a:cs typeface="Arial" panose="020B0604020202020204" pitchFamily="34" charset="0"/>
            </a:endParaRPr>
          </a:p>
        </p:txBody>
      </p:sp>
      <p:grpSp>
        <p:nvGrpSpPr>
          <p:cNvPr id="13" name="Group 12"/>
          <p:cNvGrpSpPr/>
          <p:nvPr/>
        </p:nvGrpSpPr>
        <p:grpSpPr>
          <a:xfrm>
            <a:off x="7246505" y="4278704"/>
            <a:ext cx="4359889" cy="1147928"/>
            <a:chOff x="6510184" y="1320751"/>
            <a:chExt cx="4359889" cy="1147928"/>
          </a:xfrm>
        </p:grpSpPr>
        <p:pic>
          <p:nvPicPr>
            <p:cNvPr id="14" name="Picture 13"/>
            <p:cNvPicPr>
              <a:picLocks noChangeAspect="1"/>
            </p:cNvPicPr>
            <p:nvPr/>
          </p:nvPicPr>
          <p:blipFill>
            <a:blip r:embed="rId5"/>
            <a:stretch>
              <a:fillRect/>
            </a:stretch>
          </p:blipFill>
          <p:spPr>
            <a:xfrm flipH="1">
              <a:off x="9777046" y="1320751"/>
              <a:ext cx="1093027" cy="1147928"/>
            </a:xfrm>
            <a:prstGeom prst="rect">
              <a:avLst/>
            </a:prstGeom>
          </p:spPr>
        </p:pic>
        <p:sp>
          <p:nvSpPr>
            <p:cNvPr id="15" name="Rectangle 14"/>
            <p:cNvSpPr/>
            <p:nvPr/>
          </p:nvSpPr>
          <p:spPr>
            <a:xfrm>
              <a:off x="6510184" y="1548853"/>
              <a:ext cx="2914580"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الموارد البشرية غير الاقتصادية </a:t>
              </a:r>
            </a:p>
          </p:txBody>
        </p:sp>
      </p:grpSp>
      <p:sp>
        <p:nvSpPr>
          <p:cNvPr id="16" name="Rectangle 15"/>
          <p:cNvSpPr/>
          <p:nvPr/>
        </p:nvSpPr>
        <p:spPr>
          <a:xfrm>
            <a:off x="3152436" y="5168099"/>
            <a:ext cx="7008649" cy="517065"/>
          </a:xfrm>
          <a:prstGeom prst="rect">
            <a:avLst/>
          </a:prstGeom>
        </p:spPr>
        <p:txBody>
          <a:bodyPr wrap="non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a:ea typeface="Calibri" panose="020F0502020204030204" pitchFamily="34" charset="0"/>
                <a:cs typeface="Sakkal Majalla" panose="02000000000000000000" pitchFamily="2" charset="-78"/>
              </a:rPr>
              <a:t>والتي تشير إلى ذلك الجزء من الموارد البشرية الذي لا يقوم بأي نشاط اقتصادي</a:t>
            </a:r>
            <a:endParaRPr kumimoji="0" lang="en-US" sz="2400" b="1" i="0" u="none" strike="noStrike" kern="1200" cap="none" spc="0" normalizeH="0" baseline="0" noProof="0" dirty="0">
              <a:ln>
                <a:noFill/>
              </a:ln>
              <a:solidFill>
                <a:srgbClr val="002060"/>
              </a:solidFill>
              <a:effectLst/>
              <a:uLnTx/>
              <a:uFillTx/>
              <a:latin typeface="Calibri"/>
              <a:ea typeface="Calibri" panose="020F0502020204030204" pitchFamily="34" charset="0"/>
              <a:cs typeface="Sakkal Majalla" panose="02000000000000000000" pitchFamily="2" charset="-78"/>
            </a:endParaRPr>
          </a:p>
        </p:txBody>
      </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59718778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barn(inVertical)">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barn(inVertical)">
                                      <p:cBhvr>
                                        <p:cTn id="4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6"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graphicFrame>
        <p:nvGraphicFramePr>
          <p:cNvPr id="2" name="Table 1"/>
          <p:cNvGraphicFramePr>
            <a:graphicFrameLocks noGrp="1"/>
          </p:cNvGraphicFramePr>
          <p:nvPr/>
        </p:nvGraphicFramePr>
        <p:xfrm>
          <a:off x="838201" y="2155363"/>
          <a:ext cx="10515601" cy="3171511"/>
        </p:xfrm>
        <a:graphic>
          <a:graphicData uri="http://schemas.openxmlformats.org/drawingml/2006/table">
            <a:tbl>
              <a:tblPr rtl="1" firstRow="1" firstCol="1" bandRow="1"/>
              <a:tblGrid>
                <a:gridCol w="3024287">
                  <a:extLst>
                    <a:ext uri="{9D8B030D-6E8A-4147-A177-3AD203B41FA5}">
                      <a16:colId xmlns="" xmlns:a16="http://schemas.microsoft.com/office/drawing/2014/main" val="2239088745"/>
                    </a:ext>
                  </a:extLst>
                </a:gridCol>
                <a:gridCol w="2605766">
                  <a:extLst>
                    <a:ext uri="{9D8B030D-6E8A-4147-A177-3AD203B41FA5}">
                      <a16:colId xmlns="" xmlns:a16="http://schemas.microsoft.com/office/drawing/2014/main" val="1850521383"/>
                    </a:ext>
                  </a:extLst>
                </a:gridCol>
                <a:gridCol w="2298710">
                  <a:extLst>
                    <a:ext uri="{9D8B030D-6E8A-4147-A177-3AD203B41FA5}">
                      <a16:colId xmlns="" xmlns:a16="http://schemas.microsoft.com/office/drawing/2014/main" val="3969482860"/>
                    </a:ext>
                  </a:extLst>
                </a:gridCol>
                <a:gridCol w="2586838">
                  <a:extLst>
                    <a:ext uri="{9D8B030D-6E8A-4147-A177-3AD203B41FA5}">
                      <a16:colId xmlns="" xmlns:a16="http://schemas.microsoft.com/office/drawing/2014/main" val="2762572091"/>
                    </a:ext>
                  </a:extLst>
                </a:gridCol>
              </a:tblGrid>
              <a:tr h="358206">
                <a:tc gridSpan="4">
                  <a:txBody>
                    <a:bodyPr/>
                    <a:lstStyle/>
                    <a:p>
                      <a:pPr algn="ctr" rtl="1">
                        <a:lnSpc>
                          <a:spcPct val="107000"/>
                        </a:lnSpc>
                        <a:spcAft>
                          <a:spcPts val="800"/>
                        </a:spcAft>
                        <a:tabLst>
                          <a:tab pos="1993900" algn="l"/>
                          <a:tab pos="3244850" algn="ctr"/>
                        </a:tabLst>
                      </a:pPr>
                      <a:r>
                        <a:rPr lang="ar-SA" sz="2400" b="1" dirty="0">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أنواع التقييم</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57150" cap="flat" cmpd="dbl"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hMerge="1">
                  <a:txBody>
                    <a:bodyPr/>
                    <a:lstStyle/>
                    <a:p>
                      <a:pPr rtl="1"/>
                      <a:endParaRPr lang="ar-EG"/>
                    </a:p>
                  </a:txBody>
                  <a:tcPr/>
                </a:tc>
                <a:tc hMerge="1">
                  <a:txBody>
                    <a:bodyPr/>
                    <a:lstStyle/>
                    <a:p>
                      <a:pPr rtl="1"/>
                      <a:endParaRPr lang="ar-EG"/>
                    </a:p>
                  </a:txBody>
                  <a:tcPr/>
                </a:tc>
                <a:tc hMerge="1">
                  <a:txBody>
                    <a:bodyPr/>
                    <a:lstStyle/>
                    <a:p>
                      <a:pPr rtl="1"/>
                      <a:endParaRPr lang="ar-EG"/>
                    </a:p>
                  </a:txBody>
                  <a:tcPr/>
                </a:tc>
                <a:extLst>
                  <a:ext uri="{0D108BD9-81ED-4DB2-BD59-A6C34878D82A}">
                    <a16:rowId xmlns="" xmlns:a16="http://schemas.microsoft.com/office/drawing/2014/main" val="4086171134"/>
                  </a:ext>
                </a:extLst>
              </a:tr>
              <a:tr h="748289">
                <a:tc>
                  <a:txBody>
                    <a:bodyPr/>
                    <a:lstStyle/>
                    <a:p>
                      <a:pPr marL="107950" marR="228600" algn="ctr" rtl="1">
                        <a:lnSpc>
                          <a:spcPct val="107000"/>
                        </a:lnSpc>
                        <a:spcAft>
                          <a:spcPts val="800"/>
                        </a:spcAft>
                      </a:pPr>
                      <a:r>
                        <a:rPr lang="ar-SA" sz="2400" b="1" dirty="0">
                          <a:solidFill>
                            <a:srgbClr val="00B0F0"/>
                          </a:solidFill>
                          <a:effectLst/>
                          <a:latin typeface="Sakkal Majalla" panose="02000000000000000000" pitchFamily="2" charset="-78"/>
                          <a:ea typeface="Calibri" panose="020F0502020204030204" pitchFamily="34" charset="0"/>
                          <a:cs typeface="Sakkal Majalla" panose="02000000000000000000" pitchFamily="2" charset="-78"/>
                        </a:rPr>
                        <a:t>توقيت التقييم</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800"/>
                        </a:spcAft>
                      </a:pPr>
                      <a:r>
                        <a:rPr lang="ar-SA" sz="2400" b="1" dirty="0">
                          <a:solidFill>
                            <a:srgbClr val="00B0F0"/>
                          </a:solidFill>
                          <a:effectLst/>
                          <a:latin typeface="Sakkal Majalla" panose="02000000000000000000" pitchFamily="2" charset="-78"/>
                          <a:ea typeface="Calibri" panose="020F0502020204030204" pitchFamily="34" charset="0"/>
                          <a:cs typeface="Sakkal Majalla" panose="02000000000000000000" pitchFamily="2" charset="-78"/>
                        </a:rPr>
                        <a:t>نوعية المعلومات</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800"/>
                        </a:spcAft>
                      </a:pPr>
                      <a:r>
                        <a:rPr lang="ar-SA" sz="2400" b="1" dirty="0">
                          <a:solidFill>
                            <a:srgbClr val="00B0F0"/>
                          </a:solidFill>
                          <a:effectLst/>
                          <a:latin typeface="Sakkal Majalla" panose="02000000000000000000" pitchFamily="2" charset="-78"/>
                          <a:ea typeface="Calibri" panose="020F0502020204030204" pitchFamily="34" charset="0"/>
                          <a:cs typeface="Sakkal Majalla" panose="02000000000000000000" pitchFamily="2" charset="-78"/>
                        </a:rPr>
                        <a:t>محور التقييم</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800"/>
                        </a:spcAft>
                        <a:tabLst>
                          <a:tab pos="681355" algn="ctr"/>
                          <a:tab pos="1254760" algn="r"/>
                        </a:tabLst>
                      </a:pPr>
                      <a:r>
                        <a:rPr lang="ar-SA" sz="2400" b="1" dirty="0">
                          <a:solidFill>
                            <a:srgbClr val="00B0F0"/>
                          </a:solidFill>
                          <a:effectLst/>
                          <a:latin typeface="Sakkal Majalla" panose="02000000000000000000" pitchFamily="2" charset="-78"/>
                          <a:ea typeface="Calibri" panose="020F0502020204030204" pitchFamily="34" charset="0"/>
                          <a:cs typeface="Sakkal Majalla" panose="02000000000000000000" pitchFamily="2" charset="-78"/>
                        </a:rPr>
                        <a:t>فريق العمل</a:t>
                      </a:r>
                      <a:r>
                        <a:rPr lang="en-US" sz="2400" b="1" dirty="0">
                          <a:solidFill>
                            <a:srgbClr val="00B0F0"/>
                          </a:solidFill>
                          <a:effectLst/>
                          <a:latin typeface="Sakkal Majalla" panose="02000000000000000000" pitchFamily="2" charset="-78"/>
                          <a:ea typeface="Calibri" panose="020F0502020204030204" pitchFamily="34" charset="0"/>
                          <a:cs typeface="Sakkal Majalla" panose="02000000000000000000" pitchFamily="2" charset="-78"/>
                        </a:rPr>
                        <a:t> </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4263328563"/>
                  </a:ext>
                </a:extLst>
              </a:tr>
              <a:tr h="384999">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القبلي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الكمي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تقييم العملية</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الداخلي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781753007"/>
                  </a:ext>
                </a:extLst>
              </a:tr>
              <a:tr h="384999">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المرحلي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الكيفي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تقييم الأثر</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الخارجي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3362714578"/>
                  </a:ext>
                </a:extLst>
              </a:tr>
              <a:tr h="769999">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نصف المرحلي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800"/>
                        </a:spcAft>
                      </a:pP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800"/>
                        </a:spcAft>
                      </a:pPr>
                      <a:r>
                        <a:rPr lang="en-US"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 </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ar-SA"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بالمشاركة</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124547326"/>
                  </a:ext>
                </a:extLst>
              </a:tr>
              <a:tr h="384999">
                <a:tc>
                  <a:txBody>
                    <a:bodyPr/>
                    <a:lstStyle/>
                    <a:p>
                      <a:pPr marL="107950" marR="228600" algn="ctr" rtl="1">
                        <a:lnSpc>
                          <a:spcPct val="115000"/>
                        </a:lnSpc>
                        <a:spcAft>
                          <a:spcPts val="0"/>
                        </a:spcAft>
                      </a:pPr>
                      <a:r>
                        <a:rPr lang="ar-SA"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التقييم النهائي</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15000"/>
                        </a:lnSpc>
                        <a:spcAft>
                          <a:spcPts val="800"/>
                        </a:spcAft>
                      </a:pPr>
                      <a:r>
                        <a:rPr lang="en-US"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 </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15000"/>
                        </a:lnSpc>
                        <a:spcAft>
                          <a:spcPts val="800"/>
                        </a:spcAft>
                      </a:pPr>
                      <a:r>
                        <a:rPr lang="en-US" sz="2400" b="1">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 </a:t>
                      </a:r>
                      <a:endParaRPr lang="en-US" sz="240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15000"/>
                        </a:lnSpc>
                        <a:spcAft>
                          <a:spcPts val="0"/>
                        </a:spcAft>
                      </a:pPr>
                      <a:r>
                        <a:rPr lang="en-US" sz="2400" b="1" dirty="0">
                          <a:solidFill>
                            <a:srgbClr val="002060"/>
                          </a:solidFill>
                          <a:effectLst/>
                          <a:latin typeface="Sakkal Majalla" panose="02000000000000000000" pitchFamily="2" charset="-78"/>
                          <a:ea typeface="Calibri" panose="020F0502020204030204" pitchFamily="34" charset="0"/>
                          <a:cs typeface="Sakkal Majalla" panose="02000000000000000000" pitchFamily="2" charset="-78"/>
                        </a:rPr>
                        <a:t> </a:t>
                      </a:r>
                      <a:endParaRPr lang="en-US" sz="2400" dirty="0">
                        <a:effectLst/>
                        <a:latin typeface="Sakkal Majalla" panose="02000000000000000000" pitchFamily="2" charset="-78"/>
                        <a:ea typeface="Calibri" panose="020F0502020204030204" pitchFamily="34" charset="0"/>
                        <a:cs typeface="Sakkal Majalla" panose="02000000000000000000" pitchFamily="2" charset="-78"/>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extLst>
                  <a:ext uri="{0D108BD9-81ED-4DB2-BD59-A6C34878D82A}">
                    <a16:rowId xmlns="" xmlns:a16="http://schemas.microsoft.com/office/drawing/2014/main" val="20190773"/>
                  </a:ext>
                </a:extLst>
              </a:tr>
            </a:tbl>
          </a:graphicData>
        </a:graphic>
      </p:graphicFrame>
      <p:sp>
        <p:nvSpPr>
          <p:cNvPr id="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0991137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أنواع التقييم</a:t>
            </a:r>
          </a:p>
        </p:txBody>
      </p:sp>
      <p:graphicFrame>
        <p:nvGraphicFramePr>
          <p:cNvPr id="2" name="Table 1"/>
          <p:cNvGraphicFramePr>
            <a:graphicFrameLocks noGrp="1"/>
          </p:cNvGraphicFramePr>
          <p:nvPr/>
        </p:nvGraphicFramePr>
        <p:xfrm>
          <a:off x="1781505" y="2538057"/>
          <a:ext cx="8983760" cy="2002413"/>
        </p:xfrm>
        <a:graphic>
          <a:graphicData uri="http://schemas.openxmlformats.org/drawingml/2006/table">
            <a:tbl>
              <a:tblPr rtl="1" firstRow="1" firstCol="1" bandRow="1"/>
              <a:tblGrid>
                <a:gridCol w="1646793">
                  <a:extLst>
                    <a:ext uri="{9D8B030D-6E8A-4147-A177-3AD203B41FA5}">
                      <a16:colId xmlns="" xmlns:a16="http://schemas.microsoft.com/office/drawing/2014/main" val="2275060313"/>
                    </a:ext>
                  </a:extLst>
                </a:gridCol>
                <a:gridCol w="1577926">
                  <a:extLst>
                    <a:ext uri="{9D8B030D-6E8A-4147-A177-3AD203B41FA5}">
                      <a16:colId xmlns="" xmlns:a16="http://schemas.microsoft.com/office/drawing/2014/main" val="2636482894"/>
                    </a:ext>
                  </a:extLst>
                </a:gridCol>
                <a:gridCol w="1669175">
                  <a:extLst>
                    <a:ext uri="{9D8B030D-6E8A-4147-A177-3AD203B41FA5}">
                      <a16:colId xmlns="" xmlns:a16="http://schemas.microsoft.com/office/drawing/2014/main" val="2605898649"/>
                    </a:ext>
                  </a:extLst>
                </a:gridCol>
                <a:gridCol w="1888690">
                  <a:extLst>
                    <a:ext uri="{9D8B030D-6E8A-4147-A177-3AD203B41FA5}">
                      <a16:colId xmlns="" xmlns:a16="http://schemas.microsoft.com/office/drawing/2014/main" val="1569914576"/>
                    </a:ext>
                  </a:extLst>
                </a:gridCol>
                <a:gridCol w="2201176">
                  <a:extLst>
                    <a:ext uri="{9D8B030D-6E8A-4147-A177-3AD203B41FA5}">
                      <a16:colId xmlns="" xmlns:a16="http://schemas.microsoft.com/office/drawing/2014/main" val="1270163729"/>
                    </a:ext>
                  </a:extLst>
                </a:gridCol>
              </a:tblGrid>
              <a:tr h="400483">
                <a:tc gridSpan="5">
                  <a:txBody>
                    <a:bodyPr/>
                    <a:lstStyle/>
                    <a:p>
                      <a:pPr marL="107950" marR="228600" algn="ctr" rtl="1">
                        <a:lnSpc>
                          <a:spcPct val="107000"/>
                        </a:lnSpc>
                        <a:spcAft>
                          <a:spcPts val="800"/>
                        </a:spcAft>
                      </a:pPr>
                      <a:r>
                        <a:rPr lang="ar-SA" sz="2400" b="1">
                          <a:solidFill>
                            <a:srgbClr val="C00000"/>
                          </a:solidFill>
                          <a:effectLst/>
                          <a:latin typeface="Calibri" panose="020F0502020204030204" pitchFamily="34" charset="0"/>
                          <a:ea typeface="Calibri" panose="020F0502020204030204" pitchFamily="34" charset="0"/>
                          <a:cs typeface="Sakkal Majalla" panose="02000000000000000000" pitchFamily="2" charset="-78"/>
                        </a:rPr>
                        <a:t>أساليب وأدوات التقييم</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57150" cap="flat" cmpd="dbl"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57150" cap="flat" cmpd="dbl"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hMerge="1">
                  <a:txBody>
                    <a:bodyPr/>
                    <a:lstStyle/>
                    <a:p>
                      <a:pPr rtl="1"/>
                      <a:endParaRPr lang="ar-EG"/>
                    </a:p>
                  </a:txBody>
                  <a:tcPr/>
                </a:tc>
                <a:tc hMerge="1">
                  <a:txBody>
                    <a:bodyPr/>
                    <a:lstStyle/>
                    <a:p>
                      <a:pPr rtl="1"/>
                      <a:endParaRPr lang="ar-EG"/>
                    </a:p>
                  </a:txBody>
                  <a:tcPr/>
                </a:tc>
                <a:tc hMerge="1">
                  <a:txBody>
                    <a:bodyPr/>
                    <a:lstStyle/>
                    <a:p>
                      <a:pPr rtl="1"/>
                      <a:endParaRPr lang="ar-EG"/>
                    </a:p>
                  </a:txBody>
                  <a:tcPr/>
                </a:tc>
                <a:tc hMerge="1">
                  <a:txBody>
                    <a:bodyPr/>
                    <a:lstStyle/>
                    <a:p>
                      <a:pPr rtl="1"/>
                      <a:endParaRPr lang="ar-EG"/>
                    </a:p>
                  </a:txBody>
                  <a:tcPr/>
                </a:tc>
                <a:extLst>
                  <a:ext uri="{0D108BD9-81ED-4DB2-BD59-A6C34878D82A}">
                    <a16:rowId xmlns="" xmlns:a16="http://schemas.microsoft.com/office/drawing/2014/main" val="1423028136"/>
                  </a:ext>
                </a:extLst>
              </a:tr>
              <a:tr h="800965">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السجلات</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dirty="0">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المناقشة</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التقارير</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الشكاوى</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الإقتراحات</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28575" cap="flat" cmpd="sng" algn="ctr">
                      <a:solidFill>
                        <a:srgbClr val="00B0F0"/>
                      </a:solidFill>
                      <a:prstDash val="solid"/>
                      <a:round/>
                      <a:headEnd type="none" w="med" len="med"/>
                      <a:tailEnd type="none" w="med" len="med"/>
                    </a:lnB>
                  </a:tcPr>
                </a:tc>
                <a:extLst>
                  <a:ext uri="{0D108BD9-81ED-4DB2-BD59-A6C34878D82A}">
                    <a16:rowId xmlns="" xmlns:a16="http://schemas.microsoft.com/office/drawing/2014/main" val="515995931"/>
                  </a:ext>
                </a:extLst>
              </a:tr>
              <a:tr h="800965">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الزيارات</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57150" cap="flat" cmpd="dbl"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الصور</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الملاحظة</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تدوين بيانات</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28575" cap="flat" cmpd="sng"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tc>
                  <a:txBody>
                    <a:bodyPr/>
                    <a:lstStyle/>
                    <a:p>
                      <a:pPr marL="107950" marR="228600" algn="ctr" rtl="1">
                        <a:lnSpc>
                          <a:spcPct val="107000"/>
                        </a:lnSpc>
                        <a:spcAft>
                          <a:spcPts val="0"/>
                        </a:spcAft>
                      </a:pPr>
                      <a:r>
                        <a:rPr lang="ar-SA" sz="2400" b="1" dirty="0">
                          <a:solidFill>
                            <a:srgbClr val="002060"/>
                          </a:solidFill>
                          <a:effectLst/>
                          <a:latin typeface="Calibri" panose="020F0502020204030204" pitchFamily="34" charset="0"/>
                          <a:ea typeface="Calibri" panose="020F0502020204030204" pitchFamily="34" charset="0"/>
                          <a:cs typeface="Sakkal Majalla" panose="02000000000000000000" pitchFamily="2" charset="-78"/>
                        </a:rPr>
                        <a:t>المسح أو الحصر</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rgbClr val="00B0F0"/>
                      </a:solidFill>
                      <a:prstDash val="solid"/>
                      <a:round/>
                      <a:headEnd type="none" w="med" len="med"/>
                      <a:tailEnd type="none" w="med" len="med"/>
                    </a:lnL>
                    <a:lnR w="57150" cap="flat" cmpd="dbl" algn="ctr">
                      <a:solidFill>
                        <a:srgbClr val="00B0F0"/>
                      </a:solidFill>
                      <a:prstDash val="solid"/>
                      <a:round/>
                      <a:headEnd type="none" w="med" len="med"/>
                      <a:tailEnd type="none" w="med" len="med"/>
                    </a:lnR>
                    <a:lnT w="28575" cap="flat" cmpd="sng" algn="ctr">
                      <a:solidFill>
                        <a:srgbClr val="00B0F0"/>
                      </a:solidFill>
                      <a:prstDash val="solid"/>
                      <a:round/>
                      <a:headEnd type="none" w="med" len="med"/>
                      <a:tailEnd type="none" w="med" len="med"/>
                    </a:lnT>
                    <a:lnB w="57150" cap="flat" cmpd="dbl" algn="ctr">
                      <a:solidFill>
                        <a:srgbClr val="00B0F0"/>
                      </a:solidFill>
                      <a:prstDash val="solid"/>
                      <a:round/>
                      <a:headEnd type="none" w="med" len="med"/>
                      <a:tailEnd type="none" w="med" len="med"/>
                    </a:lnB>
                  </a:tcPr>
                </a:tc>
                <a:extLst>
                  <a:ext uri="{0D108BD9-81ED-4DB2-BD59-A6C34878D82A}">
                    <a16:rowId xmlns="" xmlns:a16="http://schemas.microsoft.com/office/drawing/2014/main" val="391999790"/>
                  </a:ext>
                </a:extLst>
              </a:tr>
            </a:tbl>
          </a:graphicData>
        </a:graphic>
      </p:graphicFrame>
      <p:sp>
        <p:nvSpPr>
          <p:cNvPr id="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92551657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الطرق المستخدمة </a:t>
            </a:r>
            <a:r>
              <a:rPr kumimoji="0" lang="ar-SA"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
            </a:r>
            <a:br>
              <a:rPr kumimoji="0" lang="ar-SA"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b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في عملية التقييم</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112</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32509"/>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2445156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1900925" y="283778"/>
            <a:ext cx="4058440" cy="756745"/>
            <a:chOff x="-489376" y="0"/>
            <a:chExt cx="3730774" cy="1098767"/>
          </a:xfrm>
        </p:grpSpPr>
        <p:pic>
          <p:nvPicPr>
            <p:cNvPr id="6" name="Picture 5"/>
            <p:cNvPicPr>
              <a:picLocks noChangeAspect="1"/>
            </p:cNvPicPr>
            <p:nvPr/>
          </p:nvPicPr>
          <p:blipFill rotWithShape="1">
            <a:blip r:embed="rId4"/>
            <a:srcRect l="29688"/>
            <a:stretch/>
          </p:blipFill>
          <p:spPr>
            <a:xfrm flipH="1">
              <a:off x="-391939" y="0"/>
              <a:ext cx="3633337" cy="980456"/>
            </a:xfrm>
            <a:prstGeom prst="rect">
              <a:avLst/>
            </a:prstGeom>
          </p:spPr>
        </p:pic>
        <p:sp>
          <p:nvSpPr>
            <p:cNvPr id="7" name="Rectangle 6"/>
            <p:cNvSpPr/>
            <p:nvPr/>
          </p:nvSpPr>
          <p:spPr>
            <a:xfrm>
              <a:off x="-489376" y="160053"/>
              <a:ext cx="3086488" cy="938714"/>
            </a:xfrm>
            <a:prstGeom prst="rect">
              <a:avLst/>
            </a:prstGeom>
          </p:spPr>
          <p:txBody>
            <a:bodyPr wrap="square">
              <a:noAutofit/>
            </a:bodyPr>
            <a:lstStyle/>
            <a:p>
              <a:pPr marL="0" marR="0" lvl="0" indent="0" algn="ctr" defTabSz="914400" rtl="1" eaLnBrk="1" fontAlgn="auto" latinLnBrk="0" hangingPunct="1">
                <a:lnSpc>
                  <a:spcPct val="9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طريقة تقرير مدى تقدم المشروع</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8" name="Rectangle 7"/>
            <p:cNvSpPr/>
            <p:nvPr/>
          </p:nvSpPr>
          <p:spPr>
            <a:xfrm>
              <a:off x="2560213" y="160060"/>
              <a:ext cx="681180" cy="656721"/>
            </a:xfrm>
            <a:prstGeom prst="rect">
              <a:avLst/>
            </a:prstGeom>
          </p:spPr>
          <p:txBody>
            <a:bodyPr wrap="square">
              <a:noAutofit/>
            </a:bodyPr>
            <a:lstStyle/>
            <a:p>
              <a:pPr marL="0" marR="0" lvl="0" indent="0" algn="ctr" defTabSz="914400" rtl="1" eaLnBrk="1" fontAlgn="auto" latinLnBrk="0" hangingPunct="1">
                <a:lnSpc>
                  <a:spcPct val="107000"/>
                </a:lnSpc>
                <a:spcBef>
                  <a:spcPts val="0"/>
                </a:spcBef>
                <a:spcAft>
                  <a:spcPts val="0"/>
                </a:spcAft>
                <a:buClrTx/>
                <a:buSzTx/>
                <a:buFontTx/>
                <a:buNone/>
                <a:tabLst/>
                <a:defRPr/>
              </a:pPr>
              <a:r>
                <a:rPr kumimoji="0" lang="ar-EG" sz="2400" b="1" i="0" u="none" strike="noStrike" kern="1200" cap="none" spc="0" normalizeH="0" baseline="0" noProof="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أولاً</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0" name="Group 9"/>
          <p:cNvGrpSpPr/>
          <p:nvPr/>
        </p:nvGrpSpPr>
        <p:grpSpPr>
          <a:xfrm>
            <a:off x="9607914" y="1578752"/>
            <a:ext cx="2348720" cy="1906247"/>
            <a:chOff x="9607914" y="1405332"/>
            <a:chExt cx="2348720" cy="1906247"/>
          </a:xfrm>
        </p:grpSpPr>
        <p:pic>
          <p:nvPicPr>
            <p:cNvPr id="2" name="Picture 1"/>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9" name="Rectangle 8"/>
            <p:cNvSpPr/>
            <p:nvPr/>
          </p:nvSpPr>
          <p:spPr>
            <a:xfrm>
              <a:off x="9607914" y="1405332"/>
              <a:ext cx="2348720"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تعتمد هذه الطريقة على</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1" name="Rectangle 10"/>
          <p:cNvSpPr/>
          <p:nvPr/>
        </p:nvSpPr>
        <p:spPr>
          <a:xfrm>
            <a:off x="378372" y="1868690"/>
            <a:ext cx="9340907" cy="147732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ما تم إنجازه في فترة زمنية معينة ومدي التقدم الذي تحقق في تحقيق أهداف المشروع وتستخدم المعلومات عن (الإنتاج - التقارير المالية والإدارية، العمليات الفنية والتنظيمية) وذلك للتعرف </a:t>
            </a:r>
            <a:r>
              <a:rPr kumimoji="0" lang="ar-EG"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
            </a:r>
            <a:br>
              <a:rPr kumimoji="0" lang="ar-EG"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b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على المشاكل والتخطيط المستقبلي للعمل</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nvGrpSpPr>
          <p:cNvPr id="12" name="Group 11"/>
          <p:cNvGrpSpPr/>
          <p:nvPr/>
        </p:nvGrpSpPr>
        <p:grpSpPr>
          <a:xfrm>
            <a:off x="494137" y="3853220"/>
            <a:ext cx="2232955" cy="1906247"/>
            <a:chOff x="9723679" y="1405332"/>
            <a:chExt cx="2232955" cy="1906247"/>
          </a:xfrm>
        </p:grpSpPr>
        <p:pic>
          <p:nvPicPr>
            <p:cNvPr id="13" name="Picture 12"/>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14" name="Rectangle 13"/>
            <p:cNvSpPr/>
            <p:nvPr/>
          </p:nvSpPr>
          <p:spPr>
            <a:xfrm>
              <a:off x="9801877" y="1405332"/>
              <a:ext cx="1960793"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توضح هذه الطريقة</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5" name="Rectangle 14"/>
          <p:cNvSpPr/>
          <p:nvPr/>
        </p:nvSpPr>
        <p:spPr>
          <a:xfrm>
            <a:off x="2805291" y="4159239"/>
            <a:ext cx="914694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مد</a:t>
            </a:r>
            <a:r>
              <a:rPr kumimoji="0" lang="ar-EG"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ى</a:t>
            </a: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 نجاح المشروع في تحقيق أو تنفيذ الخطة الموضوعة، كما أنها تساعد في ابتكار أفكار جديدة لتصحيح أي أوضاع خاطئة إذا لزم الأمر</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81077349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 calcmode="lin" valueType="num">
                                      <p:cBhvr>
                                        <p:cTn id="17" dur="1000" fill="hold"/>
                                        <p:tgtEl>
                                          <p:spTgt spid="10"/>
                                        </p:tgtEl>
                                        <p:attrNameLst>
                                          <p:attrName>style.rotation</p:attrName>
                                        </p:attrNameLst>
                                      </p:cBhvr>
                                      <p:tavLst>
                                        <p:tav tm="0">
                                          <p:val>
                                            <p:fltVal val="90"/>
                                          </p:val>
                                        </p:tav>
                                        <p:tav tm="100000">
                                          <p:val>
                                            <p:fltVal val="0"/>
                                          </p:val>
                                        </p:tav>
                                      </p:tavLst>
                                    </p:anim>
                                    <p:animEffect transition="in" filter="fade">
                                      <p:cBhvr>
                                        <p:cTn id="18" dur="1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1000" fill="hold"/>
                                        <p:tgtEl>
                                          <p:spTgt spid="12"/>
                                        </p:tgtEl>
                                        <p:attrNameLst>
                                          <p:attrName>ppt_w</p:attrName>
                                        </p:attrNameLst>
                                      </p:cBhvr>
                                      <p:tavLst>
                                        <p:tav tm="0">
                                          <p:val>
                                            <p:fltVal val="0"/>
                                          </p:val>
                                        </p:tav>
                                        <p:tav tm="100000">
                                          <p:val>
                                            <p:strVal val="#ppt_w"/>
                                          </p:val>
                                        </p:tav>
                                      </p:tavLst>
                                    </p:anim>
                                    <p:anim calcmode="lin" valueType="num">
                                      <p:cBhvr>
                                        <p:cTn id="29" dur="1000" fill="hold"/>
                                        <p:tgtEl>
                                          <p:spTgt spid="12"/>
                                        </p:tgtEl>
                                        <p:attrNameLst>
                                          <p:attrName>ppt_h</p:attrName>
                                        </p:attrNameLst>
                                      </p:cBhvr>
                                      <p:tavLst>
                                        <p:tav tm="0">
                                          <p:val>
                                            <p:fltVal val="0"/>
                                          </p:val>
                                        </p:tav>
                                        <p:tav tm="100000">
                                          <p:val>
                                            <p:strVal val="#ppt_h"/>
                                          </p:val>
                                        </p:tav>
                                      </p:tavLst>
                                    </p:anim>
                                    <p:anim calcmode="lin" valueType="num">
                                      <p:cBhvr>
                                        <p:cTn id="30" dur="1000" fill="hold"/>
                                        <p:tgtEl>
                                          <p:spTgt spid="12"/>
                                        </p:tgtEl>
                                        <p:attrNameLst>
                                          <p:attrName>style.rotation</p:attrName>
                                        </p:attrNameLst>
                                      </p:cBhvr>
                                      <p:tavLst>
                                        <p:tav tm="0">
                                          <p:val>
                                            <p:fltVal val="90"/>
                                          </p:val>
                                        </p:tav>
                                        <p:tav tm="100000">
                                          <p:val>
                                            <p:fltVal val="0"/>
                                          </p:val>
                                        </p:tav>
                                      </p:tavLst>
                                    </p:anim>
                                    <p:animEffect transition="in" filter="fade">
                                      <p:cBhvr>
                                        <p:cTn id="31" dur="10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a:extLst>
              <a:ext uri="{FF2B5EF4-FFF2-40B4-BE49-F238E27FC236}">
                <a16:creationId xmlns="" xmlns:a16="http://schemas.microsoft.com/office/drawing/2014/main" id="{1755C534-5E13-411B-A9A4-7BC767CA791D}"/>
              </a:ext>
            </a:extLst>
          </p:cNvPr>
          <p:cNvGrpSpPr/>
          <p:nvPr/>
        </p:nvGrpSpPr>
        <p:grpSpPr>
          <a:xfrm>
            <a:off x="4435530" y="1952559"/>
            <a:ext cx="4141265" cy="3943861"/>
            <a:chOff x="2118393" y="1089428"/>
            <a:chExt cx="5024448" cy="4739661"/>
          </a:xfrm>
        </p:grpSpPr>
        <p:pic>
          <p:nvPicPr>
            <p:cNvPr id="6" name="Picture 5">
              <a:extLst>
                <a:ext uri="{FF2B5EF4-FFF2-40B4-BE49-F238E27FC236}">
                  <a16:creationId xmlns="" xmlns:a16="http://schemas.microsoft.com/office/drawing/2014/main" id="{7B7C10CB-DC24-414B-90F9-E11A29C1ABC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18393" y="1089428"/>
              <a:ext cx="5024448" cy="4739661"/>
            </a:xfrm>
            <a:prstGeom prst="rect">
              <a:avLst/>
            </a:prstGeom>
          </p:spPr>
        </p:pic>
        <p:sp>
          <p:nvSpPr>
            <p:cNvPr id="7" name="Rectangle 6">
              <a:extLst>
                <a:ext uri="{FF2B5EF4-FFF2-40B4-BE49-F238E27FC236}">
                  <a16:creationId xmlns="" xmlns:a16="http://schemas.microsoft.com/office/drawing/2014/main" id="{C6DE50FF-174C-456D-ACF8-595F104E6240}"/>
                </a:ext>
              </a:extLst>
            </p:cNvPr>
            <p:cNvSpPr/>
            <p:nvPr/>
          </p:nvSpPr>
          <p:spPr>
            <a:xfrm>
              <a:off x="4241160" y="3963145"/>
              <a:ext cx="784913" cy="628796"/>
            </a:xfrm>
            <a:prstGeom prst="rect">
              <a:avLst/>
            </a:prstGeom>
            <a:solidFill>
              <a:srgbClr val="EBEEF0"/>
            </a:solidFill>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28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endParaRPr>
            </a:p>
          </p:txBody>
        </p:sp>
        <p:sp>
          <p:nvSpPr>
            <p:cNvPr id="8" name="Rectangle 7">
              <a:extLst>
                <a:ext uri="{FF2B5EF4-FFF2-40B4-BE49-F238E27FC236}">
                  <a16:creationId xmlns="" xmlns:a16="http://schemas.microsoft.com/office/drawing/2014/main" id="{09B587E5-01BB-4F3E-985B-C2BBA8A3F425}"/>
                </a:ext>
              </a:extLst>
            </p:cNvPr>
            <p:cNvSpPr/>
            <p:nvPr/>
          </p:nvSpPr>
          <p:spPr>
            <a:xfrm>
              <a:off x="3565891" y="2671734"/>
              <a:ext cx="2108107" cy="188638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itchFamily="2" charset="-78"/>
                  <a:ea typeface="+mn-ea"/>
                  <a:cs typeface="Sakkal Majalla" pitchFamily="2" charset="-78"/>
                </a:rPr>
                <a:t>توجه طريقة تقرير مدى تقدم المشروع </a:t>
              </a:r>
              <a:br>
                <a:rPr kumimoji="0" lang="ar-EG" sz="2400" b="1" i="0" u="none" strike="noStrike" kern="1200" cap="none" spc="0" normalizeH="0" baseline="0" noProof="0" dirty="0">
                  <a:ln>
                    <a:noFill/>
                  </a:ln>
                  <a:solidFill>
                    <a:srgbClr val="C00000"/>
                  </a:solidFill>
                  <a:effectLst/>
                  <a:uLnTx/>
                  <a:uFillTx/>
                  <a:latin typeface="Sakkal Majalla" pitchFamily="2" charset="-78"/>
                  <a:ea typeface="+mn-ea"/>
                  <a:cs typeface="Sakkal Majalla" pitchFamily="2" charset="-78"/>
                </a:rPr>
              </a:br>
              <a:r>
                <a:rPr kumimoji="0" lang="ar-EG" sz="2400" b="1" i="0" u="none" strike="noStrike" kern="1200" cap="none" spc="0" normalizeH="0" baseline="0" noProof="0" dirty="0">
                  <a:ln>
                    <a:noFill/>
                  </a:ln>
                  <a:solidFill>
                    <a:srgbClr val="C00000"/>
                  </a:solidFill>
                  <a:effectLst/>
                  <a:uLnTx/>
                  <a:uFillTx/>
                  <a:latin typeface="Sakkal Majalla" pitchFamily="2" charset="-78"/>
                  <a:ea typeface="+mn-ea"/>
                  <a:cs typeface="Sakkal Majalla" pitchFamily="2" charset="-78"/>
                </a:rPr>
                <a:t>الاهتمام إلى</a:t>
              </a:r>
            </a:p>
          </p:txBody>
        </p:sp>
      </p:grpSp>
      <p:pic>
        <p:nvPicPr>
          <p:cNvPr id="9" name="Picture 8">
            <a:extLst>
              <a:ext uri="{FF2B5EF4-FFF2-40B4-BE49-F238E27FC236}">
                <a16:creationId xmlns="" xmlns:a16="http://schemas.microsoft.com/office/drawing/2014/main" id="{985A2687-D981-4D7B-BCB4-42855A18C52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59811" y="5637036"/>
            <a:ext cx="3216831" cy="1016029"/>
          </a:xfrm>
          <a:prstGeom prst="rect">
            <a:avLst/>
          </a:prstGeom>
        </p:spPr>
      </p:pic>
      <p:pic>
        <p:nvPicPr>
          <p:cNvPr id="10" name="Picture 9">
            <a:extLst>
              <a:ext uri="{FF2B5EF4-FFF2-40B4-BE49-F238E27FC236}">
                <a16:creationId xmlns="" xmlns:a16="http://schemas.microsoft.com/office/drawing/2014/main" id="{4855FDE2-E932-49B8-919D-1C411894A74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67665" y="4994707"/>
            <a:ext cx="3462965" cy="561534"/>
          </a:xfrm>
          <a:prstGeom prst="rect">
            <a:avLst/>
          </a:prstGeom>
        </p:spPr>
      </p:pic>
      <p:pic>
        <p:nvPicPr>
          <p:cNvPr id="11" name="Picture 10">
            <a:extLst>
              <a:ext uri="{FF2B5EF4-FFF2-40B4-BE49-F238E27FC236}">
                <a16:creationId xmlns="" xmlns:a16="http://schemas.microsoft.com/office/drawing/2014/main" id="{FE5F5429-A9E9-4D65-A402-E63FCBB64B7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999319" y="1483758"/>
            <a:ext cx="3186824" cy="582510"/>
          </a:xfrm>
          <a:prstGeom prst="rect">
            <a:avLst/>
          </a:prstGeom>
        </p:spPr>
      </p:pic>
      <p:pic>
        <p:nvPicPr>
          <p:cNvPr id="12" name="Picture 11">
            <a:extLst>
              <a:ext uri="{FF2B5EF4-FFF2-40B4-BE49-F238E27FC236}">
                <a16:creationId xmlns="" xmlns:a16="http://schemas.microsoft.com/office/drawing/2014/main" id="{480427FB-0E2C-477E-A066-65D0ECC16D5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688393" y="2549638"/>
            <a:ext cx="3625996" cy="459205"/>
          </a:xfrm>
          <a:prstGeom prst="rect">
            <a:avLst/>
          </a:prstGeom>
        </p:spPr>
      </p:pic>
      <p:pic>
        <p:nvPicPr>
          <p:cNvPr id="13" name="Picture 12">
            <a:extLst>
              <a:ext uri="{FF2B5EF4-FFF2-40B4-BE49-F238E27FC236}">
                <a16:creationId xmlns="" xmlns:a16="http://schemas.microsoft.com/office/drawing/2014/main" id="{CECC9AFF-4270-4E16-9B33-CCBE26AD0F8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92737" y="5102978"/>
            <a:ext cx="2936642" cy="459205"/>
          </a:xfrm>
          <a:prstGeom prst="rect">
            <a:avLst/>
          </a:prstGeom>
        </p:spPr>
      </p:pic>
      <p:sp>
        <p:nvSpPr>
          <p:cNvPr id="14" name="Rectangle 13">
            <a:extLst>
              <a:ext uri="{FF2B5EF4-FFF2-40B4-BE49-F238E27FC236}">
                <a16:creationId xmlns="" xmlns:a16="http://schemas.microsoft.com/office/drawing/2014/main" id="{B173E0AD-B1AE-4F96-A14D-DDC2EEC540B3}"/>
              </a:ext>
            </a:extLst>
          </p:cNvPr>
          <p:cNvSpPr/>
          <p:nvPr/>
        </p:nvSpPr>
        <p:spPr>
          <a:xfrm>
            <a:off x="7366948" y="1622163"/>
            <a:ext cx="2819195"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أهداف وأغراض المشروع</a:t>
            </a:r>
          </a:p>
        </p:txBody>
      </p:sp>
      <p:sp>
        <p:nvSpPr>
          <p:cNvPr id="15" name="Rectangle 14">
            <a:extLst>
              <a:ext uri="{FF2B5EF4-FFF2-40B4-BE49-F238E27FC236}">
                <a16:creationId xmlns="" xmlns:a16="http://schemas.microsoft.com/office/drawing/2014/main" id="{C287DC15-F182-4FAB-8FBF-FDA85F7BAD1B}"/>
              </a:ext>
            </a:extLst>
          </p:cNvPr>
          <p:cNvSpPr/>
          <p:nvPr/>
        </p:nvSpPr>
        <p:spPr>
          <a:xfrm>
            <a:off x="6742478" y="2570959"/>
            <a:ext cx="51368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a:ea typeface="+mn-ea"/>
                <a:cs typeface="Sakkal Majalla" panose="02000000000000000000" pitchFamily="2" charset="-78"/>
              </a:rPr>
              <a:t>1</a:t>
            </a:r>
          </a:p>
        </p:txBody>
      </p:sp>
      <p:sp>
        <p:nvSpPr>
          <p:cNvPr id="16" name="Rectangle 15">
            <a:extLst>
              <a:ext uri="{FF2B5EF4-FFF2-40B4-BE49-F238E27FC236}">
                <a16:creationId xmlns="" xmlns:a16="http://schemas.microsoft.com/office/drawing/2014/main" id="{DD22B844-87B7-4DB3-8531-181A74FEC619}"/>
              </a:ext>
            </a:extLst>
          </p:cNvPr>
          <p:cNvSpPr/>
          <p:nvPr/>
        </p:nvSpPr>
        <p:spPr>
          <a:xfrm>
            <a:off x="8487361" y="4687479"/>
            <a:ext cx="3104756"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نوع الأنشطة والأعمال التي تمت وماهية النتائج الدالة عليها</a:t>
            </a:r>
          </a:p>
        </p:txBody>
      </p:sp>
      <p:sp>
        <p:nvSpPr>
          <p:cNvPr id="17" name="Rectangle 16">
            <a:extLst>
              <a:ext uri="{FF2B5EF4-FFF2-40B4-BE49-F238E27FC236}">
                <a16:creationId xmlns="" xmlns:a16="http://schemas.microsoft.com/office/drawing/2014/main" id="{B9FF5D12-BC55-44BF-B718-5A4D555D5C14}"/>
              </a:ext>
            </a:extLst>
          </p:cNvPr>
          <p:cNvSpPr/>
          <p:nvPr/>
        </p:nvSpPr>
        <p:spPr>
          <a:xfrm>
            <a:off x="7417540" y="4318148"/>
            <a:ext cx="51368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a:ea typeface="+mn-ea"/>
                <a:cs typeface="Sakkal Majalla" panose="02000000000000000000" pitchFamily="2" charset="-78"/>
              </a:rPr>
              <a:t>2</a:t>
            </a:r>
          </a:p>
        </p:txBody>
      </p:sp>
      <p:sp>
        <p:nvSpPr>
          <p:cNvPr id="18" name="Rectangle 17">
            <a:extLst>
              <a:ext uri="{FF2B5EF4-FFF2-40B4-BE49-F238E27FC236}">
                <a16:creationId xmlns="" xmlns:a16="http://schemas.microsoft.com/office/drawing/2014/main" id="{39FB4BB6-2D63-4ABD-8BF0-89A7C9BE3C98}"/>
              </a:ext>
            </a:extLst>
          </p:cNvPr>
          <p:cNvSpPr/>
          <p:nvPr/>
        </p:nvSpPr>
        <p:spPr>
          <a:xfrm>
            <a:off x="2957126" y="5838812"/>
            <a:ext cx="2949460"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المشاكل الفنية التي ظهرت خلال العمل في المشروع</a:t>
            </a:r>
          </a:p>
        </p:txBody>
      </p:sp>
      <p:sp>
        <p:nvSpPr>
          <p:cNvPr id="19" name="Rectangle 18">
            <a:extLst>
              <a:ext uri="{FF2B5EF4-FFF2-40B4-BE49-F238E27FC236}">
                <a16:creationId xmlns="" xmlns:a16="http://schemas.microsoft.com/office/drawing/2014/main" id="{77EFB1C8-7201-420C-B580-E0FC8216A21B}"/>
              </a:ext>
            </a:extLst>
          </p:cNvPr>
          <p:cNvSpPr/>
          <p:nvPr/>
        </p:nvSpPr>
        <p:spPr>
          <a:xfrm>
            <a:off x="6332764" y="5013865"/>
            <a:ext cx="51368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a:ea typeface="+mn-ea"/>
                <a:cs typeface="Sakkal Majalla" panose="02000000000000000000" pitchFamily="2" charset="-78"/>
              </a:rPr>
              <a:t>3</a:t>
            </a:r>
          </a:p>
        </p:txBody>
      </p:sp>
      <p:sp>
        <p:nvSpPr>
          <p:cNvPr id="20" name="Rectangle 19">
            <a:extLst>
              <a:ext uri="{FF2B5EF4-FFF2-40B4-BE49-F238E27FC236}">
                <a16:creationId xmlns="" xmlns:a16="http://schemas.microsoft.com/office/drawing/2014/main" id="{29B9B5BE-84B1-4CCD-AA05-93B45D0AD69E}"/>
              </a:ext>
            </a:extLst>
          </p:cNvPr>
          <p:cNvSpPr/>
          <p:nvPr/>
        </p:nvSpPr>
        <p:spPr>
          <a:xfrm>
            <a:off x="1543852" y="4920618"/>
            <a:ext cx="3049423"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مشاكل السلوك الإداري</a:t>
            </a:r>
          </a:p>
        </p:txBody>
      </p:sp>
      <p:sp>
        <p:nvSpPr>
          <p:cNvPr id="21" name="Rectangle 20">
            <a:extLst>
              <a:ext uri="{FF2B5EF4-FFF2-40B4-BE49-F238E27FC236}">
                <a16:creationId xmlns="" xmlns:a16="http://schemas.microsoft.com/office/drawing/2014/main" id="{81794188-022F-4A70-9829-F6069846834B}"/>
              </a:ext>
            </a:extLst>
          </p:cNvPr>
          <p:cNvSpPr/>
          <p:nvPr/>
        </p:nvSpPr>
        <p:spPr>
          <a:xfrm>
            <a:off x="5027573" y="4318148"/>
            <a:ext cx="51368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a:ea typeface="+mn-ea"/>
                <a:cs typeface="Sakkal Majalla" panose="02000000000000000000" pitchFamily="2" charset="-78"/>
              </a:rPr>
              <a:t>4</a:t>
            </a:r>
          </a:p>
        </p:txBody>
      </p:sp>
      <p:sp>
        <p:nvSpPr>
          <p:cNvPr id="22" name="Rectangle 21">
            <a:extLst>
              <a:ext uri="{FF2B5EF4-FFF2-40B4-BE49-F238E27FC236}">
                <a16:creationId xmlns="" xmlns:a16="http://schemas.microsoft.com/office/drawing/2014/main" id="{D86A805A-9F82-4064-BB4C-46476508D0B1}"/>
              </a:ext>
            </a:extLst>
          </p:cNvPr>
          <p:cNvSpPr/>
          <p:nvPr/>
        </p:nvSpPr>
        <p:spPr>
          <a:xfrm>
            <a:off x="1636995" y="2593344"/>
            <a:ext cx="3092384"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ما هي الاحتياجات التي تم أو لم يتم تلبيتها في المشروع الحالي</a:t>
            </a:r>
          </a:p>
        </p:txBody>
      </p:sp>
      <p:sp>
        <p:nvSpPr>
          <p:cNvPr id="23" name="Rectangle 22">
            <a:extLst>
              <a:ext uri="{FF2B5EF4-FFF2-40B4-BE49-F238E27FC236}">
                <a16:creationId xmlns="" xmlns:a16="http://schemas.microsoft.com/office/drawing/2014/main" id="{9C73705D-911C-48D2-A81A-8A05A7E3AD34}"/>
              </a:ext>
            </a:extLst>
          </p:cNvPr>
          <p:cNvSpPr/>
          <p:nvPr/>
        </p:nvSpPr>
        <p:spPr>
          <a:xfrm>
            <a:off x="5398251" y="2950003"/>
            <a:ext cx="51368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Calibri"/>
                <a:ea typeface="+mn-ea"/>
                <a:cs typeface="Sakkal Majalla" panose="02000000000000000000" pitchFamily="2" charset="-78"/>
              </a:rPr>
              <a:t>5</a:t>
            </a:r>
          </a:p>
        </p:txBody>
      </p:sp>
      <p:sp>
        <p:nvSpPr>
          <p:cNvPr id="24"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10"/>
              </a:rPr>
              <a:t>www.dawliatraining.com</a:t>
            </a:r>
            <a:endParaRPr lang="en-US" sz="1100">
              <a:effectLst/>
              <a:ea typeface="Calibri"/>
              <a:cs typeface="Arial"/>
            </a:endParaRPr>
          </a:p>
        </p:txBody>
      </p:sp>
    </p:spTree>
    <p:extLst>
      <p:ext uri="{BB962C8B-B14F-4D97-AF65-F5344CB8AC3E}">
        <p14:creationId xmlns:p14="http://schemas.microsoft.com/office/powerpoint/2010/main" val="5275961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inVertical)">
                                      <p:cBhvr>
                                        <p:cTn id="15" dur="500"/>
                                        <p:tgtEl>
                                          <p:spTgt spid="1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barn(inVertical)">
                                      <p:cBhvr>
                                        <p:cTn id="18" dur="500"/>
                                        <p:tgtEl>
                                          <p:spTgt spid="14"/>
                                        </p:tgtEl>
                                      </p:cBhvr>
                                    </p:animEffect>
                                  </p:childTnLst>
                                </p:cTn>
                              </p:par>
                              <p:par>
                                <p:cTn id="19" presetID="16" presetClass="entr" presetSubtype="21"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barn(inVertical)">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par>
                                <p:cTn id="27" presetID="16" presetClass="entr" presetSubtype="21" fill="hold"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inVertical)">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inVertical)">
                                      <p:cBhvr>
                                        <p:cTn id="37" dur="500"/>
                                        <p:tgtEl>
                                          <p:spTgt spid="19"/>
                                        </p:tgtEl>
                                      </p:cBhvr>
                                    </p:animEffect>
                                  </p:childTnLst>
                                </p:cTn>
                              </p:par>
                              <p:par>
                                <p:cTn id="38" presetID="16" presetClass="entr" presetSubtype="21" fill="hold"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barn(inVertical)">
                                      <p:cBhvr>
                                        <p:cTn id="40" dur="500"/>
                                        <p:tgtEl>
                                          <p:spTgt spid="9"/>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barn(inVertical)">
                                      <p:cBhvr>
                                        <p:cTn id="43" dur="5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barn(inVertical)">
                                      <p:cBhvr>
                                        <p:cTn id="48" dur="500"/>
                                        <p:tgtEl>
                                          <p:spTgt spid="13"/>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barn(inVertical)">
                                      <p:cBhvr>
                                        <p:cTn id="51" dur="500"/>
                                        <p:tgtEl>
                                          <p:spTgt spid="20"/>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barn(inVertical)">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barn(inVertical)">
                                      <p:cBhvr>
                                        <p:cTn id="59" dur="500"/>
                                        <p:tgtEl>
                                          <p:spTgt spid="23"/>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barn(inVertical)">
                                      <p:cBhvr>
                                        <p:cTn id="62" dur="500"/>
                                        <p:tgtEl>
                                          <p:spTgt spid="22"/>
                                        </p:tgtEl>
                                      </p:cBhvr>
                                    </p:animEffect>
                                  </p:childTnLst>
                                </p:cTn>
                              </p:par>
                              <p:par>
                                <p:cTn id="63" presetID="16" presetClass="entr" presetSubtype="21" fill="hold" nodeType="with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barn(inVertical)">
                                      <p:cBhvr>
                                        <p:cTn id="6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P spid="20" grpId="0"/>
      <p:bldP spid="21" grpId="0"/>
      <p:bldP spid="22" grpId="0"/>
      <p:bldP spid="23" grpId="0"/>
    </p:bldLst>
  </p:timing>
</p:sld>
</file>

<file path=ppt/slides/slide11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1900925" y="283778"/>
            <a:ext cx="4058440" cy="756745"/>
            <a:chOff x="-489376" y="0"/>
            <a:chExt cx="3730774" cy="1098767"/>
          </a:xfrm>
        </p:grpSpPr>
        <p:pic>
          <p:nvPicPr>
            <p:cNvPr id="6" name="Picture 5"/>
            <p:cNvPicPr>
              <a:picLocks noChangeAspect="1"/>
            </p:cNvPicPr>
            <p:nvPr/>
          </p:nvPicPr>
          <p:blipFill rotWithShape="1">
            <a:blip r:embed="rId4"/>
            <a:srcRect l="29688"/>
            <a:stretch/>
          </p:blipFill>
          <p:spPr>
            <a:xfrm flipH="1">
              <a:off x="-391939" y="0"/>
              <a:ext cx="3633337" cy="980456"/>
            </a:xfrm>
            <a:prstGeom prst="rect">
              <a:avLst/>
            </a:prstGeom>
          </p:spPr>
        </p:pic>
        <p:sp>
          <p:nvSpPr>
            <p:cNvPr id="7" name="Rectangle 6"/>
            <p:cNvSpPr/>
            <p:nvPr/>
          </p:nvSpPr>
          <p:spPr>
            <a:xfrm>
              <a:off x="-489376" y="160053"/>
              <a:ext cx="3086488" cy="938714"/>
            </a:xfrm>
            <a:prstGeom prst="rect">
              <a:avLst/>
            </a:prstGeom>
          </p:spPr>
          <p:txBody>
            <a:bodyPr wrap="square">
              <a:noAutofit/>
            </a:bodyPr>
            <a:lstStyle/>
            <a:p>
              <a:pPr marL="0" marR="0" lvl="0" indent="0" algn="ctr" defTabSz="914400" rtl="1" eaLnBrk="1" fontAlgn="auto" latinLnBrk="0" hangingPunct="1">
                <a:lnSpc>
                  <a:spcPct val="9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طريقة مراجعة المشروع/البرنامج</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8" name="Rectangle 7"/>
            <p:cNvSpPr/>
            <p:nvPr/>
          </p:nvSpPr>
          <p:spPr>
            <a:xfrm>
              <a:off x="2560213" y="160060"/>
              <a:ext cx="681180" cy="656721"/>
            </a:xfrm>
            <a:prstGeom prst="rect">
              <a:avLst/>
            </a:prstGeom>
          </p:spPr>
          <p:txBody>
            <a:bodyPr wrap="square">
              <a:noAutofit/>
            </a:bodyPr>
            <a:lstStyle/>
            <a:p>
              <a:pPr marL="0" marR="0" lvl="0" indent="0" algn="ctr" defTabSz="914400" rtl="1" eaLnBrk="1" fontAlgn="auto" latinLnBrk="0" hangingPunct="1">
                <a:lnSpc>
                  <a:spcPct val="107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ثانياً</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0" name="Group 9"/>
          <p:cNvGrpSpPr/>
          <p:nvPr/>
        </p:nvGrpSpPr>
        <p:grpSpPr>
          <a:xfrm>
            <a:off x="9380769" y="1421097"/>
            <a:ext cx="2260555" cy="1906247"/>
            <a:chOff x="9696079" y="1405332"/>
            <a:chExt cx="2260555" cy="1906247"/>
          </a:xfrm>
        </p:grpSpPr>
        <p:pic>
          <p:nvPicPr>
            <p:cNvPr id="2" name="Picture 1"/>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9" name="Rectangle 8"/>
            <p:cNvSpPr/>
            <p:nvPr/>
          </p:nvSpPr>
          <p:spPr>
            <a:xfrm>
              <a:off x="9696079" y="1405332"/>
              <a:ext cx="2172390"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تركز هذه الطريقة على</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1" name="Rectangle 10"/>
          <p:cNvSpPr/>
          <p:nvPr/>
        </p:nvSpPr>
        <p:spPr>
          <a:xfrm>
            <a:off x="6369269" y="2041227"/>
            <a:ext cx="3160824"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الجوانب التنظيمية والإدارية</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nvGrpSpPr>
          <p:cNvPr id="16" name="Group 15"/>
          <p:cNvGrpSpPr/>
          <p:nvPr/>
        </p:nvGrpSpPr>
        <p:grpSpPr>
          <a:xfrm>
            <a:off x="4136314" y="1380850"/>
            <a:ext cx="2232955" cy="1906247"/>
            <a:chOff x="9723679" y="1405332"/>
            <a:chExt cx="2232955" cy="1906247"/>
          </a:xfrm>
        </p:grpSpPr>
        <p:pic>
          <p:nvPicPr>
            <p:cNvPr id="17" name="Picture 16"/>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18" name="Rectangle 17"/>
            <p:cNvSpPr/>
            <p:nvPr/>
          </p:nvSpPr>
          <p:spPr>
            <a:xfrm>
              <a:off x="9801877" y="1405332"/>
              <a:ext cx="1960793"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توضح هذه الطريقة</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9" name="Rectangle 18"/>
          <p:cNvSpPr/>
          <p:nvPr/>
        </p:nvSpPr>
        <p:spPr>
          <a:xfrm>
            <a:off x="1114550" y="1821936"/>
            <a:ext cx="3160824" cy="992579"/>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العلاقات بين الأجزاء المكونة للمشروع /البرنامج</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nvGrpSpPr>
          <p:cNvPr id="42" name="Group 41"/>
          <p:cNvGrpSpPr/>
          <p:nvPr/>
        </p:nvGrpSpPr>
        <p:grpSpPr>
          <a:xfrm flipH="1">
            <a:off x="7651775" y="3243827"/>
            <a:ext cx="2880831" cy="3381622"/>
            <a:chOff x="515024" y="1480810"/>
            <a:chExt cx="3231643" cy="4138954"/>
          </a:xfrm>
        </p:grpSpPr>
        <p:pic>
          <p:nvPicPr>
            <p:cNvPr id="68" name="Picture 6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15024" y="1480810"/>
              <a:ext cx="3231643" cy="4138954"/>
            </a:xfrm>
            <a:prstGeom prst="rect">
              <a:avLst/>
            </a:prstGeom>
          </p:spPr>
        </p:pic>
        <p:sp>
          <p:nvSpPr>
            <p:cNvPr id="69" name="Rectangle 68"/>
            <p:cNvSpPr/>
            <p:nvPr/>
          </p:nvSpPr>
          <p:spPr>
            <a:xfrm flipH="1">
              <a:off x="515024" y="2580884"/>
              <a:ext cx="2310763" cy="1808183"/>
            </a:xfrm>
            <a:prstGeom prst="rect">
              <a:avLst/>
            </a:prstGeom>
          </p:spPr>
          <p:txBody>
            <a:bodyPr wrap="square">
              <a:spAutoFit/>
            </a:bodyPr>
            <a:lstStyle/>
            <a:p>
              <a:pPr marL="0" marR="0" lvl="0" indent="0" algn="ctr"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توجه طريقة </a:t>
              </a:r>
              <a:b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مراجعة المشروع / البرنامج الاهتمام إلى</a:t>
              </a:r>
              <a:endParaRPr kumimoji="0" lang="en-ZA"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grpSp>
      <p:grpSp>
        <p:nvGrpSpPr>
          <p:cNvPr id="43" name="Group 42"/>
          <p:cNvGrpSpPr/>
          <p:nvPr/>
        </p:nvGrpSpPr>
        <p:grpSpPr>
          <a:xfrm flipH="1">
            <a:off x="1673220" y="3013739"/>
            <a:ext cx="6565037" cy="1096248"/>
            <a:chOff x="2981618" y="806169"/>
            <a:chExt cx="8563913" cy="1568177"/>
          </a:xfrm>
        </p:grpSpPr>
        <p:pic>
          <p:nvPicPr>
            <p:cNvPr id="64" name="Picture 6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981618" y="806169"/>
              <a:ext cx="1496069" cy="1568177"/>
            </a:xfrm>
            <a:prstGeom prst="rect">
              <a:avLst/>
            </a:prstGeom>
          </p:spPr>
        </p:pic>
        <p:grpSp>
          <p:nvGrpSpPr>
            <p:cNvPr id="65" name="Group 64"/>
            <p:cNvGrpSpPr/>
            <p:nvPr/>
          </p:nvGrpSpPr>
          <p:grpSpPr>
            <a:xfrm>
              <a:off x="3434809" y="824372"/>
              <a:ext cx="8110722" cy="858532"/>
              <a:chOff x="2694665" y="920440"/>
              <a:chExt cx="8110722" cy="858532"/>
            </a:xfrm>
          </p:grpSpPr>
          <p:sp>
            <p:nvSpPr>
              <p:cNvPr id="66" name="Rectangle 65"/>
              <p:cNvSpPr/>
              <p:nvPr/>
            </p:nvSpPr>
            <p:spPr>
              <a:xfrm>
                <a:off x="3737543" y="920440"/>
                <a:ext cx="7067844" cy="858532"/>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الأهداف العامة للمشروع</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67" name="Rectangle 66"/>
              <p:cNvSpPr/>
              <p:nvPr/>
            </p:nvSpPr>
            <p:spPr>
              <a:xfrm>
                <a:off x="2694665" y="1231377"/>
                <a:ext cx="753348"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1</a:t>
                </a:r>
              </a:p>
            </p:txBody>
          </p:sp>
        </p:grpSp>
      </p:grpSp>
      <p:grpSp>
        <p:nvGrpSpPr>
          <p:cNvPr id="44" name="Group 43"/>
          <p:cNvGrpSpPr/>
          <p:nvPr/>
        </p:nvGrpSpPr>
        <p:grpSpPr>
          <a:xfrm flipH="1">
            <a:off x="1443652" y="3636165"/>
            <a:ext cx="6507377" cy="840059"/>
            <a:chOff x="3356301" y="1696546"/>
            <a:chExt cx="8488696" cy="1201700"/>
          </a:xfrm>
        </p:grpSpPr>
        <p:pic>
          <p:nvPicPr>
            <p:cNvPr id="60" name="Picture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356301" y="1696546"/>
              <a:ext cx="1824265" cy="1201700"/>
            </a:xfrm>
            <a:prstGeom prst="rect">
              <a:avLst/>
            </a:prstGeom>
          </p:spPr>
        </p:pic>
        <p:grpSp>
          <p:nvGrpSpPr>
            <p:cNvPr id="61" name="Group 60"/>
            <p:cNvGrpSpPr/>
            <p:nvPr/>
          </p:nvGrpSpPr>
          <p:grpSpPr>
            <a:xfrm>
              <a:off x="4188157" y="1824439"/>
              <a:ext cx="7656840" cy="858531"/>
              <a:chOff x="2694665" y="1008239"/>
              <a:chExt cx="7656840" cy="858531"/>
            </a:xfrm>
          </p:grpSpPr>
          <p:sp>
            <p:nvSpPr>
              <p:cNvPr id="62" name="Rectangle 61"/>
              <p:cNvSpPr/>
              <p:nvPr/>
            </p:nvSpPr>
            <p:spPr>
              <a:xfrm>
                <a:off x="3687074" y="1008239"/>
                <a:ext cx="6664431" cy="858531"/>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إعادة تحديد الاحتياجات</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63" name="Rectangle 62"/>
              <p:cNvSpPr/>
              <p:nvPr/>
            </p:nvSpPr>
            <p:spPr>
              <a:xfrm>
                <a:off x="2694665" y="1231377"/>
                <a:ext cx="753348"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2</a:t>
                </a:r>
              </a:p>
            </p:txBody>
          </p:sp>
        </p:grpSp>
      </p:grpSp>
      <p:grpSp>
        <p:nvGrpSpPr>
          <p:cNvPr id="45" name="Group 44"/>
          <p:cNvGrpSpPr/>
          <p:nvPr/>
        </p:nvGrpSpPr>
        <p:grpSpPr>
          <a:xfrm flipH="1">
            <a:off x="838201" y="4355379"/>
            <a:ext cx="6935018" cy="768565"/>
            <a:chOff x="3516107" y="2864716"/>
            <a:chExt cx="9046543" cy="1099428"/>
          </a:xfrm>
        </p:grpSpPr>
        <p:pic>
          <p:nvPicPr>
            <p:cNvPr id="56" name="Picture 5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516107" y="2864716"/>
              <a:ext cx="1866888" cy="1099428"/>
            </a:xfrm>
            <a:prstGeom prst="rect">
              <a:avLst/>
            </a:prstGeom>
          </p:spPr>
        </p:pic>
        <p:grpSp>
          <p:nvGrpSpPr>
            <p:cNvPr id="57" name="Group 56"/>
            <p:cNvGrpSpPr/>
            <p:nvPr/>
          </p:nvGrpSpPr>
          <p:grpSpPr>
            <a:xfrm>
              <a:off x="4436991" y="3043121"/>
              <a:ext cx="8125659" cy="858531"/>
              <a:chOff x="2694665" y="1008239"/>
              <a:chExt cx="8125659" cy="858531"/>
            </a:xfrm>
          </p:grpSpPr>
          <p:sp>
            <p:nvSpPr>
              <p:cNvPr id="58" name="Rectangle 57"/>
              <p:cNvSpPr/>
              <p:nvPr/>
            </p:nvSpPr>
            <p:spPr>
              <a:xfrm>
                <a:off x="3538375" y="1008239"/>
                <a:ext cx="7281949" cy="858531"/>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أولويات الهيئة أو المجتمع المحلي</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59" name="Rectangle 58"/>
              <p:cNvSpPr/>
              <p:nvPr/>
            </p:nvSpPr>
            <p:spPr>
              <a:xfrm>
                <a:off x="2694665" y="1189173"/>
                <a:ext cx="753348"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3</a:t>
                </a:r>
              </a:p>
            </p:txBody>
          </p:sp>
        </p:grpSp>
      </p:grpSp>
      <p:grpSp>
        <p:nvGrpSpPr>
          <p:cNvPr id="46" name="Group 45"/>
          <p:cNvGrpSpPr/>
          <p:nvPr/>
        </p:nvGrpSpPr>
        <p:grpSpPr>
          <a:xfrm flipH="1">
            <a:off x="1361316" y="5140692"/>
            <a:ext cx="6456523" cy="869849"/>
            <a:chOff x="3417670" y="3924262"/>
            <a:chExt cx="8422359" cy="1244314"/>
          </a:xfrm>
        </p:grpSpPr>
        <p:pic>
          <p:nvPicPr>
            <p:cNvPr id="52" name="Picture 5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417670" y="3924262"/>
              <a:ext cx="1764593" cy="1244314"/>
            </a:xfrm>
            <a:prstGeom prst="rect">
              <a:avLst/>
            </a:prstGeom>
          </p:spPr>
        </p:pic>
        <p:grpSp>
          <p:nvGrpSpPr>
            <p:cNvPr id="53" name="Group 52"/>
            <p:cNvGrpSpPr/>
            <p:nvPr/>
          </p:nvGrpSpPr>
          <p:grpSpPr>
            <a:xfrm>
              <a:off x="4183189" y="4261803"/>
              <a:ext cx="7656840" cy="858530"/>
              <a:chOff x="2694665" y="1008239"/>
              <a:chExt cx="7656840" cy="858530"/>
            </a:xfrm>
          </p:grpSpPr>
          <p:sp>
            <p:nvSpPr>
              <p:cNvPr id="54" name="Rectangle 53"/>
              <p:cNvSpPr/>
              <p:nvPr/>
            </p:nvSpPr>
            <p:spPr>
              <a:xfrm>
                <a:off x="3687074" y="1008239"/>
                <a:ext cx="6664431" cy="858530"/>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نقاط القوة أو الضعف في تصميم المشروع</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55" name="Rectangle 54"/>
              <p:cNvSpPr/>
              <p:nvPr/>
            </p:nvSpPr>
            <p:spPr>
              <a:xfrm>
                <a:off x="2694665" y="1104765"/>
                <a:ext cx="753348"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4</a:t>
                </a:r>
              </a:p>
            </p:txBody>
          </p:sp>
        </p:grpSp>
      </p:grpSp>
      <p:grpSp>
        <p:nvGrpSpPr>
          <p:cNvPr id="47" name="Group 46"/>
          <p:cNvGrpSpPr/>
          <p:nvPr/>
        </p:nvGrpSpPr>
        <p:grpSpPr>
          <a:xfrm flipH="1">
            <a:off x="1977686" y="5646860"/>
            <a:ext cx="6253157" cy="1169044"/>
            <a:chOff x="2956908" y="4675092"/>
            <a:chExt cx="8157074" cy="1672311"/>
          </a:xfrm>
        </p:grpSpPr>
        <p:pic>
          <p:nvPicPr>
            <p:cNvPr id="48" name="Picture 4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56908" y="4675092"/>
              <a:ext cx="1496069" cy="1619313"/>
            </a:xfrm>
            <a:prstGeom prst="rect">
              <a:avLst/>
            </a:prstGeom>
          </p:spPr>
        </p:pic>
        <p:grpSp>
          <p:nvGrpSpPr>
            <p:cNvPr id="49" name="Group 48"/>
            <p:cNvGrpSpPr/>
            <p:nvPr/>
          </p:nvGrpSpPr>
          <p:grpSpPr>
            <a:xfrm>
              <a:off x="3461721" y="5488871"/>
              <a:ext cx="7652261" cy="858532"/>
              <a:chOff x="2694665" y="1110736"/>
              <a:chExt cx="7652261" cy="858532"/>
            </a:xfrm>
          </p:grpSpPr>
          <p:sp>
            <p:nvSpPr>
              <p:cNvPr id="50" name="Rectangle 49"/>
              <p:cNvSpPr/>
              <p:nvPr/>
            </p:nvSpPr>
            <p:spPr>
              <a:xfrm>
                <a:off x="3682495" y="1110736"/>
                <a:ext cx="6664431" cy="858532"/>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المداخل المختلفة المتاحة لتحقيق الأهداف المرجوة</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51" name="Rectangle 50"/>
              <p:cNvSpPr/>
              <p:nvPr/>
            </p:nvSpPr>
            <p:spPr>
              <a:xfrm>
                <a:off x="2694665" y="1132901"/>
                <a:ext cx="753348"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5</a:t>
                </a:r>
              </a:p>
            </p:txBody>
          </p:sp>
        </p:grpSp>
      </p:grpSp>
      <p:sp>
        <p:nvSpPr>
          <p:cNvPr id="70"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12"/>
              </a:rPr>
              <a:t>www.dawliatraining.com</a:t>
            </a:r>
            <a:endParaRPr lang="en-US" sz="1100">
              <a:effectLst/>
              <a:ea typeface="Calibri"/>
              <a:cs typeface="Arial"/>
            </a:endParaRPr>
          </a:p>
        </p:txBody>
      </p:sp>
    </p:spTree>
    <p:extLst>
      <p:ext uri="{BB962C8B-B14F-4D97-AF65-F5344CB8AC3E}">
        <p14:creationId xmlns:p14="http://schemas.microsoft.com/office/powerpoint/2010/main" val="246179135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 calcmode="lin" valueType="num">
                                      <p:cBhvr>
                                        <p:cTn id="17" dur="1000" fill="hold"/>
                                        <p:tgtEl>
                                          <p:spTgt spid="10"/>
                                        </p:tgtEl>
                                        <p:attrNameLst>
                                          <p:attrName>style.rotation</p:attrName>
                                        </p:attrNameLst>
                                      </p:cBhvr>
                                      <p:tavLst>
                                        <p:tav tm="0">
                                          <p:val>
                                            <p:fltVal val="90"/>
                                          </p:val>
                                        </p:tav>
                                        <p:tav tm="100000">
                                          <p:val>
                                            <p:fltVal val="0"/>
                                          </p:val>
                                        </p:tav>
                                      </p:tavLst>
                                    </p:anim>
                                    <p:animEffect transition="in" filter="fade">
                                      <p:cBhvr>
                                        <p:cTn id="18" dur="1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1000" fill="hold"/>
                                        <p:tgtEl>
                                          <p:spTgt spid="16"/>
                                        </p:tgtEl>
                                        <p:attrNameLst>
                                          <p:attrName>ppt_w</p:attrName>
                                        </p:attrNameLst>
                                      </p:cBhvr>
                                      <p:tavLst>
                                        <p:tav tm="0">
                                          <p:val>
                                            <p:fltVal val="0"/>
                                          </p:val>
                                        </p:tav>
                                        <p:tav tm="100000">
                                          <p:val>
                                            <p:strVal val="#ppt_w"/>
                                          </p:val>
                                        </p:tav>
                                      </p:tavLst>
                                    </p:anim>
                                    <p:anim calcmode="lin" valueType="num">
                                      <p:cBhvr>
                                        <p:cTn id="29" dur="1000" fill="hold"/>
                                        <p:tgtEl>
                                          <p:spTgt spid="16"/>
                                        </p:tgtEl>
                                        <p:attrNameLst>
                                          <p:attrName>ppt_h</p:attrName>
                                        </p:attrNameLst>
                                      </p:cBhvr>
                                      <p:tavLst>
                                        <p:tav tm="0">
                                          <p:val>
                                            <p:fltVal val="0"/>
                                          </p:val>
                                        </p:tav>
                                        <p:tav tm="100000">
                                          <p:val>
                                            <p:strVal val="#ppt_h"/>
                                          </p:val>
                                        </p:tav>
                                      </p:tavLst>
                                    </p:anim>
                                    <p:anim calcmode="lin" valueType="num">
                                      <p:cBhvr>
                                        <p:cTn id="30" dur="1000" fill="hold"/>
                                        <p:tgtEl>
                                          <p:spTgt spid="16"/>
                                        </p:tgtEl>
                                        <p:attrNameLst>
                                          <p:attrName>style.rotation</p:attrName>
                                        </p:attrNameLst>
                                      </p:cBhvr>
                                      <p:tavLst>
                                        <p:tav tm="0">
                                          <p:val>
                                            <p:fltVal val="90"/>
                                          </p:val>
                                        </p:tav>
                                        <p:tav tm="100000">
                                          <p:val>
                                            <p:fltVal val="0"/>
                                          </p:val>
                                        </p:tav>
                                      </p:tavLst>
                                    </p:anim>
                                    <p:animEffect transition="in" filter="fade">
                                      <p:cBhvr>
                                        <p:cTn id="31" dur="10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barn(inVertical)">
                                      <p:cBhvr>
                                        <p:cTn id="36" dur="500"/>
                                        <p:tgtEl>
                                          <p:spTgt spid="19"/>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nodeType="click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p:cTn id="41" dur="1000" fill="hold"/>
                                        <p:tgtEl>
                                          <p:spTgt spid="42"/>
                                        </p:tgtEl>
                                        <p:attrNameLst>
                                          <p:attrName>ppt_w</p:attrName>
                                        </p:attrNameLst>
                                      </p:cBhvr>
                                      <p:tavLst>
                                        <p:tav tm="0">
                                          <p:val>
                                            <p:fltVal val="0"/>
                                          </p:val>
                                        </p:tav>
                                        <p:tav tm="100000">
                                          <p:val>
                                            <p:strVal val="#ppt_w"/>
                                          </p:val>
                                        </p:tav>
                                      </p:tavLst>
                                    </p:anim>
                                    <p:anim calcmode="lin" valueType="num">
                                      <p:cBhvr>
                                        <p:cTn id="42" dur="1000" fill="hold"/>
                                        <p:tgtEl>
                                          <p:spTgt spid="42"/>
                                        </p:tgtEl>
                                        <p:attrNameLst>
                                          <p:attrName>ppt_h</p:attrName>
                                        </p:attrNameLst>
                                      </p:cBhvr>
                                      <p:tavLst>
                                        <p:tav tm="0">
                                          <p:val>
                                            <p:fltVal val="0"/>
                                          </p:val>
                                        </p:tav>
                                        <p:tav tm="100000">
                                          <p:val>
                                            <p:strVal val="#ppt_h"/>
                                          </p:val>
                                        </p:tav>
                                      </p:tavLst>
                                    </p:anim>
                                    <p:anim calcmode="lin" valueType="num">
                                      <p:cBhvr>
                                        <p:cTn id="43" dur="1000" fill="hold"/>
                                        <p:tgtEl>
                                          <p:spTgt spid="42"/>
                                        </p:tgtEl>
                                        <p:attrNameLst>
                                          <p:attrName>style.rotation</p:attrName>
                                        </p:attrNameLst>
                                      </p:cBhvr>
                                      <p:tavLst>
                                        <p:tav tm="0">
                                          <p:val>
                                            <p:fltVal val="90"/>
                                          </p:val>
                                        </p:tav>
                                        <p:tav tm="100000">
                                          <p:val>
                                            <p:fltVal val="0"/>
                                          </p:val>
                                        </p:tav>
                                      </p:tavLst>
                                    </p:anim>
                                    <p:animEffect transition="in" filter="fade">
                                      <p:cBhvr>
                                        <p:cTn id="44" dur="1000"/>
                                        <p:tgtEl>
                                          <p:spTgt spid="42"/>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barn(inVertical)">
                                      <p:cBhvr>
                                        <p:cTn id="49" dur="500"/>
                                        <p:tgtEl>
                                          <p:spTgt spid="4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barn(inVertical)">
                                      <p:cBhvr>
                                        <p:cTn id="54" dur="500"/>
                                        <p:tgtEl>
                                          <p:spTgt spid="44"/>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barn(inVertical)">
                                      <p:cBhvr>
                                        <p:cTn id="59" dur="500"/>
                                        <p:tgtEl>
                                          <p:spTgt spid="45"/>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nodeType="clickEffect">
                                  <p:stCondLst>
                                    <p:cond delay="0"/>
                                  </p:stCondLst>
                                  <p:childTnLst>
                                    <p:set>
                                      <p:cBhvr>
                                        <p:cTn id="63" dur="1" fill="hold">
                                          <p:stCondLst>
                                            <p:cond delay="0"/>
                                          </p:stCondLst>
                                        </p:cTn>
                                        <p:tgtEl>
                                          <p:spTgt spid="46"/>
                                        </p:tgtEl>
                                        <p:attrNameLst>
                                          <p:attrName>style.visibility</p:attrName>
                                        </p:attrNameLst>
                                      </p:cBhvr>
                                      <p:to>
                                        <p:strVal val="visible"/>
                                      </p:to>
                                    </p:set>
                                    <p:animEffect transition="in" filter="barn(inVertical)">
                                      <p:cBhvr>
                                        <p:cTn id="64" dur="500"/>
                                        <p:tgtEl>
                                          <p:spTgt spid="46"/>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nodeType="clickEffect">
                                  <p:stCondLst>
                                    <p:cond delay="0"/>
                                  </p:stCondLst>
                                  <p:childTnLst>
                                    <p:set>
                                      <p:cBhvr>
                                        <p:cTn id="68" dur="1" fill="hold">
                                          <p:stCondLst>
                                            <p:cond delay="0"/>
                                          </p:stCondLst>
                                        </p:cTn>
                                        <p:tgtEl>
                                          <p:spTgt spid="47"/>
                                        </p:tgtEl>
                                        <p:attrNameLst>
                                          <p:attrName>style.visibility</p:attrName>
                                        </p:attrNameLst>
                                      </p:cBhvr>
                                      <p:to>
                                        <p:strVal val="visible"/>
                                      </p:to>
                                    </p:set>
                                    <p:animEffect transition="in" filter="barn(inVertical)">
                                      <p:cBhvr>
                                        <p:cTn id="6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9"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1900925" y="283778"/>
            <a:ext cx="4058440" cy="756745"/>
            <a:chOff x="-489376" y="0"/>
            <a:chExt cx="3730774" cy="1098767"/>
          </a:xfrm>
        </p:grpSpPr>
        <p:pic>
          <p:nvPicPr>
            <p:cNvPr id="6" name="Picture 5"/>
            <p:cNvPicPr>
              <a:picLocks noChangeAspect="1"/>
            </p:cNvPicPr>
            <p:nvPr/>
          </p:nvPicPr>
          <p:blipFill rotWithShape="1">
            <a:blip r:embed="rId4"/>
            <a:srcRect l="29688"/>
            <a:stretch/>
          </p:blipFill>
          <p:spPr>
            <a:xfrm flipH="1">
              <a:off x="-391939" y="0"/>
              <a:ext cx="3633337" cy="980456"/>
            </a:xfrm>
            <a:prstGeom prst="rect">
              <a:avLst/>
            </a:prstGeom>
          </p:spPr>
        </p:pic>
        <p:sp>
          <p:nvSpPr>
            <p:cNvPr id="7" name="Rectangle 6"/>
            <p:cNvSpPr/>
            <p:nvPr/>
          </p:nvSpPr>
          <p:spPr>
            <a:xfrm>
              <a:off x="-489376" y="160053"/>
              <a:ext cx="3086488" cy="938714"/>
            </a:xfrm>
            <a:prstGeom prst="rect">
              <a:avLst/>
            </a:prstGeom>
          </p:spPr>
          <p:txBody>
            <a:bodyPr wrap="square">
              <a:noAutofit/>
            </a:bodyPr>
            <a:lstStyle/>
            <a:p>
              <a:pPr marL="0" marR="0" lvl="0" indent="0" algn="ctr" defTabSz="914400" rtl="1" eaLnBrk="1" fontAlgn="auto" latinLnBrk="0" hangingPunct="1">
                <a:lnSpc>
                  <a:spcPct val="9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طريقة التقييم طبقاً للواقع</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8" name="Rectangle 7"/>
            <p:cNvSpPr/>
            <p:nvPr/>
          </p:nvSpPr>
          <p:spPr>
            <a:xfrm>
              <a:off x="2560213" y="160060"/>
              <a:ext cx="681180" cy="656721"/>
            </a:xfrm>
            <a:prstGeom prst="rect">
              <a:avLst/>
            </a:prstGeom>
          </p:spPr>
          <p:txBody>
            <a:bodyPr wrap="square">
              <a:noAutofit/>
            </a:bodyPr>
            <a:lstStyle/>
            <a:p>
              <a:pPr marL="0" marR="0" lvl="0" indent="0" algn="ctr" defTabSz="914400" rtl="1" eaLnBrk="1" fontAlgn="auto" latinLnBrk="0" hangingPunct="1">
                <a:lnSpc>
                  <a:spcPct val="107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ثالثاً</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0" name="Group 9"/>
          <p:cNvGrpSpPr/>
          <p:nvPr/>
        </p:nvGrpSpPr>
        <p:grpSpPr>
          <a:xfrm>
            <a:off x="9607914" y="1578752"/>
            <a:ext cx="2348720" cy="1906247"/>
            <a:chOff x="9607914" y="1405332"/>
            <a:chExt cx="2348720" cy="1906247"/>
          </a:xfrm>
        </p:grpSpPr>
        <p:pic>
          <p:nvPicPr>
            <p:cNvPr id="2" name="Picture 1"/>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9" name="Rectangle 8"/>
            <p:cNvSpPr/>
            <p:nvPr/>
          </p:nvSpPr>
          <p:spPr>
            <a:xfrm>
              <a:off x="9607914" y="1405332"/>
              <a:ext cx="2348720"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تعتمد هذه الطريقة على</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1" name="Rectangle 10"/>
          <p:cNvSpPr/>
          <p:nvPr/>
        </p:nvSpPr>
        <p:spPr>
          <a:xfrm>
            <a:off x="378372" y="1868690"/>
            <a:ext cx="9340907" cy="992579"/>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أن يعمل القائم بالتقييم مع فريق العمل في المشروع أو الهيئة لتحسين سير العمل وعلي وضع خطة يمكن بها إجراء أية تعديلات</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nvGrpSpPr>
          <p:cNvPr id="12" name="Group 11"/>
          <p:cNvGrpSpPr/>
          <p:nvPr/>
        </p:nvGrpSpPr>
        <p:grpSpPr>
          <a:xfrm>
            <a:off x="9719279" y="3360042"/>
            <a:ext cx="2232955" cy="1906247"/>
            <a:chOff x="9723679" y="1405332"/>
            <a:chExt cx="2232955" cy="1906247"/>
          </a:xfrm>
        </p:grpSpPr>
        <p:pic>
          <p:nvPicPr>
            <p:cNvPr id="13" name="Picture 12"/>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14" name="Rectangle 13"/>
            <p:cNvSpPr/>
            <p:nvPr/>
          </p:nvSpPr>
          <p:spPr>
            <a:xfrm>
              <a:off x="9801877" y="1405332"/>
              <a:ext cx="1960793"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توضح هذه الطريقة</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5" name="Rectangle 14"/>
          <p:cNvSpPr/>
          <p:nvPr/>
        </p:nvSpPr>
        <p:spPr>
          <a:xfrm>
            <a:off x="4231908" y="3759168"/>
            <a:ext cx="5487371"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التعديلات المطلوبة في الخطة</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pic>
        <p:nvPicPr>
          <p:cNvPr id="16" name="Picture 15" descr="نتيجة بحث الصور عن التقييم"/>
          <p:cNvPicPr/>
          <p:nvPr/>
        </p:nvPicPr>
        <p:blipFill>
          <a:blip r:embed="rId6">
            <a:extLst>
              <a:ext uri="{28A0092B-C50C-407E-A947-70E740481C1C}">
                <a14:useLocalDpi xmlns:a14="http://schemas.microsoft.com/office/drawing/2010/main" val="0"/>
              </a:ext>
            </a:extLst>
          </a:blip>
          <a:srcRect/>
          <a:stretch>
            <a:fillRect/>
          </a:stretch>
        </p:blipFill>
        <p:spPr bwMode="auto">
          <a:xfrm>
            <a:off x="1753437" y="2647292"/>
            <a:ext cx="4956941" cy="3977837"/>
          </a:xfrm>
          <a:prstGeom prst="rect">
            <a:avLst/>
          </a:prstGeom>
          <a:noFill/>
          <a:ln>
            <a:noFill/>
          </a:ln>
        </p:spPr>
      </p:pic>
      <p:sp>
        <p:nvSpPr>
          <p:cNvPr id="1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7874157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 calcmode="lin" valueType="num">
                                      <p:cBhvr>
                                        <p:cTn id="17" dur="1000" fill="hold"/>
                                        <p:tgtEl>
                                          <p:spTgt spid="10"/>
                                        </p:tgtEl>
                                        <p:attrNameLst>
                                          <p:attrName>style.rotation</p:attrName>
                                        </p:attrNameLst>
                                      </p:cBhvr>
                                      <p:tavLst>
                                        <p:tav tm="0">
                                          <p:val>
                                            <p:fltVal val="90"/>
                                          </p:val>
                                        </p:tav>
                                        <p:tav tm="100000">
                                          <p:val>
                                            <p:fltVal val="0"/>
                                          </p:val>
                                        </p:tav>
                                      </p:tavLst>
                                    </p:anim>
                                    <p:animEffect transition="in" filter="fade">
                                      <p:cBhvr>
                                        <p:cTn id="18" dur="1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1000" fill="hold"/>
                                        <p:tgtEl>
                                          <p:spTgt spid="12"/>
                                        </p:tgtEl>
                                        <p:attrNameLst>
                                          <p:attrName>ppt_w</p:attrName>
                                        </p:attrNameLst>
                                      </p:cBhvr>
                                      <p:tavLst>
                                        <p:tav tm="0">
                                          <p:val>
                                            <p:fltVal val="0"/>
                                          </p:val>
                                        </p:tav>
                                        <p:tav tm="100000">
                                          <p:val>
                                            <p:strVal val="#ppt_w"/>
                                          </p:val>
                                        </p:tav>
                                      </p:tavLst>
                                    </p:anim>
                                    <p:anim calcmode="lin" valueType="num">
                                      <p:cBhvr>
                                        <p:cTn id="29" dur="1000" fill="hold"/>
                                        <p:tgtEl>
                                          <p:spTgt spid="12"/>
                                        </p:tgtEl>
                                        <p:attrNameLst>
                                          <p:attrName>ppt_h</p:attrName>
                                        </p:attrNameLst>
                                      </p:cBhvr>
                                      <p:tavLst>
                                        <p:tav tm="0">
                                          <p:val>
                                            <p:fltVal val="0"/>
                                          </p:val>
                                        </p:tav>
                                        <p:tav tm="100000">
                                          <p:val>
                                            <p:strVal val="#ppt_h"/>
                                          </p:val>
                                        </p:tav>
                                      </p:tavLst>
                                    </p:anim>
                                    <p:anim calcmode="lin" valueType="num">
                                      <p:cBhvr>
                                        <p:cTn id="30" dur="1000" fill="hold"/>
                                        <p:tgtEl>
                                          <p:spTgt spid="12"/>
                                        </p:tgtEl>
                                        <p:attrNameLst>
                                          <p:attrName>style.rotation</p:attrName>
                                        </p:attrNameLst>
                                      </p:cBhvr>
                                      <p:tavLst>
                                        <p:tav tm="0">
                                          <p:val>
                                            <p:fltVal val="90"/>
                                          </p:val>
                                        </p:tav>
                                        <p:tav tm="100000">
                                          <p:val>
                                            <p:fltVal val="0"/>
                                          </p:val>
                                        </p:tav>
                                      </p:tavLst>
                                    </p:anim>
                                    <p:animEffect transition="in" filter="fade">
                                      <p:cBhvr>
                                        <p:cTn id="31" dur="10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4097549" y="1889425"/>
            <a:ext cx="4521072" cy="3814774"/>
            <a:chOff x="3674661" y="1663102"/>
            <a:chExt cx="4521072" cy="3814774"/>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74661" y="1663102"/>
              <a:ext cx="4521072" cy="3814774"/>
            </a:xfrm>
            <a:prstGeom prst="rect">
              <a:avLst/>
            </a:prstGeom>
          </p:spPr>
        </p:pic>
        <p:sp>
          <p:nvSpPr>
            <p:cNvPr id="7" name="Rectangle 6"/>
            <p:cNvSpPr/>
            <p:nvPr/>
          </p:nvSpPr>
          <p:spPr>
            <a:xfrm>
              <a:off x="5232970" y="2867774"/>
              <a:ext cx="1461405" cy="132343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توجه </a:t>
              </a:r>
              <a:br>
                <a:rPr kumimoji="0" lang="ar-EG" sz="20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br>
              <a:r>
                <a:rPr kumimoji="0" lang="ar-EG" sz="20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طريقة التقييم طبقاً للواقع الاهتمام إلى</a:t>
              </a:r>
              <a:endParaRPr kumimoji="0" lang="ar-EG" sz="1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sp>
          <p:nvSpPr>
            <p:cNvPr id="8" name="Rectangle 7"/>
            <p:cNvSpPr/>
            <p:nvPr/>
          </p:nvSpPr>
          <p:spPr>
            <a:xfrm>
              <a:off x="6527972" y="1788068"/>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1</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9" name="Rectangle 8"/>
            <p:cNvSpPr/>
            <p:nvPr/>
          </p:nvSpPr>
          <p:spPr>
            <a:xfrm>
              <a:off x="7196838" y="2541601"/>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2</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0" name="Rectangle 9"/>
            <p:cNvSpPr/>
            <p:nvPr/>
          </p:nvSpPr>
          <p:spPr>
            <a:xfrm>
              <a:off x="7670970" y="3308879"/>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3</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1" name="Rectangle 10"/>
            <p:cNvSpPr/>
            <p:nvPr/>
          </p:nvSpPr>
          <p:spPr>
            <a:xfrm>
              <a:off x="7207573" y="4110025"/>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4</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2" name="Rectangle 11"/>
            <p:cNvSpPr/>
            <p:nvPr/>
          </p:nvSpPr>
          <p:spPr>
            <a:xfrm>
              <a:off x="6485639" y="4867901"/>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5</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3" name="Rectangle 12"/>
            <p:cNvSpPr/>
            <p:nvPr/>
          </p:nvSpPr>
          <p:spPr>
            <a:xfrm>
              <a:off x="5030868" y="4867901"/>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6</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4" name="Rectangle 13"/>
            <p:cNvSpPr/>
            <p:nvPr/>
          </p:nvSpPr>
          <p:spPr>
            <a:xfrm>
              <a:off x="4355031" y="4110025"/>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7</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5" name="Rectangle 14"/>
            <p:cNvSpPr/>
            <p:nvPr/>
          </p:nvSpPr>
          <p:spPr>
            <a:xfrm>
              <a:off x="3862471" y="3308879"/>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8</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6" name="Rectangle 15"/>
            <p:cNvSpPr/>
            <p:nvPr/>
          </p:nvSpPr>
          <p:spPr>
            <a:xfrm>
              <a:off x="4355031" y="2543200"/>
              <a:ext cx="336951"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9</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sp>
          <p:nvSpPr>
            <p:cNvPr id="17" name="Rectangle 16"/>
            <p:cNvSpPr/>
            <p:nvPr/>
          </p:nvSpPr>
          <p:spPr>
            <a:xfrm>
              <a:off x="4961011" y="1779601"/>
              <a:ext cx="489236" cy="523220"/>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10</a:t>
              </a:r>
              <a:endParaRPr kumimoji="0" lang="ar-EG" sz="18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grpSp>
      <p:sp>
        <p:nvSpPr>
          <p:cNvPr id="18" name="Rectangle 17"/>
          <p:cNvSpPr/>
          <p:nvPr/>
        </p:nvSpPr>
        <p:spPr>
          <a:xfrm>
            <a:off x="7518959" y="1916600"/>
            <a:ext cx="3530134"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درجة تحقق أهداف وأغراض المشروع</a:t>
            </a:r>
          </a:p>
        </p:txBody>
      </p:sp>
      <p:sp>
        <p:nvSpPr>
          <p:cNvPr id="19" name="Rectangle 18"/>
          <p:cNvSpPr/>
          <p:nvPr/>
        </p:nvSpPr>
        <p:spPr>
          <a:xfrm>
            <a:off x="8174903" y="2646675"/>
            <a:ext cx="2388795"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الإنتاجية ومشاكلها الفنية</a:t>
            </a:r>
          </a:p>
        </p:txBody>
      </p:sp>
      <p:sp>
        <p:nvSpPr>
          <p:cNvPr id="20" name="Rectangle 19"/>
          <p:cNvSpPr/>
          <p:nvPr/>
        </p:nvSpPr>
        <p:spPr>
          <a:xfrm>
            <a:off x="8675572" y="3489574"/>
            <a:ext cx="2113879"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النظام المالي والمحاسبي</a:t>
            </a:r>
          </a:p>
        </p:txBody>
      </p:sp>
      <p:sp>
        <p:nvSpPr>
          <p:cNvPr id="21" name="Rectangle 20"/>
          <p:cNvSpPr/>
          <p:nvPr/>
        </p:nvSpPr>
        <p:spPr>
          <a:xfrm>
            <a:off x="8145548" y="4457478"/>
            <a:ext cx="3756156"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العلاقات الإدارية والتنظيمية والاجتماعية</a:t>
            </a:r>
          </a:p>
        </p:txBody>
      </p:sp>
      <p:sp>
        <p:nvSpPr>
          <p:cNvPr id="22" name="Rectangle 21"/>
          <p:cNvSpPr/>
          <p:nvPr/>
        </p:nvSpPr>
        <p:spPr>
          <a:xfrm>
            <a:off x="7464773" y="5261098"/>
            <a:ext cx="3098925"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الاستخدام الجديد للموارد المتاحة</a:t>
            </a:r>
          </a:p>
        </p:txBody>
      </p:sp>
      <p:sp>
        <p:nvSpPr>
          <p:cNvPr id="23" name="Rectangle 22"/>
          <p:cNvSpPr/>
          <p:nvPr/>
        </p:nvSpPr>
        <p:spPr>
          <a:xfrm>
            <a:off x="2100822" y="5230870"/>
            <a:ext cx="3145413"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اتخاذ القرارات والاتصال بالمشروع</a:t>
            </a:r>
          </a:p>
        </p:txBody>
      </p:sp>
      <p:sp>
        <p:nvSpPr>
          <p:cNvPr id="24" name="Rectangle 23"/>
          <p:cNvSpPr/>
          <p:nvPr/>
        </p:nvSpPr>
        <p:spPr>
          <a:xfrm>
            <a:off x="-40720" y="4429724"/>
            <a:ext cx="4540024"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درجة رضا فريق العاملين والمجتمع والهيئات الممولة</a:t>
            </a:r>
          </a:p>
        </p:txBody>
      </p:sp>
      <p:sp>
        <p:nvSpPr>
          <p:cNvPr id="25" name="Rectangle 24"/>
          <p:cNvSpPr/>
          <p:nvPr/>
        </p:nvSpPr>
        <p:spPr>
          <a:xfrm>
            <a:off x="1185238" y="3535202"/>
            <a:ext cx="2906565"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سهولة الإجراءات وعدم التعقيد</a:t>
            </a:r>
          </a:p>
        </p:txBody>
      </p:sp>
      <p:sp>
        <p:nvSpPr>
          <p:cNvPr id="26" name="Rectangle 25"/>
          <p:cNvSpPr/>
          <p:nvPr/>
        </p:nvSpPr>
        <p:spPr>
          <a:xfrm>
            <a:off x="2354014" y="2657054"/>
            <a:ext cx="2244525"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كيفية استخدام الوقت</a:t>
            </a:r>
          </a:p>
        </p:txBody>
      </p:sp>
      <p:sp>
        <p:nvSpPr>
          <p:cNvPr id="27" name="Rectangle 26"/>
          <p:cNvSpPr/>
          <p:nvPr/>
        </p:nvSpPr>
        <p:spPr>
          <a:xfrm>
            <a:off x="3276039" y="1811574"/>
            <a:ext cx="2008884"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مدى تدفق المعلومات</a:t>
            </a:r>
          </a:p>
        </p:txBody>
      </p:sp>
      <p:sp>
        <p:nvSpPr>
          <p:cNvPr id="2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88741208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down)">
                                      <p:cBhvr>
                                        <p:cTn id="14" dur="580">
                                          <p:stCondLst>
                                            <p:cond delay="0"/>
                                          </p:stCondLst>
                                        </p:cTn>
                                        <p:tgtEl>
                                          <p:spTgt spid="18"/>
                                        </p:tgtEl>
                                      </p:cBhvr>
                                    </p:animEffect>
                                    <p:anim calcmode="lin" valueType="num">
                                      <p:cBhvr>
                                        <p:cTn id="15"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20" dur="26">
                                          <p:stCondLst>
                                            <p:cond delay="650"/>
                                          </p:stCondLst>
                                        </p:cTn>
                                        <p:tgtEl>
                                          <p:spTgt spid="18"/>
                                        </p:tgtEl>
                                      </p:cBhvr>
                                      <p:to x="100000" y="60000"/>
                                    </p:animScale>
                                    <p:animScale>
                                      <p:cBhvr>
                                        <p:cTn id="21" dur="166" decel="50000">
                                          <p:stCondLst>
                                            <p:cond delay="676"/>
                                          </p:stCondLst>
                                        </p:cTn>
                                        <p:tgtEl>
                                          <p:spTgt spid="18"/>
                                        </p:tgtEl>
                                      </p:cBhvr>
                                      <p:to x="100000" y="100000"/>
                                    </p:animScale>
                                    <p:animScale>
                                      <p:cBhvr>
                                        <p:cTn id="22" dur="26">
                                          <p:stCondLst>
                                            <p:cond delay="1312"/>
                                          </p:stCondLst>
                                        </p:cTn>
                                        <p:tgtEl>
                                          <p:spTgt spid="18"/>
                                        </p:tgtEl>
                                      </p:cBhvr>
                                      <p:to x="100000" y="80000"/>
                                    </p:animScale>
                                    <p:animScale>
                                      <p:cBhvr>
                                        <p:cTn id="23" dur="166" decel="50000">
                                          <p:stCondLst>
                                            <p:cond delay="1338"/>
                                          </p:stCondLst>
                                        </p:cTn>
                                        <p:tgtEl>
                                          <p:spTgt spid="18"/>
                                        </p:tgtEl>
                                      </p:cBhvr>
                                      <p:to x="100000" y="100000"/>
                                    </p:animScale>
                                    <p:animScale>
                                      <p:cBhvr>
                                        <p:cTn id="24" dur="26">
                                          <p:stCondLst>
                                            <p:cond delay="1642"/>
                                          </p:stCondLst>
                                        </p:cTn>
                                        <p:tgtEl>
                                          <p:spTgt spid="18"/>
                                        </p:tgtEl>
                                      </p:cBhvr>
                                      <p:to x="100000" y="90000"/>
                                    </p:animScale>
                                    <p:animScale>
                                      <p:cBhvr>
                                        <p:cTn id="25" dur="166" decel="50000">
                                          <p:stCondLst>
                                            <p:cond delay="1668"/>
                                          </p:stCondLst>
                                        </p:cTn>
                                        <p:tgtEl>
                                          <p:spTgt spid="18"/>
                                        </p:tgtEl>
                                      </p:cBhvr>
                                      <p:to x="100000" y="100000"/>
                                    </p:animScale>
                                    <p:animScale>
                                      <p:cBhvr>
                                        <p:cTn id="26" dur="26">
                                          <p:stCondLst>
                                            <p:cond delay="1808"/>
                                          </p:stCondLst>
                                        </p:cTn>
                                        <p:tgtEl>
                                          <p:spTgt spid="18"/>
                                        </p:tgtEl>
                                      </p:cBhvr>
                                      <p:to x="100000" y="95000"/>
                                    </p:animScale>
                                    <p:animScale>
                                      <p:cBhvr>
                                        <p:cTn id="27" dur="166" decel="50000">
                                          <p:stCondLst>
                                            <p:cond delay="1834"/>
                                          </p:stCondLst>
                                        </p:cTn>
                                        <p:tgtEl>
                                          <p:spTgt spid="18"/>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down)">
                                      <p:cBhvr>
                                        <p:cTn id="32" dur="580">
                                          <p:stCondLst>
                                            <p:cond delay="0"/>
                                          </p:stCondLst>
                                        </p:cTn>
                                        <p:tgtEl>
                                          <p:spTgt spid="19"/>
                                        </p:tgtEl>
                                      </p:cBhvr>
                                    </p:animEffect>
                                    <p:anim calcmode="lin" valueType="num">
                                      <p:cBhvr>
                                        <p:cTn id="33"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8" dur="26">
                                          <p:stCondLst>
                                            <p:cond delay="650"/>
                                          </p:stCondLst>
                                        </p:cTn>
                                        <p:tgtEl>
                                          <p:spTgt spid="19"/>
                                        </p:tgtEl>
                                      </p:cBhvr>
                                      <p:to x="100000" y="60000"/>
                                    </p:animScale>
                                    <p:animScale>
                                      <p:cBhvr>
                                        <p:cTn id="39" dur="166" decel="50000">
                                          <p:stCondLst>
                                            <p:cond delay="676"/>
                                          </p:stCondLst>
                                        </p:cTn>
                                        <p:tgtEl>
                                          <p:spTgt spid="19"/>
                                        </p:tgtEl>
                                      </p:cBhvr>
                                      <p:to x="100000" y="100000"/>
                                    </p:animScale>
                                    <p:animScale>
                                      <p:cBhvr>
                                        <p:cTn id="40" dur="26">
                                          <p:stCondLst>
                                            <p:cond delay="1312"/>
                                          </p:stCondLst>
                                        </p:cTn>
                                        <p:tgtEl>
                                          <p:spTgt spid="19"/>
                                        </p:tgtEl>
                                      </p:cBhvr>
                                      <p:to x="100000" y="80000"/>
                                    </p:animScale>
                                    <p:animScale>
                                      <p:cBhvr>
                                        <p:cTn id="41" dur="166" decel="50000">
                                          <p:stCondLst>
                                            <p:cond delay="1338"/>
                                          </p:stCondLst>
                                        </p:cTn>
                                        <p:tgtEl>
                                          <p:spTgt spid="19"/>
                                        </p:tgtEl>
                                      </p:cBhvr>
                                      <p:to x="100000" y="100000"/>
                                    </p:animScale>
                                    <p:animScale>
                                      <p:cBhvr>
                                        <p:cTn id="42" dur="26">
                                          <p:stCondLst>
                                            <p:cond delay="1642"/>
                                          </p:stCondLst>
                                        </p:cTn>
                                        <p:tgtEl>
                                          <p:spTgt spid="19"/>
                                        </p:tgtEl>
                                      </p:cBhvr>
                                      <p:to x="100000" y="90000"/>
                                    </p:animScale>
                                    <p:animScale>
                                      <p:cBhvr>
                                        <p:cTn id="43" dur="166" decel="50000">
                                          <p:stCondLst>
                                            <p:cond delay="1668"/>
                                          </p:stCondLst>
                                        </p:cTn>
                                        <p:tgtEl>
                                          <p:spTgt spid="19"/>
                                        </p:tgtEl>
                                      </p:cBhvr>
                                      <p:to x="100000" y="100000"/>
                                    </p:animScale>
                                    <p:animScale>
                                      <p:cBhvr>
                                        <p:cTn id="44" dur="26">
                                          <p:stCondLst>
                                            <p:cond delay="1808"/>
                                          </p:stCondLst>
                                        </p:cTn>
                                        <p:tgtEl>
                                          <p:spTgt spid="19"/>
                                        </p:tgtEl>
                                      </p:cBhvr>
                                      <p:to x="100000" y="95000"/>
                                    </p:animScale>
                                    <p:animScale>
                                      <p:cBhvr>
                                        <p:cTn id="45" dur="166" decel="50000">
                                          <p:stCondLst>
                                            <p:cond delay="1834"/>
                                          </p:stCondLst>
                                        </p:cTn>
                                        <p:tgtEl>
                                          <p:spTgt spid="19"/>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grpId="0"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80">
                                          <p:stCondLst>
                                            <p:cond delay="0"/>
                                          </p:stCondLst>
                                        </p:cTn>
                                        <p:tgtEl>
                                          <p:spTgt spid="20"/>
                                        </p:tgtEl>
                                      </p:cBhvr>
                                    </p:animEffect>
                                    <p:anim calcmode="lin" valueType="num">
                                      <p:cBhvr>
                                        <p:cTn id="51"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56" dur="26">
                                          <p:stCondLst>
                                            <p:cond delay="650"/>
                                          </p:stCondLst>
                                        </p:cTn>
                                        <p:tgtEl>
                                          <p:spTgt spid="20"/>
                                        </p:tgtEl>
                                      </p:cBhvr>
                                      <p:to x="100000" y="60000"/>
                                    </p:animScale>
                                    <p:animScale>
                                      <p:cBhvr>
                                        <p:cTn id="57" dur="166" decel="50000">
                                          <p:stCondLst>
                                            <p:cond delay="676"/>
                                          </p:stCondLst>
                                        </p:cTn>
                                        <p:tgtEl>
                                          <p:spTgt spid="20"/>
                                        </p:tgtEl>
                                      </p:cBhvr>
                                      <p:to x="100000" y="100000"/>
                                    </p:animScale>
                                    <p:animScale>
                                      <p:cBhvr>
                                        <p:cTn id="58" dur="26">
                                          <p:stCondLst>
                                            <p:cond delay="1312"/>
                                          </p:stCondLst>
                                        </p:cTn>
                                        <p:tgtEl>
                                          <p:spTgt spid="20"/>
                                        </p:tgtEl>
                                      </p:cBhvr>
                                      <p:to x="100000" y="80000"/>
                                    </p:animScale>
                                    <p:animScale>
                                      <p:cBhvr>
                                        <p:cTn id="59" dur="166" decel="50000">
                                          <p:stCondLst>
                                            <p:cond delay="1338"/>
                                          </p:stCondLst>
                                        </p:cTn>
                                        <p:tgtEl>
                                          <p:spTgt spid="20"/>
                                        </p:tgtEl>
                                      </p:cBhvr>
                                      <p:to x="100000" y="100000"/>
                                    </p:animScale>
                                    <p:animScale>
                                      <p:cBhvr>
                                        <p:cTn id="60" dur="26">
                                          <p:stCondLst>
                                            <p:cond delay="1642"/>
                                          </p:stCondLst>
                                        </p:cTn>
                                        <p:tgtEl>
                                          <p:spTgt spid="20"/>
                                        </p:tgtEl>
                                      </p:cBhvr>
                                      <p:to x="100000" y="90000"/>
                                    </p:animScale>
                                    <p:animScale>
                                      <p:cBhvr>
                                        <p:cTn id="61" dur="166" decel="50000">
                                          <p:stCondLst>
                                            <p:cond delay="1668"/>
                                          </p:stCondLst>
                                        </p:cTn>
                                        <p:tgtEl>
                                          <p:spTgt spid="20"/>
                                        </p:tgtEl>
                                      </p:cBhvr>
                                      <p:to x="100000" y="100000"/>
                                    </p:animScale>
                                    <p:animScale>
                                      <p:cBhvr>
                                        <p:cTn id="62" dur="26">
                                          <p:stCondLst>
                                            <p:cond delay="1808"/>
                                          </p:stCondLst>
                                        </p:cTn>
                                        <p:tgtEl>
                                          <p:spTgt spid="20"/>
                                        </p:tgtEl>
                                      </p:cBhvr>
                                      <p:to x="100000" y="95000"/>
                                    </p:animScale>
                                    <p:animScale>
                                      <p:cBhvr>
                                        <p:cTn id="63" dur="166" decel="50000">
                                          <p:stCondLst>
                                            <p:cond delay="1834"/>
                                          </p:stCondLst>
                                        </p:cTn>
                                        <p:tgtEl>
                                          <p:spTgt spid="20"/>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26" presetClass="entr" presetSubtype="0" fill="hold" grpId="0"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down)">
                                      <p:cBhvr>
                                        <p:cTn id="68" dur="580">
                                          <p:stCondLst>
                                            <p:cond delay="0"/>
                                          </p:stCondLst>
                                        </p:cTn>
                                        <p:tgtEl>
                                          <p:spTgt spid="21"/>
                                        </p:tgtEl>
                                      </p:cBhvr>
                                    </p:animEffect>
                                    <p:anim calcmode="lin" valueType="num">
                                      <p:cBhvr>
                                        <p:cTn id="69"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74" dur="26">
                                          <p:stCondLst>
                                            <p:cond delay="650"/>
                                          </p:stCondLst>
                                        </p:cTn>
                                        <p:tgtEl>
                                          <p:spTgt spid="21"/>
                                        </p:tgtEl>
                                      </p:cBhvr>
                                      <p:to x="100000" y="60000"/>
                                    </p:animScale>
                                    <p:animScale>
                                      <p:cBhvr>
                                        <p:cTn id="75" dur="166" decel="50000">
                                          <p:stCondLst>
                                            <p:cond delay="676"/>
                                          </p:stCondLst>
                                        </p:cTn>
                                        <p:tgtEl>
                                          <p:spTgt spid="21"/>
                                        </p:tgtEl>
                                      </p:cBhvr>
                                      <p:to x="100000" y="100000"/>
                                    </p:animScale>
                                    <p:animScale>
                                      <p:cBhvr>
                                        <p:cTn id="76" dur="26">
                                          <p:stCondLst>
                                            <p:cond delay="1312"/>
                                          </p:stCondLst>
                                        </p:cTn>
                                        <p:tgtEl>
                                          <p:spTgt spid="21"/>
                                        </p:tgtEl>
                                      </p:cBhvr>
                                      <p:to x="100000" y="80000"/>
                                    </p:animScale>
                                    <p:animScale>
                                      <p:cBhvr>
                                        <p:cTn id="77" dur="166" decel="50000">
                                          <p:stCondLst>
                                            <p:cond delay="1338"/>
                                          </p:stCondLst>
                                        </p:cTn>
                                        <p:tgtEl>
                                          <p:spTgt spid="21"/>
                                        </p:tgtEl>
                                      </p:cBhvr>
                                      <p:to x="100000" y="100000"/>
                                    </p:animScale>
                                    <p:animScale>
                                      <p:cBhvr>
                                        <p:cTn id="78" dur="26">
                                          <p:stCondLst>
                                            <p:cond delay="1642"/>
                                          </p:stCondLst>
                                        </p:cTn>
                                        <p:tgtEl>
                                          <p:spTgt spid="21"/>
                                        </p:tgtEl>
                                      </p:cBhvr>
                                      <p:to x="100000" y="90000"/>
                                    </p:animScale>
                                    <p:animScale>
                                      <p:cBhvr>
                                        <p:cTn id="79" dur="166" decel="50000">
                                          <p:stCondLst>
                                            <p:cond delay="1668"/>
                                          </p:stCondLst>
                                        </p:cTn>
                                        <p:tgtEl>
                                          <p:spTgt spid="21"/>
                                        </p:tgtEl>
                                      </p:cBhvr>
                                      <p:to x="100000" y="100000"/>
                                    </p:animScale>
                                    <p:animScale>
                                      <p:cBhvr>
                                        <p:cTn id="80" dur="26">
                                          <p:stCondLst>
                                            <p:cond delay="1808"/>
                                          </p:stCondLst>
                                        </p:cTn>
                                        <p:tgtEl>
                                          <p:spTgt spid="21"/>
                                        </p:tgtEl>
                                      </p:cBhvr>
                                      <p:to x="100000" y="95000"/>
                                    </p:animScale>
                                    <p:animScale>
                                      <p:cBhvr>
                                        <p:cTn id="81" dur="166" decel="50000">
                                          <p:stCondLst>
                                            <p:cond delay="1834"/>
                                          </p:stCondLst>
                                        </p:cTn>
                                        <p:tgtEl>
                                          <p:spTgt spid="21"/>
                                        </p:tgtEl>
                                      </p:cBhvr>
                                      <p:to x="100000" y="100000"/>
                                    </p:animScale>
                                  </p:childTnLst>
                                </p:cTn>
                              </p:par>
                            </p:childTnLst>
                          </p:cTn>
                        </p:par>
                      </p:childTnLst>
                    </p:cTn>
                  </p:par>
                  <p:par>
                    <p:cTn id="82" fill="hold">
                      <p:stCondLst>
                        <p:cond delay="indefinite"/>
                      </p:stCondLst>
                      <p:childTnLst>
                        <p:par>
                          <p:cTn id="83" fill="hold">
                            <p:stCondLst>
                              <p:cond delay="0"/>
                            </p:stCondLst>
                            <p:childTnLst>
                              <p:par>
                                <p:cTn id="84" presetID="26" presetClass="entr" presetSubtype="0" fill="hold" grpId="0" nodeType="clickEffect">
                                  <p:stCondLst>
                                    <p:cond delay="0"/>
                                  </p:stCondLst>
                                  <p:childTnLst>
                                    <p:set>
                                      <p:cBhvr>
                                        <p:cTn id="85" dur="1" fill="hold">
                                          <p:stCondLst>
                                            <p:cond delay="0"/>
                                          </p:stCondLst>
                                        </p:cTn>
                                        <p:tgtEl>
                                          <p:spTgt spid="22"/>
                                        </p:tgtEl>
                                        <p:attrNameLst>
                                          <p:attrName>style.visibility</p:attrName>
                                        </p:attrNameLst>
                                      </p:cBhvr>
                                      <p:to>
                                        <p:strVal val="visible"/>
                                      </p:to>
                                    </p:set>
                                    <p:animEffect transition="in" filter="wipe(down)">
                                      <p:cBhvr>
                                        <p:cTn id="86" dur="580">
                                          <p:stCondLst>
                                            <p:cond delay="0"/>
                                          </p:stCondLst>
                                        </p:cTn>
                                        <p:tgtEl>
                                          <p:spTgt spid="22"/>
                                        </p:tgtEl>
                                      </p:cBhvr>
                                    </p:animEffect>
                                    <p:anim calcmode="lin" valueType="num">
                                      <p:cBhvr>
                                        <p:cTn id="87"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88"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89"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90"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91"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92" dur="26">
                                          <p:stCondLst>
                                            <p:cond delay="650"/>
                                          </p:stCondLst>
                                        </p:cTn>
                                        <p:tgtEl>
                                          <p:spTgt spid="22"/>
                                        </p:tgtEl>
                                      </p:cBhvr>
                                      <p:to x="100000" y="60000"/>
                                    </p:animScale>
                                    <p:animScale>
                                      <p:cBhvr>
                                        <p:cTn id="93" dur="166" decel="50000">
                                          <p:stCondLst>
                                            <p:cond delay="676"/>
                                          </p:stCondLst>
                                        </p:cTn>
                                        <p:tgtEl>
                                          <p:spTgt spid="22"/>
                                        </p:tgtEl>
                                      </p:cBhvr>
                                      <p:to x="100000" y="100000"/>
                                    </p:animScale>
                                    <p:animScale>
                                      <p:cBhvr>
                                        <p:cTn id="94" dur="26">
                                          <p:stCondLst>
                                            <p:cond delay="1312"/>
                                          </p:stCondLst>
                                        </p:cTn>
                                        <p:tgtEl>
                                          <p:spTgt spid="22"/>
                                        </p:tgtEl>
                                      </p:cBhvr>
                                      <p:to x="100000" y="80000"/>
                                    </p:animScale>
                                    <p:animScale>
                                      <p:cBhvr>
                                        <p:cTn id="95" dur="166" decel="50000">
                                          <p:stCondLst>
                                            <p:cond delay="1338"/>
                                          </p:stCondLst>
                                        </p:cTn>
                                        <p:tgtEl>
                                          <p:spTgt spid="22"/>
                                        </p:tgtEl>
                                      </p:cBhvr>
                                      <p:to x="100000" y="100000"/>
                                    </p:animScale>
                                    <p:animScale>
                                      <p:cBhvr>
                                        <p:cTn id="96" dur="26">
                                          <p:stCondLst>
                                            <p:cond delay="1642"/>
                                          </p:stCondLst>
                                        </p:cTn>
                                        <p:tgtEl>
                                          <p:spTgt spid="22"/>
                                        </p:tgtEl>
                                      </p:cBhvr>
                                      <p:to x="100000" y="90000"/>
                                    </p:animScale>
                                    <p:animScale>
                                      <p:cBhvr>
                                        <p:cTn id="97" dur="166" decel="50000">
                                          <p:stCondLst>
                                            <p:cond delay="1668"/>
                                          </p:stCondLst>
                                        </p:cTn>
                                        <p:tgtEl>
                                          <p:spTgt spid="22"/>
                                        </p:tgtEl>
                                      </p:cBhvr>
                                      <p:to x="100000" y="100000"/>
                                    </p:animScale>
                                    <p:animScale>
                                      <p:cBhvr>
                                        <p:cTn id="98" dur="26">
                                          <p:stCondLst>
                                            <p:cond delay="1808"/>
                                          </p:stCondLst>
                                        </p:cTn>
                                        <p:tgtEl>
                                          <p:spTgt spid="22"/>
                                        </p:tgtEl>
                                      </p:cBhvr>
                                      <p:to x="100000" y="95000"/>
                                    </p:animScale>
                                    <p:animScale>
                                      <p:cBhvr>
                                        <p:cTn id="99" dur="166" decel="50000">
                                          <p:stCondLst>
                                            <p:cond delay="1834"/>
                                          </p:stCondLst>
                                        </p:cTn>
                                        <p:tgtEl>
                                          <p:spTgt spid="22"/>
                                        </p:tgtEl>
                                      </p:cBhvr>
                                      <p:to x="100000" y="100000"/>
                                    </p:animScale>
                                  </p:childTnLst>
                                </p:cTn>
                              </p:par>
                            </p:childTnLst>
                          </p:cTn>
                        </p:par>
                      </p:childTnLst>
                    </p:cTn>
                  </p:par>
                  <p:par>
                    <p:cTn id="100" fill="hold">
                      <p:stCondLst>
                        <p:cond delay="indefinite"/>
                      </p:stCondLst>
                      <p:childTnLst>
                        <p:par>
                          <p:cTn id="101" fill="hold">
                            <p:stCondLst>
                              <p:cond delay="0"/>
                            </p:stCondLst>
                            <p:childTnLst>
                              <p:par>
                                <p:cTn id="102" presetID="26" presetClass="entr" presetSubtype="0" fill="hold" grpId="0" nodeType="clickEffect">
                                  <p:stCondLst>
                                    <p:cond delay="0"/>
                                  </p:stCondLst>
                                  <p:childTnLst>
                                    <p:set>
                                      <p:cBhvr>
                                        <p:cTn id="103" dur="1" fill="hold">
                                          <p:stCondLst>
                                            <p:cond delay="0"/>
                                          </p:stCondLst>
                                        </p:cTn>
                                        <p:tgtEl>
                                          <p:spTgt spid="23"/>
                                        </p:tgtEl>
                                        <p:attrNameLst>
                                          <p:attrName>style.visibility</p:attrName>
                                        </p:attrNameLst>
                                      </p:cBhvr>
                                      <p:to>
                                        <p:strVal val="visible"/>
                                      </p:to>
                                    </p:set>
                                    <p:animEffect transition="in" filter="wipe(down)">
                                      <p:cBhvr>
                                        <p:cTn id="104" dur="580">
                                          <p:stCondLst>
                                            <p:cond delay="0"/>
                                          </p:stCondLst>
                                        </p:cTn>
                                        <p:tgtEl>
                                          <p:spTgt spid="23"/>
                                        </p:tgtEl>
                                      </p:cBhvr>
                                    </p:animEffect>
                                    <p:anim calcmode="lin" valueType="num">
                                      <p:cBhvr>
                                        <p:cTn id="105"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106"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107"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108"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109"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110" dur="26">
                                          <p:stCondLst>
                                            <p:cond delay="650"/>
                                          </p:stCondLst>
                                        </p:cTn>
                                        <p:tgtEl>
                                          <p:spTgt spid="23"/>
                                        </p:tgtEl>
                                      </p:cBhvr>
                                      <p:to x="100000" y="60000"/>
                                    </p:animScale>
                                    <p:animScale>
                                      <p:cBhvr>
                                        <p:cTn id="111" dur="166" decel="50000">
                                          <p:stCondLst>
                                            <p:cond delay="676"/>
                                          </p:stCondLst>
                                        </p:cTn>
                                        <p:tgtEl>
                                          <p:spTgt spid="23"/>
                                        </p:tgtEl>
                                      </p:cBhvr>
                                      <p:to x="100000" y="100000"/>
                                    </p:animScale>
                                    <p:animScale>
                                      <p:cBhvr>
                                        <p:cTn id="112" dur="26">
                                          <p:stCondLst>
                                            <p:cond delay="1312"/>
                                          </p:stCondLst>
                                        </p:cTn>
                                        <p:tgtEl>
                                          <p:spTgt spid="23"/>
                                        </p:tgtEl>
                                      </p:cBhvr>
                                      <p:to x="100000" y="80000"/>
                                    </p:animScale>
                                    <p:animScale>
                                      <p:cBhvr>
                                        <p:cTn id="113" dur="166" decel="50000">
                                          <p:stCondLst>
                                            <p:cond delay="1338"/>
                                          </p:stCondLst>
                                        </p:cTn>
                                        <p:tgtEl>
                                          <p:spTgt spid="23"/>
                                        </p:tgtEl>
                                      </p:cBhvr>
                                      <p:to x="100000" y="100000"/>
                                    </p:animScale>
                                    <p:animScale>
                                      <p:cBhvr>
                                        <p:cTn id="114" dur="26">
                                          <p:stCondLst>
                                            <p:cond delay="1642"/>
                                          </p:stCondLst>
                                        </p:cTn>
                                        <p:tgtEl>
                                          <p:spTgt spid="23"/>
                                        </p:tgtEl>
                                      </p:cBhvr>
                                      <p:to x="100000" y="90000"/>
                                    </p:animScale>
                                    <p:animScale>
                                      <p:cBhvr>
                                        <p:cTn id="115" dur="166" decel="50000">
                                          <p:stCondLst>
                                            <p:cond delay="1668"/>
                                          </p:stCondLst>
                                        </p:cTn>
                                        <p:tgtEl>
                                          <p:spTgt spid="23"/>
                                        </p:tgtEl>
                                      </p:cBhvr>
                                      <p:to x="100000" y="100000"/>
                                    </p:animScale>
                                    <p:animScale>
                                      <p:cBhvr>
                                        <p:cTn id="116" dur="26">
                                          <p:stCondLst>
                                            <p:cond delay="1808"/>
                                          </p:stCondLst>
                                        </p:cTn>
                                        <p:tgtEl>
                                          <p:spTgt spid="23"/>
                                        </p:tgtEl>
                                      </p:cBhvr>
                                      <p:to x="100000" y="95000"/>
                                    </p:animScale>
                                    <p:animScale>
                                      <p:cBhvr>
                                        <p:cTn id="117" dur="166" decel="50000">
                                          <p:stCondLst>
                                            <p:cond delay="1834"/>
                                          </p:stCondLst>
                                        </p:cTn>
                                        <p:tgtEl>
                                          <p:spTgt spid="23"/>
                                        </p:tgtEl>
                                      </p:cBhvr>
                                      <p:to x="100000" y="100000"/>
                                    </p:animScale>
                                  </p:childTnLst>
                                </p:cTn>
                              </p:par>
                            </p:childTnLst>
                          </p:cTn>
                        </p:par>
                      </p:childTnLst>
                    </p:cTn>
                  </p:par>
                  <p:par>
                    <p:cTn id="118" fill="hold">
                      <p:stCondLst>
                        <p:cond delay="indefinite"/>
                      </p:stCondLst>
                      <p:childTnLst>
                        <p:par>
                          <p:cTn id="119" fill="hold">
                            <p:stCondLst>
                              <p:cond delay="0"/>
                            </p:stCondLst>
                            <p:childTnLst>
                              <p:par>
                                <p:cTn id="120" presetID="26" presetClass="entr" presetSubtype="0" fill="hold" grpId="0" nodeType="click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80">
                                          <p:stCondLst>
                                            <p:cond delay="0"/>
                                          </p:stCondLst>
                                        </p:cTn>
                                        <p:tgtEl>
                                          <p:spTgt spid="24"/>
                                        </p:tgtEl>
                                      </p:cBhvr>
                                    </p:animEffect>
                                    <p:anim calcmode="lin" valueType="num">
                                      <p:cBhvr>
                                        <p:cTn id="123" dur="1822"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124" dur="664"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125" dur="664" tmFilter="0, 0; 0.125,0.2665; 0.25,0.4; 0.375,0.465; 0.5,0.5;  0.625,0.535; 0.75,0.6; 0.875,0.7335; 1,1">
                                          <p:stCondLst>
                                            <p:cond delay="664"/>
                                          </p:stCondLst>
                                        </p:cTn>
                                        <p:tgtEl>
                                          <p:spTgt spid="24"/>
                                        </p:tgtEl>
                                        <p:attrNameLst>
                                          <p:attrName>ppt_y</p:attrName>
                                        </p:attrNameLst>
                                      </p:cBhvr>
                                      <p:tavLst>
                                        <p:tav tm="0" fmla="#ppt_y-sin(pi*$)/9">
                                          <p:val>
                                            <p:fltVal val="0"/>
                                          </p:val>
                                        </p:tav>
                                        <p:tav tm="100000">
                                          <p:val>
                                            <p:fltVal val="1"/>
                                          </p:val>
                                        </p:tav>
                                      </p:tavLst>
                                    </p:anim>
                                    <p:anim calcmode="lin" valueType="num">
                                      <p:cBhvr>
                                        <p:cTn id="126" dur="332" tmFilter="0, 0; 0.125,0.2665; 0.25,0.4; 0.375,0.465; 0.5,0.5;  0.625,0.535; 0.75,0.6; 0.875,0.7335; 1,1">
                                          <p:stCondLst>
                                            <p:cond delay="1324"/>
                                          </p:stCondLst>
                                        </p:cTn>
                                        <p:tgtEl>
                                          <p:spTgt spid="24"/>
                                        </p:tgtEl>
                                        <p:attrNameLst>
                                          <p:attrName>ppt_y</p:attrName>
                                        </p:attrNameLst>
                                      </p:cBhvr>
                                      <p:tavLst>
                                        <p:tav tm="0" fmla="#ppt_y-sin(pi*$)/27">
                                          <p:val>
                                            <p:fltVal val="0"/>
                                          </p:val>
                                        </p:tav>
                                        <p:tav tm="100000">
                                          <p:val>
                                            <p:fltVal val="1"/>
                                          </p:val>
                                        </p:tav>
                                      </p:tavLst>
                                    </p:anim>
                                    <p:anim calcmode="lin" valueType="num">
                                      <p:cBhvr>
                                        <p:cTn id="127" dur="164" tmFilter="0, 0; 0.125,0.2665; 0.25,0.4; 0.375,0.465; 0.5,0.5;  0.625,0.535; 0.75,0.6; 0.875,0.7335; 1,1">
                                          <p:stCondLst>
                                            <p:cond delay="1656"/>
                                          </p:stCondLst>
                                        </p:cTn>
                                        <p:tgtEl>
                                          <p:spTgt spid="24"/>
                                        </p:tgtEl>
                                        <p:attrNameLst>
                                          <p:attrName>ppt_y</p:attrName>
                                        </p:attrNameLst>
                                      </p:cBhvr>
                                      <p:tavLst>
                                        <p:tav tm="0" fmla="#ppt_y-sin(pi*$)/81">
                                          <p:val>
                                            <p:fltVal val="0"/>
                                          </p:val>
                                        </p:tav>
                                        <p:tav tm="100000">
                                          <p:val>
                                            <p:fltVal val="1"/>
                                          </p:val>
                                        </p:tav>
                                      </p:tavLst>
                                    </p:anim>
                                    <p:animScale>
                                      <p:cBhvr>
                                        <p:cTn id="128" dur="26">
                                          <p:stCondLst>
                                            <p:cond delay="650"/>
                                          </p:stCondLst>
                                        </p:cTn>
                                        <p:tgtEl>
                                          <p:spTgt spid="24"/>
                                        </p:tgtEl>
                                      </p:cBhvr>
                                      <p:to x="100000" y="60000"/>
                                    </p:animScale>
                                    <p:animScale>
                                      <p:cBhvr>
                                        <p:cTn id="129" dur="166" decel="50000">
                                          <p:stCondLst>
                                            <p:cond delay="676"/>
                                          </p:stCondLst>
                                        </p:cTn>
                                        <p:tgtEl>
                                          <p:spTgt spid="24"/>
                                        </p:tgtEl>
                                      </p:cBhvr>
                                      <p:to x="100000" y="100000"/>
                                    </p:animScale>
                                    <p:animScale>
                                      <p:cBhvr>
                                        <p:cTn id="130" dur="26">
                                          <p:stCondLst>
                                            <p:cond delay="1312"/>
                                          </p:stCondLst>
                                        </p:cTn>
                                        <p:tgtEl>
                                          <p:spTgt spid="24"/>
                                        </p:tgtEl>
                                      </p:cBhvr>
                                      <p:to x="100000" y="80000"/>
                                    </p:animScale>
                                    <p:animScale>
                                      <p:cBhvr>
                                        <p:cTn id="131" dur="166" decel="50000">
                                          <p:stCondLst>
                                            <p:cond delay="1338"/>
                                          </p:stCondLst>
                                        </p:cTn>
                                        <p:tgtEl>
                                          <p:spTgt spid="24"/>
                                        </p:tgtEl>
                                      </p:cBhvr>
                                      <p:to x="100000" y="100000"/>
                                    </p:animScale>
                                    <p:animScale>
                                      <p:cBhvr>
                                        <p:cTn id="132" dur="26">
                                          <p:stCondLst>
                                            <p:cond delay="1642"/>
                                          </p:stCondLst>
                                        </p:cTn>
                                        <p:tgtEl>
                                          <p:spTgt spid="24"/>
                                        </p:tgtEl>
                                      </p:cBhvr>
                                      <p:to x="100000" y="90000"/>
                                    </p:animScale>
                                    <p:animScale>
                                      <p:cBhvr>
                                        <p:cTn id="133" dur="166" decel="50000">
                                          <p:stCondLst>
                                            <p:cond delay="1668"/>
                                          </p:stCondLst>
                                        </p:cTn>
                                        <p:tgtEl>
                                          <p:spTgt spid="24"/>
                                        </p:tgtEl>
                                      </p:cBhvr>
                                      <p:to x="100000" y="100000"/>
                                    </p:animScale>
                                    <p:animScale>
                                      <p:cBhvr>
                                        <p:cTn id="134" dur="26">
                                          <p:stCondLst>
                                            <p:cond delay="1808"/>
                                          </p:stCondLst>
                                        </p:cTn>
                                        <p:tgtEl>
                                          <p:spTgt spid="24"/>
                                        </p:tgtEl>
                                      </p:cBhvr>
                                      <p:to x="100000" y="95000"/>
                                    </p:animScale>
                                    <p:animScale>
                                      <p:cBhvr>
                                        <p:cTn id="135" dur="166" decel="50000">
                                          <p:stCondLst>
                                            <p:cond delay="1834"/>
                                          </p:stCondLst>
                                        </p:cTn>
                                        <p:tgtEl>
                                          <p:spTgt spid="24"/>
                                        </p:tgtEl>
                                      </p:cBhvr>
                                      <p:to x="100000" y="100000"/>
                                    </p:animScale>
                                  </p:childTnLst>
                                </p:cTn>
                              </p:par>
                            </p:childTnLst>
                          </p:cTn>
                        </p:par>
                      </p:childTnLst>
                    </p:cTn>
                  </p:par>
                  <p:par>
                    <p:cTn id="136" fill="hold">
                      <p:stCondLst>
                        <p:cond delay="indefinite"/>
                      </p:stCondLst>
                      <p:childTnLst>
                        <p:par>
                          <p:cTn id="137" fill="hold">
                            <p:stCondLst>
                              <p:cond delay="0"/>
                            </p:stCondLst>
                            <p:childTnLst>
                              <p:par>
                                <p:cTn id="138" presetID="26" presetClass="entr" presetSubtype="0" fill="hold" grpId="0" nodeType="clickEffect">
                                  <p:stCondLst>
                                    <p:cond delay="0"/>
                                  </p:stCondLst>
                                  <p:childTnLst>
                                    <p:set>
                                      <p:cBhvr>
                                        <p:cTn id="139" dur="1" fill="hold">
                                          <p:stCondLst>
                                            <p:cond delay="0"/>
                                          </p:stCondLst>
                                        </p:cTn>
                                        <p:tgtEl>
                                          <p:spTgt spid="25"/>
                                        </p:tgtEl>
                                        <p:attrNameLst>
                                          <p:attrName>style.visibility</p:attrName>
                                        </p:attrNameLst>
                                      </p:cBhvr>
                                      <p:to>
                                        <p:strVal val="visible"/>
                                      </p:to>
                                    </p:set>
                                    <p:animEffect transition="in" filter="wipe(down)">
                                      <p:cBhvr>
                                        <p:cTn id="140" dur="580">
                                          <p:stCondLst>
                                            <p:cond delay="0"/>
                                          </p:stCondLst>
                                        </p:cTn>
                                        <p:tgtEl>
                                          <p:spTgt spid="25"/>
                                        </p:tgtEl>
                                      </p:cBhvr>
                                    </p:animEffect>
                                    <p:anim calcmode="lin" valueType="num">
                                      <p:cBhvr>
                                        <p:cTn id="141"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142"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143"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144"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145"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146" dur="26">
                                          <p:stCondLst>
                                            <p:cond delay="650"/>
                                          </p:stCondLst>
                                        </p:cTn>
                                        <p:tgtEl>
                                          <p:spTgt spid="25"/>
                                        </p:tgtEl>
                                      </p:cBhvr>
                                      <p:to x="100000" y="60000"/>
                                    </p:animScale>
                                    <p:animScale>
                                      <p:cBhvr>
                                        <p:cTn id="147" dur="166" decel="50000">
                                          <p:stCondLst>
                                            <p:cond delay="676"/>
                                          </p:stCondLst>
                                        </p:cTn>
                                        <p:tgtEl>
                                          <p:spTgt spid="25"/>
                                        </p:tgtEl>
                                      </p:cBhvr>
                                      <p:to x="100000" y="100000"/>
                                    </p:animScale>
                                    <p:animScale>
                                      <p:cBhvr>
                                        <p:cTn id="148" dur="26">
                                          <p:stCondLst>
                                            <p:cond delay="1312"/>
                                          </p:stCondLst>
                                        </p:cTn>
                                        <p:tgtEl>
                                          <p:spTgt spid="25"/>
                                        </p:tgtEl>
                                      </p:cBhvr>
                                      <p:to x="100000" y="80000"/>
                                    </p:animScale>
                                    <p:animScale>
                                      <p:cBhvr>
                                        <p:cTn id="149" dur="166" decel="50000">
                                          <p:stCondLst>
                                            <p:cond delay="1338"/>
                                          </p:stCondLst>
                                        </p:cTn>
                                        <p:tgtEl>
                                          <p:spTgt spid="25"/>
                                        </p:tgtEl>
                                      </p:cBhvr>
                                      <p:to x="100000" y="100000"/>
                                    </p:animScale>
                                    <p:animScale>
                                      <p:cBhvr>
                                        <p:cTn id="150" dur="26">
                                          <p:stCondLst>
                                            <p:cond delay="1642"/>
                                          </p:stCondLst>
                                        </p:cTn>
                                        <p:tgtEl>
                                          <p:spTgt spid="25"/>
                                        </p:tgtEl>
                                      </p:cBhvr>
                                      <p:to x="100000" y="90000"/>
                                    </p:animScale>
                                    <p:animScale>
                                      <p:cBhvr>
                                        <p:cTn id="151" dur="166" decel="50000">
                                          <p:stCondLst>
                                            <p:cond delay="1668"/>
                                          </p:stCondLst>
                                        </p:cTn>
                                        <p:tgtEl>
                                          <p:spTgt spid="25"/>
                                        </p:tgtEl>
                                      </p:cBhvr>
                                      <p:to x="100000" y="100000"/>
                                    </p:animScale>
                                    <p:animScale>
                                      <p:cBhvr>
                                        <p:cTn id="152" dur="26">
                                          <p:stCondLst>
                                            <p:cond delay="1808"/>
                                          </p:stCondLst>
                                        </p:cTn>
                                        <p:tgtEl>
                                          <p:spTgt spid="25"/>
                                        </p:tgtEl>
                                      </p:cBhvr>
                                      <p:to x="100000" y="95000"/>
                                    </p:animScale>
                                    <p:animScale>
                                      <p:cBhvr>
                                        <p:cTn id="153" dur="166" decel="50000">
                                          <p:stCondLst>
                                            <p:cond delay="1834"/>
                                          </p:stCondLst>
                                        </p:cTn>
                                        <p:tgtEl>
                                          <p:spTgt spid="25"/>
                                        </p:tgtEl>
                                      </p:cBhvr>
                                      <p:to x="100000" y="100000"/>
                                    </p:animScale>
                                  </p:childTnLst>
                                </p:cTn>
                              </p:par>
                            </p:childTnLst>
                          </p:cTn>
                        </p:par>
                      </p:childTnLst>
                    </p:cTn>
                  </p:par>
                  <p:par>
                    <p:cTn id="154" fill="hold">
                      <p:stCondLst>
                        <p:cond delay="indefinite"/>
                      </p:stCondLst>
                      <p:childTnLst>
                        <p:par>
                          <p:cTn id="155" fill="hold">
                            <p:stCondLst>
                              <p:cond delay="0"/>
                            </p:stCondLst>
                            <p:childTnLst>
                              <p:par>
                                <p:cTn id="156" presetID="26" presetClass="entr" presetSubtype="0" fill="hold" grpId="0" nodeType="clickEffect">
                                  <p:stCondLst>
                                    <p:cond delay="0"/>
                                  </p:stCondLst>
                                  <p:childTnLst>
                                    <p:set>
                                      <p:cBhvr>
                                        <p:cTn id="157" dur="1" fill="hold">
                                          <p:stCondLst>
                                            <p:cond delay="0"/>
                                          </p:stCondLst>
                                        </p:cTn>
                                        <p:tgtEl>
                                          <p:spTgt spid="26"/>
                                        </p:tgtEl>
                                        <p:attrNameLst>
                                          <p:attrName>style.visibility</p:attrName>
                                        </p:attrNameLst>
                                      </p:cBhvr>
                                      <p:to>
                                        <p:strVal val="visible"/>
                                      </p:to>
                                    </p:set>
                                    <p:animEffect transition="in" filter="wipe(down)">
                                      <p:cBhvr>
                                        <p:cTn id="158" dur="580">
                                          <p:stCondLst>
                                            <p:cond delay="0"/>
                                          </p:stCondLst>
                                        </p:cTn>
                                        <p:tgtEl>
                                          <p:spTgt spid="26"/>
                                        </p:tgtEl>
                                      </p:cBhvr>
                                    </p:animEffect>
                                    <p:anim calcmode="lin" valueType="num">
                                      <p:cBhvr>
                                        <p:cTn id="159"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160"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161"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162"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163"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164" dur="26">
                                          <p:stCondLst>
                                            <p:cond delay="650"/>
                                          </p:stCondLst>
                                        </p:cTn>
                                        <p:tgtEl>
                                          <p:spTgt spid="26"/>
                                        </p:tgtEl>
                                      </p:cBhvr>
                                      <p:to x="100000" y="60000"/>
                                    </p:animScale>
                                    <p:animScale>
                                      <p:cBhvr>
                                        <p:cTn id="165" dur="166" decel="50000">
                                          <p:stCondLst>
                                            <p:cond delay="676"/>
                                          </p:stCondLst>
                                        </p:cTn>
                                        <p:tgtEl>
                                          <p:spTgt spid="26"/>
                                        </p:tgtEl>
                                      </p:cBhvr>
                                      <p:to x="100000" y="100000"/>
                                    </p:animScale>
                                    <p:animScale>
                                      <p:cBhvr>
                                        <p:cTn id="166" dur="26">
                                          <p:stCondLst>
                                            <p:cond delay="1312"/>
                                          </p:stCondLst>
                                        </p:cTn>
                                        <p:tgtEl>
                                          <p:spTgt spid="26"/>
                                        </p:tgtEl>
                                      </p:cBhvr>
                                      <p:to x="100000" y="80000"/>
                                    </p:animScale>
                                    <p:animScale>
                                      <p:cBhvr>
                                        <p:cTn id="167" dur="166" decel="50000">
                                          <p:stCondLst>
                                            <p:cond delay="1338"/>
                                          </p:stCondLst>
                                        </p:cTn>
                                        <p:tgtEl>
                                          <p:spTgt spid="26"/>
                                        </p:tgtEl>
                                      </p:cBhvr>
                                      <p:to x="100000" y="100000"/>
                                    </p:animScale>
                                    <p:animScale>
                                      <p:cBhvr>
                                        <p:cTn id="168" dur="26">
                                          <p:stCondLst>
                                            <p:cond delay="1642"/>
                                          </p:stCondLst>
                                        </p:cTn>
                                        <p:tgtEl>
                                          <p:spTgt spid="26"/>
                                        </p:tgtEl>
                                      </p:cBhvr>
                                      <p:to x="100000" y="90000"/>
                                    </p:animScale>
                                    <p:animScale>
                                      <p:cBhvr>
                                        <p:cTn id="169" dur="166" decel="50000">
                                          <p:stCondLst>
                                            <p:cond delay="1668"/>
                                          </p:stCondLst>
                                        </p:cTn>
                                        <p:tgtEl>
                                          <p:spTgt spid="26"/>
                                        </p:tgtEl>
                                      </p:cBhvr>
                                      <p:to x="100000" y="100000"/>
                                    </p:animScale>
                                    <p:animScale>
                                      <p:cBhvr>
                                        <p:cTn id="170" dur="26">
                                          <p:stCondLst>
                                            <p:cond delay="1808"/>
                                          </p:stCondLst>
                                        </p:cTn>
                                        <p:tgtEl>
                                          <p:spTgt spid="26"/>
                                        </p:tgtEl>
                                      </p:cBhvr>
                                      <p:to x="100000" y="95000"/>
                                    </p:animScale>
                                    <p:animScale>
                                      <p:cBhvr>
                                        <p:cTn id="171" dur="166" decel="50000">
                                          <p:stCondLst>
                                            <p:cond delay="1834"/>
                                          </p:stCondLst>
                                        </p:cTn>
                                        <p:tgtEl>
                                          <p:spTgt spid="26"/>
                                        </p:tgtEl>
                                      </p:cBhvr>
                                      <p:to x="100000" y="100000"/>
                                    </p:animScale>
                                  </p:childTnLst>
                                </p:cTn>
                              </p:par>
                            </p:childTnLst>
                          </p:cTn>
                        </p:par>
                      </p:childTnLst>
                    </p:cTn>
                  </p:par>
                  <p:par>
                    <p:cTn id="172" fill="hold">
                      <p:stCondLst>
                        <p:cond delay="indefinite"/>
                      </p:stCondLst>
                      <p:childTnLst>
                        <p:par>
                          <p:cTn id="173" fill="hold">
                            <p:stCondLst>
                              <p:cond delay="0"/>
                            </p:stCondLst>
                            <p:childTnLst>
                              <p:par>
                                <p:cTn id="174" presetID="26" presetClass="entr" presetSubtype="0" fill="hold" grpId="0" nodeType="clickEffect">
                                  <p:stCondLst>
                                    <p:cond delay="0"/>
                                  </p:stCondLst>
                                  <p:childTnLst>
                                    <p:set>
                                      <p:cBhvr>
                                        <p:cTn id="175" dur="1" fill="hold">
                                          <p:stCondLst>
                                            <p:cond delay="0"/>
                                          </p:stCondLst>
                                        </p:cTn>
                                        <p:tgtEl>
                                          <p:spTgt spid="27"/>
                                        </p:tgtEl>
                                        <p:attrNameLst>
                                          <p:attrName>style.visibility</p:attrName>
                                        </p:attrNameLst>
                                      </p:cBhvr>
                                      <p:to>
                                        <p:strVal val="visible"/>
                                      </p:to>
                                    </p:set>
                                    <p:animEffect transition="in" filter="wipe(down)">
                                      <p:cBhvr>
                                        <p:cTn id="176" dur="580">
                                          <p:stCondLst>
                                            <p:cond delay="0"/>
                                          </p:stCondLst>
                                        </p:cTn>
                                        <p:tgtEl>
                                          <p:spTgt spid="27"/>
                                        </p:tgtEl>
                                      </p:cBhvr>
                                    </p:animEffect>
                                    <p:anim calcmode="lin" valueType="num">
                                      <p:cBhvr>
                                        <p:cTn id="177"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78"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79"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180"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181"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182" dur="26">
                                          <p:stCondLst>
                                            <p:cond delay="650"/>
                                          </p:stCondLst>
                                        </p:cTn>
                                        <p:tgtEl>
                                          <p:spTgt spid="27"/>
                                        </p:tgtEl>
                                      </p:cBhvr>
                                      <p:to x="100000" y="60000"/>
                                    </p:animScale>
                                    <p:animScale>
                                      <p:cBhvr>
                                        <p:cTn id="183" dur="166" decel="50000">
                                          <p:stCondLst>
                                            <p:cond delay="676"/>
                                          </p:stCondLst>
                                        </p:cTn>
                                        <p:tgtEl>
                                          <p:spTgt spid="27"/>
                                        </p:tgtEl>
                                      </p:cBhvr>
                                      <p:to x="100000" y="100000"/>
                                    </p:animScale>
                                    <p:animScale>
                                      <p:cBhvr>
                                        <p:cTn id="184" dur="26">
                                          <p:stCondLst>
                                            <p:cond delay="1312"/>
                                          </p:stCondLst>
                                        </p:cTn>
                                        <p:tgtEl>
                                          <p:spTgt spid="27"/>
                                        </p:tgtEl>
                                      </p:cBhvr>
                                      <p:to x="100000" y="80000"/>
                                    </p:animScale>
                                    <p:animScale>
                                      <p:cBhvr>
                                        <p:cTn id="185" dur="166" decel="50000">
                                          <p:stCondLst>
                                            <p:cond delay="1338"/>
                                          </p:stCondLst>
                                        </p:cTn>
                                        <p:tgtEl>
                                          <p:spTgt spid="27"/>
                                        </p:tgtEl>
                                      </p:cBhvr>
                                      <p:to x="100000" y="100000"/>
                                    </p:animScale>
                                    <p:animScale>
                                      <p:cBhvr>
                                        <p:cTn id="186" dur="26">
                                          <p:stCondLst>
                                            <p:cond delay="1642"/>
                                          </p:stCondLst>
                                        </p:cTn>
                                        <p:tgtEl>
                                          <p:spTgt spid="27"/>
                                        </p:tgtEl>
                                      </p:cBhvr>
                                      <p:to x="100000" y="90000"/>
                                    </p:animScale>
                                    <p:animScale>
                                      <p:cBhvr>
                                        <p:cTn id="187" dur="166" decel="50000">
                                          <p:stCondLst>
                                            <p:cond delay="1668"/>
                                          </p:stCondLst>
                                        </p:cTn>
                                        <p:tgtEl>
                                          <p:spTgt spid="27"/>
                                        </p:tgtEl>
                                      </p:cBhvr>
                                      <p:to x="100000" y="100000"/>
                                    </p:animScale>
                                    <p:animScale>
                                      <p:cBhvr>
                                        <p:cTn id="188" dur="26">
                                          <p:stCondLst>
                                            <p:cond delay="1808"/>
                                          </p:stCondLst>
                                        </p:cTn>
                                        <p:tgtEl>
                                          <p:spTgt spid="27"/>
                                        </p:tgtEl>
                                      </p:cBhvr>
                                      <p:to x="100000" y="95000"/>
                                    </p:animScale>
                                    <p:animScale>
                                      <p:cBhvr>
                                        <p:cTn id="189" dur="166" decel="50000">
                                          <p:stCondLst>
                                            <p:cond delay="1834"/>
                                          </p:stCondLst>
                                        </p:cTn>
                                        <p:tgtEl>
                                          <p:spTgt spid="2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27"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2533127" y="283778"/>
            <a:ext cx="3426237" cy="756745"/>
            <a:chOff x="-489376" y="0"/>
            <a:chExt cx="3730774" cy="1098767"/>
          </a:xfrm>
        </p:grpSpPr>
        <p:pic>
          <p:nvPicPr>
            <p:cNvPr id="6" name="Picture 5"/>
            <p:cNvPicPr>
              <a:picLocks noChangeAspect="1"/>
            </p:cNvPicPr>
            <p:nvPr/>
          </p:nvPicPr>
          <p:blipFill rotWithShape="1">
            <a:blip r:embed="rId4"/>
            <a:srcRect l="29688"/>
            <a:stretch/>
          </p:blipFill>
          <p:spPr>
            <a:xfrm flipH="1">
              <a:off x="-391939" y="0"/>
              <a:ext cx="3633337" cy="980456"/>
            </a:xfrm>
            <a:prstGeom prst="rect">
              <a:avLst/>
            </a:prstGeom>
          </p:spPr>
        </p:pic>
        <p:sp>
          <p:nvSpPr>
            <p:cNvPr id="7" name="Rectangle 6"/>
            <p:cNvSpPr/>
            <p:nvPr/>
          </p:nvSpPr>
          <p:spPr>
            <a:xfrm>
              <a:off x="-489376" y="160053"/>
              <a:ext cx="3086488" cy="938714"/>
            </a:xfrm>
            <a:prstGeom prst="rect">
              <a:avLst/>
            </a:prstGeom>
          </p:spPr>
          <p:txBody>
            <a:bodyPr wrap="square">
              <a:noAutofit/>
            </a:bodyPr>
            <a:lstStyle/>
            <a:p>
              <a:pPr marL="0" marR="0" lvl="0" indent="0" algn="ctr" defTabSz="914400" rtl="1" eaLnBrk="1" fontAlgn="auto" latinLnBrk="0" hangingPunct="1">
                <a:lnSpc>
                  <a:spcPct val="9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طريقة التقييم الموجز</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8" name="Rectangle 7"/>
            <p:cNvSpPr/>
            <p:nvPr/>
          </p:nvSpPr>
          <p:spPr>
            <a:xfrm>
              <a:off x="2560213" y="160060"/>
              <a:ext cx="681180" cy="656721"/>
            </a:xfrm>
            <a:prstGeom prst="rect">
              <a:avLst/>
            </a:prstGeom>
          </p:spPr>
          <p:txBody>
            <a:bodyPr wrap="square">
              <a:noAutofit/>
            </a:bodyPr>
            <a:lstStyle/>
            <a:p>
              <a:pPr marL="0" marR="0" lvl="0" indent="0" algn="ctr" defTabSz="914400" rtl="1" eaLnBrk="1" fontAlgn="auto" latinLnBrk="0" hangingPunct="1">
                <a:lnSpc>
                  <a:spcPct val="107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رابعاً</a:t>
              </a:r>
              <a:endParaRPr kumimoji="0" lang="en-US" sz="20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0" name="Group 9"/>
          <p:cNvGrpSpPr/>
          <p:nvPr/>
        </p:nvGrpSpPr>
        <p:grpSpPr>
          <a:xfrm>
            <a:off x="9607914" y="1578752"/>
            <a:ext cx="2348720" cy="1906247"/>
            <a:chOff x="9607914" y="1405332"/>
            <a:chExt cx="2348720" cy="1906247"/>
          </a:xfrm>
        </p:grpSpPr>
        <p:pic>
          <p:nvPicPr>
            <p:cNvPr id="2" name="Picture 1"/>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9" name="Rectangle 8"/>
            <p:cNvSpPr/>
            <p:nvPr/>
          </p:nvSpPr>
          <p:spPr>
            <a:xfrm>
              <a:off x="9607914" y="1405332"/>
              <a:ext cx="2348720"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تعتمد هذه الطريقة على</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1" name="Rectangle 10"/>
          <p:cNvSpPr/>
          <p:nvPr/>
        </p:nvSpPr>
        <p:spPr>
          <a:xfrm>
            <a:off x="378372" y="1868690"/>
            <a:ext cx="9340907" cy="992579"/>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جمع وتنظيم المعلومات في موجز أو ملخص لما تم في المشروع أو البرنامج وعمل تقرير عن جدواه ومنجزاته بعد الانتهاء منه</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nvGrpSpPr>
          <p:cNvPr id="12" name="Group 11"/>
          <p:cNvGrpSpPr/>
          <p:nvPr/>
        </p:nvGrpSpPr>
        <p:grpSpPr>
          <a:xfrm>
            <a:off x="494137" y="3853220"/>
            <a:ext cx="2232955" cy="1906247"/>
            <a:chOff x="9723679" y="1405332"/>
            <a:chExt cx="2232955" cy="1906247"/>
          </a:xfrm>
        </p:grpSpPr>
        <p:pic>
          <p:nvPicPr>
            <p:cNvPr id="13" name="Picture 12"/>
            <p:cNvPicPr>
              <a:picLocks noChangeAspect="1"/>
            </p:cNvPicPr>
            <p:nvPr/>
          </p:nvPicPr>
          <p:blipFill>
            <a:blip r:embed="rId5">
              <a:clrChange>
                <a:clrFrom>
                  <a:srgbClr val="FFFFFF"/>
                </a:clrFrom>
                <a:clrTo>
                  <a:srgbClr val="FFFFFF">
                    <a:alpha val="0"/>
                  </a:srgbClr>
                </a:clrTo>
              </a:clrChange>
            </a:blip>
            <a:stretch>
              <a:fillRect/>
            </a:stretch>
          </p:blipFill>
          <p:spPr>
            <a:xfrm rot="10800000">
              <a:off x="9723679" y="1636166"/>
              <a:ext cx="2232955" cy="1675413"/>
            </a:xfrm>
            <a:prstGeom prst="rect">
              <a:avLst/>
            </a:prstGeom>
          </p:spPr>
        </p:pic>
        <p:sp>
          <p:nvSpPr>
            <p:cNvPr id="14" name="Rectangle 13"/>
            <p:cNvSpPr/>
            <p:nvPr/>
          </p:nvSpPr>
          <p:spPr>
            <a:xfrm>
              <a:off x="9801877" y="1405332"/>
              <a:ext cx="1960793" cy="46166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C00000"/>
                  </a:solidFill>
                  <a:effectLst/>
                  <a:uLnTx/>
                  <a:uFillTx/>
                  <a:latin typeface="Calibri"/>
                  <a:ea typeface="Times New Roman" panose="02020603050405020304" pitchFamily="18" charset="0"/>
                  <a:cs typeface="Sakkal Majalla" panose="02000000000000000000" pitchFamily="2" charset="-78"/>
                </a:rPr>
                <a:t>توضح هذه الطريقة</a:t>
              </a:r>
              <a:endParaRPr kumimoji="0" lang="ar-EG" sz="2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grpSp>
      <p:sp>
        <p:nvSpPr>
          <p:cNvPr id="15" name="Rectangle 14"/>
          <p:cNvSpPr/>
          <p:nvPr/>
        </p:nvSpPr>
        <p:spPr>
          <a:xfrm>
            <a:off x="2805291" y="4159239"/>
            <a:ext cx="914694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QA" sz="2400" b="1" i="0" u="none" strike="noStrike" kern="1200" cap="none" spc="0" normalizeH="0" baseline="0" noProof="0" dirty="0">
                <a:ln>
                  <a:noFill/>
                </a:ln>
                <a:solidFill>
                  <a:srgbClr val="002060"/>
                </a:solidFill>
                <a:effectLst/>
                <a:uLnTx/>
                <a:uFillTx/>
                <a:latin typeface="Calibri"/>
                <a:ea typeface="Times New Roman" panose="02020603050405020304" pitchFamily="18" charset="0"/>
                <a:cs typeface="Sakkal Majalla" panose="02000000000000000000" pitchFamily="2" charset="-78"/>
              </a:rPr>
              <a:t>ما وصل إليه المشروع عن طريق المقارنة بين المستهدف وطرق تحقيقه والبدائل المتاحة التي يمكن إتباعها</a:t>
            </a:r>
            <a:endParaRPr kumimoji="0" lang="ar-EG" sz="28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5949029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 calcmode="lin" valueType="num">
                                      <p:cBhvr>
                                        <p:cTn id="17" dur="1000" fill="hold"/>
                                        <p:tgtEl>
                                          <p:spTgt spid="10"/>
                                        </p:tgtEl>
                                        <p:attrNameLst>
                                          <p:attrName>style.rotation</p:attrName>
                                        </p:attrNameLst>
                                      </p:cBhvr>
                                      <p:tavLst>
                                        <p:tav tm="0">
                                          <p:val>
                                            <p:fltVal val="90"/>
                                          </p:val>
                                        </p:tav>
                                        <p:tav tm="100000">
                                          <p:val>
                                            <p:fltVal val="0"/>
                                          </p:val>
                                        </p:tav>
                                      </p:tavLst>
                                    </p:anim>
                                    <p:animEffect transition="in" filter="fade">
                                      <p:cBhvr>
                                        <p:cTn id="18" dur="1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1000" fill="hold"/>
                                        <p:tgtEl>
                                          <p:spTgt spid="12"/>
                                        </p:tgtEl>
                                        <p:attrNameLst>
                                          <p:attrName>ppt_w</p:attrName>
                                        </p:attrNameLst>
                                      </p:cBhvr>
                                      <p:tavLst>
                                        <p:tav tm="0">
                                          <p:val>
                                            <p:fltVal val="0"/>
                                          </p:val>
                                        </p:tav>
                                        <p:tav tm="100000">
                                          <p:val>
                                            <p:strVal val="#ppt_w"/>
                                          </p:val>
                                        </p:tav>
                                      </p:tavLst>
                                    </p:anim>
                                    <p:anim calcmode="lin" valueType="num">
                                      <p:cBhvr>
                                        <p:cTn id="29" dur="1000" fill="hold"/>
                                        <p:tgtEl>
                                          <p:spTgt spid="12"/>
                                        </p:tgtEl>
                                        <p:attrNameLst>
                                          <p:attrName>ppt_h</p:attrName>
                                        </p:attrNameLst>
                                      </p:cBhvr>
                                      <p:tavLst>
                                        <p:tav tm="0">
                                          <p:val>
                                            <p:fltVal val="0"/>
                                          </p:val>
                                        </p:tav>
                                        <p:tav tm="100000">
                                          <p:val>
                                            <p:strVal val="#ppt_h"/>
                                          </p:val>
                                        </p:tav>
                                      </p:tavLst>
                                    </p:anim>
                                    <p:anim calcmode="lin" valueType="num">
                                      <p:cBhvr>
                                        <p:cTn id="30" dur="1000" fill="hold"/>
                                        <p:tgtEl>
                                          <p:spTgt spid="12"/>
                                        </p:tgtEl>
                                        <p:attrNameLst>
                                          <p:attrName>style.rotation</p:attrName>
                                        </p:attrNameLst>
                                      </p:cBhvr>
                                      <p:tavLst>
                                        <p:tav tm="0">
                                          <p:val>
                                            <p:fltVal val="90"/>
                                          </p:val>
                                        </p:tav>
                                        <p:tav tm="100000">
                                          <p:val>
                                            <p:fltVal val="0"/>
                                          </p:val>
                                        </p:tav>
                                      </p:tavLst>
                                    </p:anim>
                                    <p:animEffect transition="in" filter="fade">
                                      <p:cBhvr>
                                        <p:cTn id="31" dur="10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119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3783109" y="1578685"/>
            <a:ext cx="4935657" cy="881054"/>
            <a:chOff x="2591463" y="1308139"/>
            <a:chExt cx="4935657" cy="881054"/>
          </a:xfrm>
        </p:grpSpPr>
        <p:sp>
          <p:nvSpPr>
            <p:cNvPr id="6" name="Rectangle 5"/>
            <p:cNvSpPr/>
            <p:nvPr/>
          </p:nvSpPr>
          <p:spPr>
            <a:xfrm>
              <a:off x="2591463" y="1308139"/>
              <a:ext cx="4935657"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موجز عن الموارد المستثمرة في البرنامج/المشروع</a:t>
              </a:r>
            </a:p>
          </p:txBody>
        </p:sp>
        <p:sp>
          <p:nvSpPr>
            <p:cNvPr id="7" name="Rectangle 6"/>
            <p:cNvSpPr/>
            <p:nvPr/>
          </p:nvSpPr>
          <p:spPr>
            <a:xfrm>
              <a:off x="5338388" y="1789083"/>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1</a:t>
              </a:r>
            </a:p>
          </p:txBody>
        </p:sp>
      </p:grpSp>
      <p:grpSp>
        <p:nvGrpSpPr>
          <p:cNvPr id="8" name="Group 7"/>
          <p:cNvGrpSpPr/>
          <p:nvPr/>
        </p:nvGrpSpPr>
        <p:grpSpPr>
          <a:xfrm>
            <a:off x="7731037" y="2523675"/>
            <a:ext cx="2219265" cy="772268"/>
            <a:chOff x="6539391" y="2253129"/>
            <a:chExt cx="2219265" cy="772268"/>
          </a:xfrm>
        </p:grpSpPr>
        <p:sp>
          <p:nvSpPr>
            <p:cNvPr id="9" name="Rectangle 8"/>
            <p:cNvSpPr/>
            <p:nvPr/>
          </p:nvSpPr>
          <p:spPr>
            <a:xfrm>
              <a:off x="6901473" y="2253129"/>
              <a:ext cx="1857183" cy="46841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تحليل الإنتاج</a:t>
              </a:r>
            </a:p>
          </p:txBody>
        </p:sp>
        <p:sp>
          <p:nvSpPr>
            <p:cNvPr id="10" name="Rectangle 9"/>
            <p:cNvSpPr/>
            <p:nvPr/>
          </p:nvSpPr>
          <p:spPr>
            <a:xfrm>
              <a:off x="6539391" y="2625287"/>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2</a:t>
              </a:r>
            </a:p>
          </p:txBody>
        </p:sp>
      </p:grpSp>
      <p:grpSp>
        <p:nvGrpSpPr>
          <p:cNvPr id="11" name="Group 10"/>
          <p:cNvGrpSpPr/>
          <p:nvPr/>
        </p:nvGrpSpPr>
        <p:grpSpPr>
          <a:xfrm>
            <a:off x="7797443" y="3661047"/>
            <a:ext cx="3711714" cy="879840"/>
            <a:chOff x="6544199" y="2145557"/>
            <a:chExt cx="3711714" cy="879840"/>
          </a:xfrm>
        </p:grpSpPr>
        <p:sp>
          <p:nvSpPr>
            <p:cNvPr id="12" name="Rectangle 11"/>
            <p:cNvSpPr/>
            <p:nvPr/>
          </p:nvSpPr>
          <p:spPr>
            <a:xfrm>
              <a:off x="6921611" y="2145557"/>
              <a:ext cx="3334302"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درجة تحقيق المشروع لأهدافه وأغراضه وكيف تم تحقيقها</a:t>
              </a:r>
            </a:p>
          </p:txBody>
        </p:sp>
        <p:sp>
          <p:nvSpPr>
            <p:cNvPr id="13" name="Rectangle 12"/>
            <p:cNvSpPr/>
            <p:nvPr/>
          </p:nvSpPr>
          <p:spPr>
            <a:xfrm>
              <a:off x="6544199" y="2625287"/>
              <a:ext cx="288862"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3</a:t>
              </a:r>
            </a:p>
          </p:txBody>
        </p:sp>
      </p:grpSp>
      <p:grpSp>
        <p:nvGrpSpPr>
          <p:cNvPr id="14" name="Group 13"/>
          <p:cNvGrpSpPr/>
          <p:nvPr/>
        </p:nvGrpSpPr>
        <p:grpSpPr>
          <a:xfrm>
            <a:off x="7854233" y="5202299"/>
            <a:ext cx="3654924" cy="583532"/>
            <a:chOff x="6539391" y="2441865"/>
            <a:chExt cx="3654924" cy="583532"/>
          </a:xfrm>
        </p:grpSpPr>
        <p:sp>
          <p:nvSpPr>
            <p:cNvPr id="15" name="Rectangle 14"/>
            <p:cNvSpPr/>
            <p:nvPr/>
          </p:nvSpPr>
          <p:spPr>
            <a:xfrm>
              <a:off x="6709866" y="2441865"/>
              <a:ext cx="3484449"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التغيرات التي لوحظت أو تم قياسها</a:t>
              </a:r>
            </a:p>
          </p:txBody>
        </p:sp>
        <p:sp>
          <p:nvSpPr>
            <p:cNvPr id="16" name="Rectangle 15"/>
            <p:cNvSpPr/>
            <p:nvPr/>
          </p:nvSpPr>
          <p:spPr>
            <a:xfrm>
              <a:off x="6539391" y="2625287"/>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4</a:t>
              </a:r>
            </a:p>
          </p:txBody>
        </p:sp>
      </p:grpSp>
      <p:grpSp>
        <p:nvGrpSpPr>
          <p:cNvPr id="17" name="Group 16"/>
          <p:cNvGrpSpPr/>
          <p:nvPr/>
        </p:nvGrpSpPr>
        <p:grpSpPr>
          <a:xfrm>
            <a:off x="5057341" y="5608065"/>
            <a:ext cx="2387192" cy="930875"/>
            <a:chOff x="6554520" y="1686567"/>
            <a:chExt cx="2387192" cy="930875"/>
          </a:xfrm>
        </p:grpSpPr>
        <p:sp>
          <p:nvSpPr>
            <p:cNvPr id="18" name="Rectangle 17"/>
            <p:cNvSpPr/>
            <p:nvPr/>
          </p:nvSpPr>
          <p:spPr>
            <a:xfrm>
              <a:off x="6554520" y="2155777"/>
              <a:ext cx="2387192"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احتمالات استمرار الفوائد</a:t>
              </a:r>
            </a:p>
          </p:txBody>
        </p:sp>
        <p:sp>
          <p:nvSpPr>
            <p:cNvPr id="19" name="Rectangle 18"/>
            <p:cNvSpPr/>
            <p:nvPr/>
          </p:nvSpPr>
          <p:spPr>
            <a:xfrm>
              <a:off x="7946002" y="1686567"/>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5</a:t>
              </a:r>
            </a:p>
          </p:txBody>
        </p:sp>
      </p:grpSp>
      <p:grpSp>
        <p:nvGrpSpPr>
          <p:cNvPr id="20" name="Group 19"/>
          <p:cNvGrpSpPr/>
          <p:nvPr/>
        </p:nvGrpSpPr>
        <p:grpSpPr>
          <a:xfrm>
            <a:off x="302175" y="4915238"/>
            <a:ext cx="4570145" cy="692498"/>
            <a:chOff x="4766186" y="1879486"/>
            <a:chExt cx="4570145" cy="692498"/>
          </a:xfrm>
        </p:grpSpPr>
        <p:sp>
          <p:nvSpPr>
            <p:cNvPr id="21" name="Rectangle 20"/>
            <p:cNvSpPr/>
            <p:nvPr/>
          </p:nvSpPr>
          <p:spPr>
            <a:xfrm>
              <a:off x="4766186" y="2110319"/>
              <a:ext cx="3874380" cy="461665"/>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النتائج مقارنة بالتكاليف</a:t>
              </a:r>
            </a:p>
          </p:txBody>
        </p:sp>
        <p:sp>
          <p:nvSpPr>
            <p:cNvPr id="22" name="Rectangle 21"/>
            <p:cNvSpPr/>
            <p:nvPr/>
          </p:nvSpPr>
          <p:spPr>
            <a:xfrm>
              <a:off x="9042661" y="1879486"/>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6</a:t>
              </a:r>
            </a:p>
          </p:txBody>
        </p:sp>
      </p:grpSp>
      <p:grpSp>
        <p:nvGrpSpPr>
          <p:cNvPr id="23" name="Group 22"/>
          <p:cNvGrpSpPr/>
          <p:nvPr/>
        </p:nvGrpSpPr>
        <p:grpSpPr>
          <a:xfrm>
            <a:off x="520835" y="3614881"/>
            <a:ext cx="3993695" cy="692498"/>
            <a:chOff x="5342636" y="1879486"/>
            <a:chExt cx="3993695" cy="692498"/>
          </a:xfrm>
        </p:grpSpPr>
        <p:sp>
          <p:nvSpPr>
            <p:cNvPr id="24" name="Rectangle 23"/>
            <p:cNvSpPr/>
            <p:nvPr/>
          </p:nvSpPr>
          <p:spPr>
            <a:xfrm>
              <a:off x="5342636" y="2110319"/>
              <a:ext cx="3297929" cy="461665"/>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بدائل المشروع القائم</a:t>
              </a:r>
            </a:p>
          </p:txBody>
        </p:sp>
        <p:sp>
          <p:nvSpPr>
            <p:cNvPr id="25" name="Rectangle 24"/>
            <p:cNvSpPr/>
            <p:nvPr/>
          </p:nvSpPr>
          <p:spPr>
            <a:xfrm>
              <a:off x="9042661" y="1879486"/>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7</a:t>
              </a:r>
            </a:p>
          </p:txBody>
        </p:sp>
      </p:grpSp>
      <p:grpSp>
        <p:nvGrpSpPr>
          <p:cNvPr id="26" name="Group 25"/>
          <p:cNvGrpSpPr/>
          <p:nvPr/>
        </p:nvGrpSpPr>
        <p:grpSpPr>
          <a:xfrm>
            <a:off x="1553330" y="2290461"/>
            <a:ext cx="3153690" cy="949228"/>
            <a:chOff x="6182641" y="1879486"/>
            <a:chExt cx="3153690" cy="949228"/>
          </a:xfrm>
        </p:grpSpPr>
        <p:sp>
          <p:nvSpPr>
            <p:cNvPr id="27" name="Rectangle 26"/>
            <p:cNvSpPr/>
            <p:nvPr/>
          </p:nvSpPr>
          <p:spPr>
            <a:xfrm>
              <a:off x="6182641" y="1997717"/>
              <a:ext cx="2860020"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0"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مدى كفاءة نظام تسجيل المعلومات وتقديم التقارير</a:t>
              </a:r>
            </a:p>
          </p:txBody>
        </p:sp>
        <p:sp>
          <p:nvSpPr>
            <p:cNvPr id="28" name="Rectangle 27"/>
            <p:cNvSpPr/>
            <p:nvPr/>
          </p:nvSpPr>
          <p:spPr>
            <a:xfrm>
              <a:off x="9042661" y="1879486"/>
              <a:ext cx="293670" cy="400110"/>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8</a:t>
              </a:r>
            </a:p>
          </p:txBody>
        </p:sp>
      </p:grpSp>
      <p:grpSp>
        <p:nvGrpSpPr>
          <p:cNvPr id="29" name="Group 28"/>
          <p:cNvGrpSpPr/>
          <p:nvPr/>
        </p:nvGrpSpPr>
        <p:grpSpPr>
          <a:xfrm>
            <a:off x="3857546" y="2118609"/>
            <a:ext cx="4861220" cy="3991033"/>
            <a:chOff x="2353382" y="1795812"/>
            <a:chExt cx="4861220" cy="3991033"/>
          </a:xfrm>
        </p:grpSpPr>
        <p:pic>
          <p:nvPicPr>
            <p:cNvPr id="30" name="Picture 2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353382" y="1795812"/>
              <a:ext cx="4861220" cy="3991033"/>
            </a:xfrm>
            <a:prstGeom prst="rect">
              <a:avLst/>
            </a:prstGeom>
          </p:spPr>
        </p:pic>
        <p:sp>
          <p:nvSpPr>
            <p:cNvPr id="31" name="Rectangle 30"/>
            <p:cNvSpPr/>
            <p:nvPr/>
          </p:nvSpPr>
          <p:spPr>
            <a:xfrm>
              <a:off x="3820404" y="3098830"/>
              <a:ext cx="2040249" cy="138499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Calibri"/>
                  <a:ea typeface="+mn-ea"/>
                  <a:cs typeface="Sakkal Majalla" panose="02000000000000000000" pitchFamily="2" charset="-78"/>
                </a:rPr>
                <a:t>توجه طريقة التقييم الموجز الاهتمام إلى</a:t>
              </a:r>
            </a:p>
          </p:txBody>
        </p:sp>
      </p:grpSp>
      <p:sp>
        <p:nvSpPr>
          <p:cNvPr id="3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6977429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p:cTn id="36" dur="500" fill="hold"/>
                                        <p:tgtEl>
                                          <p:spTgt spid="14"/>
                                        </p:tgtEl>
                                        <p:attrNameLst>
                                          <p:attrName>ppt_w</p:attrName>
                                        </p:attrNameLst>
                                      </p:cBhvr>
                                      <p:tavLst>
                                        <p:tav tm="0">
                                          <p:val>
                                            <p:fltVal val="0"/>
                                          </p:val>
                                        </p:tav>
                                        <p:tav tm="100000">
                                          <p:val>
                                            <p:strVal val="#ppt_w"/>
                                          </p:val>
                                        </p:tav>
                                      </p:tavLst>
                                    </p:anim>
                                    <p:anim calcmode="lin" valueType="num">
                                      <p:cBhvr>
                                        <p:cTn id="37" dur="500" fill="hold"/>
                                        <p:tgtEl>
                                          <p:spTgt spid="14"/>
                                        </p:tgtEl>
                                        <p:attrNameLst>
                                          <p:attrName>ppt_h</p:attrName>
                                        </p:attrNameLst>
                                      </p:cBhvr>
                                      <p:tavLst>
                                        <p:tav tm="0">
                                          <p:val>
                                            <p:fltVal val="0"/>
                                          </p:val>
                                        </p:tav>
                                        <p:tav tm="100000">
                                          <p:val>
                                            <p:strVal val="#ppt_h"/>
                                          </p:val>
                                        </p:tav>
                                      </p:tavLst>
                                    </p:anim>
                                    <p:animEffect transition="in" filter="fade">
                                      <p:cBhvr>
                                        <p:cTn id="38" dur="5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p:cTn id="50" dur="500" fill="hold"/>
                                        <p:tgtEl>
                                          <p:spTgt spid="20"/>
                                        </p:tgtEl>
                                        <p:attrNameLst>
                                          <p:attrName>ppt_w</p:attrName>
                                        </p:attrNameLst>
                                      </p:cBhvr>
                                      <p:tavLst>
                                        <p:tav tm="0">
                                          <p:val>
                                            <p:fltVal val="0"/>
                                          </p:val>
                                        </p:tav>
                                        <p:tav tm="100000">
                                          <p:val>
                                            <p:strVal val="#ppt_w"/>
                                          </p:val>
                                        </p:tav>
                                      </p:tavLst>
                                    </p:anim>
                                    <p:anim calcmode="lin" valueType="num">
                                      <p:cBhvr>
                                        <p:cTn id="51" dur="500" fill="hold"/>
                                        <p:tgtEl>
                                          <p:spTgt spid="20"/>
                                        </p:tgtEl>
                                        <p:attrNameLst>
                                          <p:attrName>ppt_h</p:attrName>
                                        </p:attrNameLst>
                                      </p:cBhvr>
                                      <p:tavLst>
                                        <p:tav tm="0">
                                          <p:val>
                                            <p:fltVal val="0"/>
                                          </p:val>
                                        </p:tav>
                                        <p:tav tm="100000">
                                          <p:val>
                                            <p:strVal val="#ppt_h"/>
                                          </p:val>
                                        </p:tav>
                                      </p:tavLst>
                                    </p:anim>
                                    <p:animEffect transition="in" filter="fade">
                                      <p:cBhvr>
                                        <p:cTn id="52" dur="500"/>
                                        <p:tgtEl>
                                          <p:spTgt spid="20"/>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fltVal val="0"/>
                                          </p:val>
                                        </p:tav>
                                        <p:tav tm="100000">
                                          <p:val>
                                            <p:strVal val="#ppt_w"/>
                                          </p:val>
                                        </p:tav>
                                      </p:tavLst>
                                    </p:anim>
                                    <p:anim calcmode="lin" valueType="num">
                                      <p:cBhvr>
                                        <p:cTn id="58" dur="500" fill="hold"/>
                                        <p:tgtEl>
                                          <p:spTgt spid="23"/>
                                        </p:tgtEl>
                                        <p:attrNameLst>
                                          <p:attrName>ppt_h</p:attrName>
                                        </p:attrNameLst>
                                      </p:cBhvr>
                                      <p:tavLst>
                                        <p:tav tm="0">
                                          <p:val>
                                            <p:fltVal val="0"/>
                                          </p:val>
                                        </p:tav>
                                        <p:tav tm="100000">
                                          <p:val>
                                            <p:strVal val="#ppt_h"/>
                                          </p:val>
                                        </p:tav>
                                      </p:tavLst>
                                    </p:anim>
                                    <p:animEffect transition="in" filter="fade">
                                      <p:cBhvr>
                                        <p:cTn id="59" dur="500"/>
                                        <p:tgtEl>
                                          <p:spTgt spid="23"/>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nodeType="click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الموارد البشرية</a:t>
            </a:r>
          </a:p>
        </p:txBody>
      </p:sp>
      <p:grpSp>
        <p:nvGrpSpPr>
          <p:cNvPr id="5" name="Group 4"/>
          <p:cNvGrpSpPr/>
          <p:nvPr/>
        </p:nvGrpSpPr>
        <p:grpSpPr>
          <a:xfrm>
            <a:off x="6456011" y="1396762"/>
            <a:ext cx="5378874" cy="4505500"/>
            <a:chOff x="6372884" y="1363511"/>
            <a:chExt cx="5378874" cy="4505500"/>
          </a:xfrm>
        </p:grpSpPr>
        <p:pic>
          <p:nvPicPr>
            <p:cNvPr id="6" name="Picture 5"/>
            <p:cNvPicPr>
              <a:picLocks noChangeAspect="1"/>
            </p:cNvPicPr>
            <p:nvPr/>
          </p:nvPicPr>
          <p:blipFill rotWithShape="1">
            <a:blip r:embed="rId4">
              <a:clrChange>
                <a:clrFrom>
                  <a:srgbClr val="FFFFFF"/>
                </a:clrFrom>
                <a:clrTo>
                  <a:srgbClr val="FFFFFF">
                    <a:alpha val="0"/>
                  </a:srgbClr>
                </a:clrTo>
              </a:clrChange>
            </a:blip>
            <a:srcRect l="3052" t="10339" b="13249"/>
            <a:stretch/>
          </p:blipFill>
          <p:spPr>
            <a:xfrm flipH="1">
              <a:off x="6372884" y="1363511"/>
              <a:ext cx="5378874" cy="4505500"/>
            </a:xfrm>
            <a:prstGeom prst="rect">
              <a:avLst/>
            </a:prstGeom>
          </p:spPr>
        </p:pic>
        <p:sp>
          <p:nvSpPr>
            <p:cNvPr id="7" name="Rectangle 6"/>
            <p:cNvSpPr/>
            <p:nvPr/>
          </p:nvSpPr>
          <p:spPr>
            <a:xfrm>
              <a:off x="6899564" y="2344639"/>
              <a:ext cx="1474764" cy="1578967"/>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مفهوم القوى العاملة</a:t>
              </a:r>
              <a:endParaRPr kumimoji="0" lang="en-US" sz="18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8" name="Rectangle 7"/>
          <p:cNvSpPr/>
          <p:nvPr/>
        </p:nvSpPr>
        <p:spPr>
          <a:xfrm>
            <a:off x="634434" y="2618029"/>
            <a:ext cx="5209775" cy="2262158"/>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يشير مفهوم القوى العاملة في أي دولة إلى ذلك الجزء </a:t>
            </a: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r>
            <a:b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b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من الموارد البشرية الذين تتراوح أعمارهم بين الحد الأدنى والحد الأعلى لسن العمل والذين توجد لديهم الرغبة والقدرة على العمل والبحث عنه أو الممارسة الفعلية له</a:t>
            </a:r>
            <a:endParaRPr kumimoji="0" lang="en-US" sz="1600" b="0"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5570427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randombar(horizontal)">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الطرق المستخدمة في عملية التقييم</a:t>
            </a:r>
          </a:p>
        </p:txBody>
      </p:sp>
      <p:grpSp>
        <p:nvGrpSpPr>
          <p:cNvPr id="5" name="Group 4"/>
          <p:cNvGrpSpPr/>
          <p:nvPr/>
        </p:nvGrpSpPr>
        <p:grpSpPr>
          <a:xfrm>
            <a:off x="4284974" y="2976655"/>
            <a:ext cx="4172229" cy="3665482"/>
            <a:chOff x="2543760" y="2128343"/>
            <a:chExt cx="4172229" cy="3665482"/>
          </a:xfrm>
        </p:grpSpPr>
        <p:pic>
          <p:nvPicPr>
            <p:cNvPr id="6" name="Picture 5"/>
            <p:cNvPicPr>
              <a:picLocks noChangeAspect="1"/>
            </p:cNvPicPr>
            <p:nvPr/>
          </p:nvPicPr>
          <p:blipFill rotWithShape="1">
            <a:blip r:embed="rId4" cstate="print">
              <a:extLst>
                <a:ext uri="{28A0092B-C50C-407E-A947-70E740481C1C}">
                  <a14:useLocalDpi xmlns:a14="http://schemas.microsoft.com/office/drawing/2010/main" val="0"/>
                </a:ext>
              </a:extLst>
            </a:blip>
            <a:srcRect l="19887" t="32358" r="23332" b="17756"/>
            <a:stretch/>
          </p:blipFill>
          <p:spPr>
            <a:xfrm>
              <a:off x="2543760" y="2128343"/>
              <a:ext cx="4172229" cy="3665482"/>
            </a:xfrm>
            <a:prstGeom prst="rect">
              <a:avLst/>
            </a:prstGeom>
          </p:spPr>
        </p:pic>
        <p:sp>
          <p:nvSpPr>
            <p:cNvPr id="7" name="Rectangle 6"/>
            <p:cNvSpPr/>
            <p:nvPr/>
          </p:nvSpPr>
          <p:spPr>
            <a:xfrm>
              <a:off x="3549439" y="3065179"/>
              <a:ext cx="2128499" cy="1936428"/>
            </a:xfrm>
            <a:prstGeom prst="rect">
              <a:avLst/>
            </a:prstGeom>
          </p:spPr>
          <p:txBody>
            <a:bodyPr wrap="squar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معايير اختيار وسائل جمع بيانات عملية التقييم </a:t>
              </a:r>
              <a:endParaRPr kumimoji="0" lang="en-US" sz="1800" b="0"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8" name="Group 7"/>
          <p:cNvGrpSpPr/>
          <p:nvPr/>
        </p:nvGrpSpPr>
        <p:grpSpPr>
          <a:xfrm>
            <a:off x="7148668" y="3745224"/>
            <a:ext cx="2971799" cy="2238703"/>
            <a:chOff x="5407454" y="2896912"/>
            <a:chExt cx="2971799" cy="2238703"/>
          </a:xfrm>
        </p:grpSpPr>
        <p:pic>
          <p:nvPicPr>
            <p:cNvPr id="9" name="Picture 8"/>
            <p:cNvPicPr>
              <a:picLocks noChangeAspect="1"/>
            </p:cNvPicPr>
            <p:nvPr/>
          </p:nvPicPr>
          <p:blipFill rotWithShape="1">
            <a:blip r:embed="rId5" cstate="print">
              <a:extLst>
                <a:ext uri="{28A0092B-C50C-407E-A947-70E740481C1C}">
                  <a14:useLocalDpi xmlns:a14="http://schemas.microsoft.com/office/drawing/2010/main" val="0"/>
                </a:ext>
              </a:extLst>
            </a:blip>
            <a:srcRect l="63517" t="53356" b="19161"/>
            <a:stretch/>
          </p:blipFill>
          <p:spPr>
            <a:xfrm>
              <a:off x="5407454" y="2896912"/>
              <a:ext cx="2971799" cy="2238703"/>
            </a:xfrm>
            <a:prstGeom prst="rect">
              <a:avLst/>
            </a:prstGeom>
          </p:spPr>
        </p:pic>
        <p:sp>
          <p:nvSpPr>
            <p:cNvPr id="10" name="Rectangle 9"/>
            <p:cNvSpPr/>
            <p:nvPr/>
          </p:nvSpPr>
          <p:spPr>
            <a:xfrm>
              <a:off x="6721195" y="3688384"/>
              <a:ext cx="1082349" cy="553357"/>
            </a:xfrm>
            <a:prstGeom prst="rect">
              <a:avLst/>
            </a:prstGeom>
          </p:spPr>
          <p:txBody>
            <a:bodyPr wrap="non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1200" cap="none" spc="0" normalizeH="0" baseline="0" noProof="0" dirty="0">
                  <a:ln>
                    <a:noFill/>
                  </a:ln>
                  <a:solidFill>
                    <a:srgbClr val="0070C0"/>
                  </a:solidFill>
                  <a:effectLst/>
                  <a:uLnTx/>
                  <a:uFillTx/>
                  <a:latin typeface="Sakkal Majalla" panose="02000000000000000000" pitchFamily="2" charset="-78"/>
                  <a:ea typeface="Calibri" panose="020F0502020204030204" pitchFamily="34" charset="0"/>
                  <a:cs typeface="Sakkal Majalla" panose="02000000000000000000" pitchFamily="2" charset="-78"/>
                </a:rPr>
                <a:t>البساطة</a:t>
              </a:r>
              <a:endParaRPr kumimoji="0" lang="en-US" sz="2000" b="1" i="0" u="none" strike="noStrike" kern="1200" cap="none" spc="0" normalizeH="0" baseline="0" noProof="0" dirty="0">
                <a:ln>
                  <a:noFill/>
                </a:ln>
                <a:solidFill>
                  <a:srgbClr val="0070C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1" name="Group 10"/>
          <p:cNvGrpSpPr/>
          <p:nvPr/>
        </p:nvGrpSpPr>
        <p:grpSpPr>
          <a:xfrm>
            <a:off x="7172314" y="1951898"/>
            <a:ext cx="2483067" cy="2112579"/>
            <a:chOff x="5431100" y="1103586"/>
            <a:chExt cx="2483067" cy="2112579"/>
          </a:xfrm>
        </p:grpSpPr>
        <p:pic>
          <p:nvPicPr>
            <p:cNvPr id="12" name="Picture 11"/>
            <p:cNvPicPr>
              <a:picLocks noChangeAspect="1"/>
            </p:cNvPicPr>
            <p:nvPr/>
          </p:nvPicPr>
          <p:blipFill rotWithShape="1">
            <a:blip r:embed="rId5" cstate="print">
              <a:extLst>
                <a:ext uri="{28A0092B-C50C-407E-A947-70E740481C1C}">
                  <a14:useLocalDpi xmlns:a14="http://schemas.microsoft.com/office/drawing/2010/main" val="0"/>
                </a:ext>
              </a:extLst>
            </a:blip>
            <a:srcRect l="61196" t="29744" r="8321" b="44321"/>
            <a:stretch/>
          </p:blipFill>
          <p:spPr>
            <a:xfrm>
              <a:off x="5431100" y="1103586"/>
              <a:ext cx="2483067" cy="2112579"/>
            </a:xfrm>
            <a:prstGeom prst="rect">
              <a:avLst/>
            </a:prstGeom>
          </p:spPr>
        </p:pic>
        <p:sp>
          <p:nvSpPr>
            <p:cNvPr id="13" name="Rectangle 12"/>
            <p:cNvSpPr/>
            <p:nvPr/>
          </p:nvSpPr>
          <p:spPr>
            <a:xfrm>
              <a:off x="6187699" y="1737094"/>
              <a:ext cx="893194" cy="553357"/>
            </a:xfrm>
            <a:prstGeom prst="rect">
              <a:avLst/>
            </a:prstGeom>
          </p:spPr>
          <p:txBody>
            <a:bodyPr wrap="non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1200" cap="none" spc="0" normalizeH="0" baseline="0" noProof="0" dirty="0">
                  <a:ln>
                    <a:noFill/>
                  </a:ln>
                  <a:solidFill>
                    <a:srgbClr val="7030A0"/>
                  </a:solidFill>
                  <a:effectLst/>
                  <a:uLnTx/>
                  <a:uFillTx/>
                  <a:latin typeface="Sakkal Majalla" panose="02000000000000000000" pitchFamily="2" charset="-78"/>
                  <a:ea typeface="Calibri" panose="020F0502020204030204" pitchFamily="34" charset="0"/>
                  <a:cs typeface="Sakkal Majalla" panose="02000000000000000000" pitchFamily="2" charset="-78"/>
                </a:rPr>
                <a:t>عملية </a:t>
              </a:r>
              <a:endParaRPr kumimoji="0" lang="en-US" sz="2000" b="1" i="0" u="none" strike="noStrike" kern="1200" cap="none" spc="0" normalizeH="0" baseline="0" noProof="0" dirty="0">
                <a:ln>
                  <a:noFill/>
                </a:ln>
                <a:solidFill>
                  <a:srgbClr val="7030A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4" name="Group 13"/>
          <p:cNvGrpSpPr/>
          <p:nvPr/>
        </p:nvGrpSpPr>
        <p:grpSpPr>
          <a:xfrm>
            <a:off x="5091266" y="1348868"/>
            <a:ext cx="2081048" cy="2254468"/>
            <a:chOff x="3350052" y="500556"/>
            <a:chExt cx="2081048" cy="2254468"/>
          </a:xfrm>
        </p:grpSpPr>
        <p:pic>
          <p:nvPicPr>
            <p:cNvPr id="15" name="Picture 14"/>
            <p:cNvPicPr>
              <a:picLocks noChangeAspect="1"/>
            </p:cNvPicPr>
            <p:nvPr/>
          </p:nvPicPr>
          <p:blipFill rotWithShape="1">
            <a:blip r:embed="rId6" cstate="print">
              <a:extLst>
                <a:ext uri="{28A0092B-C50C-407E-A947-70E740481C1C}">
                  <a14:useLocalDpi xmlns:a14="http://schemas.microsoft.com/office/drawing/2010/main" val="0"/>
                </a:ext>
              </a:extLst>
            </a:blip>
            <a:srcRect l="36278" t="20939" r="38174" b="51384"/>
            <a:stretch/>
          </p:blipFill>
          <p:spPr>
            <a:xfrm>
              <a:off x="3350052" y="500556"/>
              <a:ext cx="2081048" cy="2254468"/>
            </a:xfrm>
            <a:prstGeom prst="rect">
              <a:avLst/>
            </a:prstGeom>
            <a:noFill/>
            <a:ln>
              <a:noFill/>
            </a:ln>
          </p:spPr>
        </p:pic>
        <p:sp>
          <p:nvSpPr>
            <p:cNvPr id="16" name="Rectangle 15"/>
            <p:cNvSpPr/>
            <p:nvPr/>
          </p:nvSpPr>
          <p:spPr>
            <a:xfrm>
              <a:off x="3872496" y="1010218"/>
              <a:ext cx="1263487" cy="487506"/>
            </a:xfrm>
            <a:prstGeom prst="rect">
              <a:avLst/>
            </a:prstGeom>
          </p:spPr>
          <p:txBody>
            <a:bodyPr wrap="none">
              <a:spAutoFit/>
            </a:bodyPr>
            <a:lstStyle/>
            <a:p>
              <a:pPr marL="95250" marR="0" lvl="0" indent="0" algn="ct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B050"/>
                  </a:solidFill>
                  <a:effectLst/>
                  <a:uLnTx/>
                  <a:uFillTx/>
                  <a:latin typeface="Sakkal Majalla" panose="02000000000000000000" pitchFamily="2" charset="-78"/>
                  <a:ea typeface="Calibri" panose="020F0502020204030204" pitchFamily="34" charset="0"/>
                  <a:cs typeface="Sakkal Majalla" panose="02000000000000000000" pitchFamily="2" charset="-78"/>
                </a:rPr>
                <a:t>موضوعية </a:t>
              </a:r>
              <a:endParaRPr kumimoji="0" lang="en-US" sz="1800" b="1" i="0" u="none" strike="noStrike" kern="1200" cap="none" spc="0" normalizeH="0" baseline="0" noProof="0" dirty="0">
                <a:ln>
                  <a:noFill/>
                </a:ln>
                <a:solidFill>
                  <a:srgbClr val="00B05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7" name="Group 16"/>
          <p:cNvGrpSpPr/>
          <p:nvPr/>
        </p:nvGrpSpPr>
        <p:grpSpPr>
          <a:xfrm>
            <a:off x="3451656" y="1715416"/>
            <a:ext cx="2112580" cy="2506716"/>
            <a:chOff x="1647378" y="851338"/>
            <a:chExt cx="2112580" cy="2506716"/>
          </a:xfrm>
        </p:grpSpPr>
        <p:pic>
          <p:nvPicPr>
            <p:cNvPr id="18" name="Picture 17"/>
            <p:cNvPicPr>
              <a:picLocks noChangeAspect="1"/>
            </p:cNvPicPr>
            <p:nvPr/>
          </p:nvPicPr>
          <p:blipFill rotWithShape="1">
            <a:blip r:embed="rId5" cstate="print">
              <a:extLst>
                <a:ext uri="{28A0092B-C50C-407E-A947-70E740481C1C}">
                  <a14:useLocalDpi xmlns:a14="http://schemas.microsoft.com/office/drawing/2010/main" val="0"/>
                </a:ext>
              </a:extLst>
            </a:blip>
            <a:srcRect l="15375" t="25245" r="58690" b="43981"/>
            <a:stretch/>
          </p:blipFill>
          <p:spPr>
            <a:xfrm>
              <a:off x="1647378" y="851338"/>
              <a:ext cx="2112580" cy="2506716"/>
            </a:xfrm>
            <a:prstGeom prst="rect">
              <a:avLst/>
            </a:prstGeom>
          </p:spPr>
        </p:pic>
        <p:sp>
          <p:nvSpPr>
            <p:cNvPr id="19" name="Rectangle 18"/>
            <p:cNvSpPr/>
            <p:nvPr/>
          </p:nvSpPr>
          <p:spPr>
            <a:xfrm>
              <a:off x="1727698" y="1663356"/>
              <a:ext cx="1509816" cy="882678"/>
            </a:xfrm>
            <a:prstGeom prst="rect">
              <a:avLst/>
            </a:prstGeom>
          </p:spPr>
          <p:txBody>
            <a:bodyPr wrap="squar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ED7D31">
                      <a:lumMod val="75000"/>
                    </a:srgbClr>
                  </a:solidFill>
                  <a:effectLst/>
                  <a:uLnTx/>
                  <a:uFillTx/>
                  <a:latin typeface="Sakkal Majalla" panose="02000000000000000000" pitchFamily="2" charset="-78"/>
                  <a:ea typeface="Calibri" panose="020F0502020204030204" pitchFamily="34" charset="0"/>
                  <a:cs typeface="Sakkal Majalla" panose="02000000000000000000" pitchFamily="2" charset="-78"/>
                </a:rPr>
                <a:t>الثبات </a:t>
              </a:r>
              <a:r>
                <a:rPr kumimoji="0" lang="ar-SA" sz="2400" b="1" i="0" u="none" strike="noStrike" kern="1200" cap="none" spc="0" normalizeH="0" baseline="0" noProof="0" dirty="0">
                  <a:ln>
                    <a:noFill/>
                  </a:ln>
                  <a:solidFill>
                    <a:srgbClr val="ED7D31">
                      <a:lumMod val="75000"/>
                    </a:srgbClr>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ED7D31">
                      <a:lumMod val="75000"/>
                    </a:srgbClr>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ED7D31">
                      <a:lumMod val="75000"/>
                    </a:srgbClr>
                  </a:solidFill>
                  <a:effectLst/>
                  <a:uLnTx/>
                  <a:uFillTx/>
                  <a:latin typeface="Sakkal Majalla" panose="02000000000000000000" pitchFamily="2" charset="-78"/>
                  <a:ea typeface="Calibri" panose="020F0502020204030204" pitchFamily="34" charset="0"/>
                  <a:cs typeface="Sakkal Majalla" panose="02000000000000000000" pitchFamily="2" charset="-78"/>
                </a:rPr>
                <a:t>والوثوق</a:t>
              </a:r>
              <a:endParaRPr kumimoji="0" lang="en-US" sz="1800" b="1" i="0" u="none" strike="noStrike" kern="1200" cap="none" spc="0" normalizeH="0" baseline="0" noProof="0" dirty="0">
                <a:ln>
                  <a:noFill/>
                </a:ln>
                <a:solidFill>
                  <a:srgbClr val="ED7D31">
                    <a:lumMod val="75000"/>
                  </a:srgbClr>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20" name="Group 19"/>
          <p:cNvGrpSpPr/>
          <p:nvPr/>
        </p:nvGrpSpPr>
        <p:grpSpPr>
          <a:xfrm>
            <a:off x="2773735" y="3871349"/>
            <a:ext cx="2317531" cy="1986454"/>
            <a:chOff x="1032521" y="3023037"/>
            <a:chExt cx="2317531" cy="1986454"/>
          </a:xfrm>
        </p:grpSpPr>
        <p:pic>
          <p:nvPicPr>
            <p:cNvPr id="21" name="Picture 20"/>
            <p:cNvPicPr>
              <a:picLocks noChangeAspect="1"/>
            </p:cNvPicPr>
            <p:nvPr/>
          </p:nvPicPr>
          <p:blipFill rotWithShape="1">
            <a:blip r:embed="rId5" cstate="print">
              <a:extLst>
                <a:ext uri="{28A0092B-C50C-407E-A947-70E740481C1C}">
                  <a14:useLocalDpi xmlns:a14="http://schemas.microsoft.com/office/drawing/2010/main" val="0"/>
                </a:ext>
              </a:extLst>
            </a:blip>
            <a:srcRect l="4198" t="55053" r="67351" b="20561"/>
            <a:stretch/>
          </p:blipFill>
          <p:spPr>
            <a:xfrm>
              <a:off x="1032521" y="3023037"/>
              <a:ext cx="2317531" cy="1986454"/>
            </a:xfrm>
            <a:prstGeom prst="rect">
              <a:avLst/>
            </a:prstGeom>
          </p:spPr>
        </p:pic>
        <p:sp>
          <p:nvSpPr>
            <p:cNvPr id="22" name="Rectangle 21"/>
            <p:cNvSpPr/>
            <p:nvPr/>
          </p:nvSpPr>
          <p:spPr>
            <a:xfrm>
              <a:off x="1156718" y="3456494"/>
              <a:ext cx="1622666" cy="882678"/>
            </a:xfrm>
            <a:prstGeom prst="rect">
              <a:avLst/>
            </a:prstGeom>
          </p:spPr>
          <p:txBody>
            <a:bodyPr wrap="squar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CC3300"/>
                  </a:solidFill>
                  <a:effectLst/>
                  <a:uLnTx/>
                  <a:uFillTx/>
                  <a:latin typeface="Sakkal Majalla" panose="02000000000000000000" pitchFamily="2" charset="-78"/>
                  <a:ea typeface="Calibri" panose="020F0502020204030204" pitchFamily="34" charset="0"/>
                  <a:cs typeface="Sakkal Majalla" panose="02000000000000000000" pitchFamily="2" charset="-78"/>
                </a:rPr>
                <a:t>الصدق والحقيقة</a:t>
              </a:r>
              <a:endParaRPr kumimoji="0" lang="en-US" sz="1800" b="1" i="0" u="none" strike="noStrike" kern="1200" cap="none" spc="0" normalizeH="0" baseline="0" noProof="0" dirty="0">
                <a:ln>
                  <a:noFill/>
                </a:ln>
                <a:solidFill>
                  <a:srgbClr val="CC33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23"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8220300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580">
                                          <p:stCondLst>
                                            <p:cond delay="0"/>
                                          </p:stCondLst>
                                        </p:cTn>
                                        <p:tgtEl>
                                          <p:spTgt spid="8"/>
                                        </p:tgtEl>
                                      </p:cBhvr>
                                    </p:animEffect>
                                    <p:anim calcmode="lin" valueType="num">
                                      <p:cBhvr>
                                        <p:cTn id="15"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20" dur="26">
                                          <p:stCondLst>
                                            <p:cond delay="650"/>
                                          </p:stCondLst>
                                        </p:cTn>
                                        <p:tgtEl>
                                          <p:spTgt spid="8"/>
                                        </p:tgtEl>
                                      </p:cBhvr>
                                      <p:to x="100000" y="60000"/>
                                    </p:animScale>
                                    <p:animScale>
                                      <p:cBhvr>
                                        <p:cTn id="21" dur="166" decel="50000">
                                          <p:stCondLst>
                                            <p:cond delay="676"/>
                                          </p:stCondLst>
                                        </p:cTn>
                                        <p:tgtEl>
                                          <p:spTgt spid="8"/>
                                        </p:tgtEl>
                                      </p:cBhvr>
                                      <p:to x="100000" y="100000"/>
                                    </p:animScale>
                                    <p:animScale>
                                      <p:cBhvr>
                                        <p:cTn id="22" dur="26">
                                          <p:stCondLst>
                                            <p:cond delay="1312"/>
                                          </p:stCondLst>
                                        </p:cTn>
                                        <p:tgtEl>
                                          <p:spTgt spid="8"/>
                                        </p:tgtEl>
                                      </p:cBhvr>
                                      <p:to x="100000" y="80000"/>
                                    </p:animScale>
                                    <p:animScale>
                                      <p:cBhvr>
                                        <p:cTn id="23" dur="166" decel="50000">
                                          <p:stCondLst>
                                            <p:cond delay="1338"/>
                                          </p:stCondLst>
                                        </p:cTn>
                                        <p:tgtEl>
                                          <p:spTgt spid="8"/>
                                        </p:tgtEl>
                                      </p:cBhvr>
                                      <p:to x="100000" y="100000"/>
                                    </p:animScale>
                                    <p:animScale>
                                      <p:cBhvr>
                                        <p:cTn id="24" dur="26">
                                          <p:stCondLst>
                                            <p:cond delay="1642"/>
                                          </p:stCondLst>
                                        </p:cTn>
                                        <p:tgtEl>
                                          <p:spTgt spid="8"/>
                                        </p:tgtEl>
                                      </p:cBhvr>
                                      <p:to x="100000" y="90000"/>
                                    </p:animScale>
                                    <p:animScale>
                                      <p:cBhvr>
                                        <p:cTn id="25" dur="166" decel="50000">
                                          <p:stCondLst>
                                            <p:cond delay="1668"/>
                                          </p:stCondLst>
                                        </p:cTn>
                                        <p:tgtEl>
                                          <p:spTgt spid="8"/>
                                        </p:tgtEl>
                                      </p:cBhvr>
                                      <p:to x="100000" y="100000"/>
                                    </p:animScale>
                                    <p:animScale>
                                      <p:cBhvr>
                                        <p:cTn id="26" dur="26">
                                          <p:stCondLst>
                                            <p:cond delay="1808"/>
                                          </p:stCondLst>
                                        </p:cTn>
                                        <p:tgtEl>
                                          <p:spTgt spid="8"/>
                                        </p:tgtEl>
                                      </p:cBhvr>
                                      <p:to x="100000" y="95000"/>
                                    </p:animScale>
                                    <p:animScale>
                                      <p:cBhvr>
                                        <p:cTn id="27" dur="166" decel="50000">
                                          <p:stCondLst>
                                            <p:cond delay="1834"/>
                                          </p:stCondLst>
                                        </p:cTn>
                                        <p:tgtEl>
                                          <p:spTgt spid="8"/>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80">
                                          <p:stCondLst>
                                            <p:cond delay="0"/>
                                          </p:stCondLst>
                                        </p:cTn>
                                        <p:tgtEl>
                                          <p:spTgt spid="11"/>
                                        </p:tgtEl>
                                      </p:cBhvr>
                                    </p:animEffect>
                                    <p:anim calcmode="lin" valueType="num">
                                      <p:cBhvr>
                                        <p:cTn id="33"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38" dur="26">
                                          <p:stCondLst>
                                            <p:cond delay="650"/>
                                          </p:stCondLst>
                                        </p:cTn>
                                        <p:tgtEl>
                                          <p:spTgt spid="11"/>
                                        </p:tgtEl>
                                      </p:cBhvr>
                                      <p:to x="100000" y="60000"/>
                                    </p:animScale>
                                    <p:animScale>
                                      <p:cBhvr>
                                        <p:cTn id="39" dur="166" decel="50000">
                                          <p:stCondLst>
                                            <p:cond delay="676"/>
                                          </p:stCondLst>
                                        </p:cTn>
                                        <p:tgtEl>
                                          <p:spTgt spid="11"/>
                                        </p:tgtEl>
                                      </p:cBhvr>
                                      <p:to x="100000" y="100000"/>
                                    </p:animScale>
                                    <p:animScale>
                                      <p:cBhvr>
                                        <p:cTn id="40" dur="26">
                                          <p:stCondLst>
                                            <p:cond delay="1312"/>
                                          </p:stCondLst>
                                        </p:cTn>
                                        <p:tgtEl>
                                          <p:spTgt spid="11"/>
                                        </p:tgtEl>
                                      </p:cBhvr>
                                      <p:to x="100000" y="80000"/>
                                    </p:animScale>
                                    <p:animScale>
                                      <p:cBhvr>
                                        <p:cTn id="41" dur="166" decel="50000">
                                          <p:stCondLst>
                                            <p:cond delay="1338"/>
                                          </p:stCondLst>
                                        </p:cTn>
                                        <p:tgtEl>
                                          <p:spTgt spid="11"/>
                                        </p:tgtEl>
                                      </p:cBhvr>
                                      <p:to x="100000" y="100000"/>
                                    </p:animScale>
                                    <p:animScale>
                                      <p:cBhvr>
                                        <p:cTn id="42" dur="26">
                                          <p:stCondLst>
                                            <p:cond delay="1642"/>
                                          </p:stCondLst>
                                        </p:cTn>
                                        <p:tgtEl>
                                          <p:spTgt spid="11"/>
                                        </p:tgtEl>
                                      </p:cBhvr>
                                      <p:to x="100000" y="90000"/>
                                    </p:animScale>
                                    <p:animScale>
                                      <p:cBhvr>
                                        <p:cTn id="43" dur="166" decel="50000">
                                          <p:stCondLst>
                                            <p:cond delay="1668"/>
                                          </p:stCondLst>
                                        </p:cTn>
                                        <p:tgtEl>
                                          <p:spTgt spid="11"/>
                                        </p:tgtEl>
                                      </p:cBhvr>
                                      <p:to x="100000" y="100000"/>
                                    </p:animScale>
                                    <p:animScale>
                                      <p:cBhvr>
                                        <p:cTn id="44" dur="26">
                                          <p:stCondLst>
                                            <p:cond delay="1808"/>
                                          </p:stCondLst>
                                        </p:cTn>
                                        <p:tgtEl>
                                          <p:spTgt spid="11"/>
                                        </p:tgtEl>
                                      </p:cBhvr>
                                      <p:to x="100000" y="95000"/>
                                    </p:animScale>
                                    <p:animScale>
                                      <p:cBhvr>
                                        <p:cTn id="45" dur="166" decel="50000">
                                          <p:stCondLst>
                                            <p:cond delay="1834"/>
                                          </p:stCondLst>
                                        </p:cTn>
                                        <p:tgtEl>
                                          <p:spTgt spid="11"/>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nodeType="click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down)">
                                      <p:cBhvr>
                                        <p:cTn id="50" dur="580">
                                          <p:stCondLst>
                                            <p:cond delay="0"/>
                                          </p:stCondLst>
                                        </p:cTn>
                                        <p:tgtEl>
                                          <p:spTgt spid="14"/>
                                        </p:tgtEl>
                                      </p:cBhvr>
                                    </p:animEffect>
                                    <p:anim calcmode="lin" valueType="num">
                                      <p:cBhvr>
                                        <p:cTn id="5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56" dur="26">
                                          <p:stCondLst>
                                            <p:cond delay="650"/>
                                          </p:stCondLst>
                                        </p:cTn>
                                        <p:tgtEl>
                                          <p:spTgt spid="14"/>
                                        </p:tgtEl>
                                      </p:cBhvr>
                                      <p:to x="100000" y="60000"/>
                                    </p:animScale>
                                    <p:animScale>
                                      <p:cBhvr>
                                        <p:cTn id="57" dur="166" decel="50000">
                                          <p:stCondLst>
                                            <p:cond delay="676"/>
                                          </p:stCondLst>
                                        </p:cTn>
                                        <p:tgtEl>
                                          <p:spTgt spid="14"/>
                                        </p:tgtEl>
                                      </p:cBhvr>
                                      <p:to x="100000" y="100000"/>
                                    </p:animScale>
                                    <p:animScale>
                                      <p:cBhvr>
                                        <p:cTn id="58" dur="26">
                                          <p:stCondLst>
                                            <p:cond delay="1312"/>
                                          </p:stCondLst>
                                        </p:cTn>
                                        <p:tgtEl>
                                          <p:spTgt spid="14"/>
                                        </p:tgtEl>
                                      </p:cBhvr>
                                      <p:to x="100000" y="80000"/>
                                    </p:animScale>
                                    <p:animScale>
                                      <p:cBhvr>
                                        <p:cTn id="59" dur="166" decel="50000">
                                          <p:stCondLst>
                                            <p:cond delay="1338"/>
                                          </p:stCondLst>
                                        </p:cTn>
                                        <p:tgtEl>
                                          <p:spTgt spid="14"/>
                                        </p:tgtEl>
                                      </p:cBhvr>
                                      <p:to x="100000" y="100000"/>
                                    </p:animScale>
                                    <p:animScale>
                                      <p:cBhvr>
                                        <p:cTn id="60" dur="26">
                                          <p:stCondLst>
                                            <p:cond delay="1642"/>
                                          </p:stCondLst>
                                        </p:cTn>
                                        <p:tgtEl>
                                          <p:spTgt spid="14"/>
                                        </p:tgtEl>
                                      </p:cBhvr>
                                      <p:to x="100000" y="90000"/>
                                    </p:animScale>
                                    <p:animScale>
                                      <p:cBhvr>
                                        <p:cTn id="61" dur="166" decel="50000">
                                          <p:stCondLst>
                                            <p:cond delay="1668"/>
                                          </p:stCondLst>
                                        </p:cTn>
                                        <p:tgtEl>
                                          <p:spTgt spid="14"/>
                                        </p:tgtEl>
                                      </p:cBhvr>
                                      <p:to x="100000" y="100000"/>
                                    </p:animScale>
                                    <p:animScale>
                                      <p:cBhvr>
                                        <p:cTn id="62" dur="26">
                                          <p:stCondLst>
                                            <p:cond delay="1808"/>
                                          </p:stCondLst>
                                        </p:cTn>
                                        <p:tgtEl>
                                          <p:spTgt spid="14"/>
                                        </p:tgtEl>
                                      </p:cBhvr>
                                      <p:to x="100000" y="95000"/>
                                    </p:animScale>
                                    <p:animScale>
                                      <p:cBhvr>
                                        <p:cTn id="63" dur="166" decel="50000">
                                          <p:stCondLst>
                                            <p:cond delay="1834"/>
                                          </p:stCondLst>
                                        </p:cTn>
                                        <p:tgtEl>
                                          <p:spTgt spid="14"/>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26" presetClass="entr" presetSubtype="0" fill="hold" nodeType="click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wipe(down)">
                                      <p:cBhvr>
                                        <p:cTn id="68" dur="580">
                                          <p:stCondLst>
                                            <p:cond delay="0"/>
                                          </p:stCondLst>
                                        </p:cTn>
                                        <p:tgtEl>
                                          <p:spTgt spid="17"/>
                                        </p:tgtEl>
                                      </p:cBhvr>
                                    </p:animEffect>
                                    <p:anim calcmode="lin" valueType="num">
                                      <p:cBhvr>
                                        <p:cTn id="6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74" dur="26">
                                          <p:stCondLst>
                                            <p:cond delay="650"/>
                                          </p:stCondLst>
                                        </p:cTn>
                                        <p:tgtEl>
                                          <p:spTgt spid="17"/>
                                        </p:tgtEl>
                                      </p:cBhvr>
                                      <p:to x="100000" y="60000"/>
                                    </p:animScale>
                                    <p:animScale>
                                      <p:cBhvr>
                                        <p:cTn id="75" dur="166" decel="50000">
                                          <p:stCondLst>
                                            <p:cond delay="676"/>
                                          </p:stCondLst>
                                        </p:cTn>
                                        <p:tgtEl>
                                          <p:spTgt spid="17"/>
                                        </p:tgtEl>
                                      </p:cBhvr>
                                      <p:to x="100000" y="100000"/>
                                    </p:animScale>
                                    <p:animScale>
                                      <p:cBhvr>
                                        <p:cTn id="76" dur="26">
                                          <p:stCondLst>
                                            <p:cond delay="1312"/>
                                          </p:stCondLst>
                                        </p:cTn>
                                        <p:tgtEl>
                                          <p:spTgt spid="17"/>
                                        </p:tgtEl>
                                      </p:cBhvr>
                                      <p:to x="100000" y="80000"/>
                                    </p:animScale>
                                    <p:animScale>
                                      <p:cBhvr>
                                        <p:cTn id="77" dur="166" decel="50000">
                                          <p:stCondLst>
                                            <p:cond delay="1338"/>
                                          </p:stCondLst>
                                        </p:cTn>
                                        <p:tgtEl>
                                          <p:spTgt spid="17"/>
                                        </p:tgtEl>
                                      </p:cBhvr>
                                      <p:to x="100000" y="100000"/>
                                    </p:animScale>
                                    <p:animScale>
                                      <p:cBhvr>
                                        <p:cTn id="78" dur="26">
                                          <p:stCondLst>
                                            <p:cond delay="1642"/>
                                          </p:stCondLst>
                                        </p:cTn>
                                        <p:tgtEl>
                                          <p:spTgt spid="17"/>
                                        </p:tgtEl>
                                      </p:cBhvr>
                                      <p:to x="100000" y="90000"/>
                                    </p:animScale>
                                    <p:animScale>
                                      <p:cBhvr>
                                        <p:cTn id="79" dur="166" decel="50000">
                                          <p:stCondLst>
                                            <p:cond delay="1668"/>
                                          </p:stCondLst>
                                        </p:cTn>
                                        <p:tgtEl>
                                          <p:spTgt spid="17"/>
                                        </p:tgtEl>
                                      </p:cBhvr>
                                      <p:to x="100000" y="100000"/>
                                    </p:animScale>
                                    <p:animScale>
                                      <p:cBhvr>
                                        <p:cTn id="80" dur="26">
                                          <p:stCondLst>
                                            <p:cond delay="1808"/>
                                          </p:stCondLst>
                                        </p:cTn>
                                        <p:tgtEl>
                                          <p:spTgt spid="17"/>
                                        </p:tgtEl>
                                      </p:cBhvr>
                                      <p:to x="100000" y="95000"/>
                                    </p:animScale>
                                    <p:animScale>
                                      <p:cBhvr>
                                        <p:cTn id="81" dur="166" decel="50000">
                                          <p:stCondLst>
                                            <p:cond delay="1834"/>
                                          </p:stCondLst>
                                        </p:cTn>
                                        <p:tgtEl>
                                          <p:spTgt spid="17"/>
                                        </p:tgtEl>
                                      </p:cBhvr>
                                      <p:to x="100000" y="100000"/>
                                    </p:animScale>
                                  </p:childTnLst>
                                </p:cTn>
                              </p:par>
                            </p:childTnLst>
                          </p:cTn>
                        </p:par>
                      </p:childTnLst>
                    </p:cTn>
                  </p:par>
                  <p:par>
                    <p:cTn id="82" fill="hold">
                      <p:stCondLst>
                        <p:cond delay="indefinite"/>
                      </p:stCondLst>
                      <p:childTnLst>
                        <p:par>
                          <p:cTn id="83" fill="hold">
                            <p:stCondLst>
                              <p:cond delay="0"/>
                            </p:stCondLst>
                            <p:childTnLst>
                              <p:par>
                                <p:cTn id="84" presetID="26" presetClass="entr" presetSubtype="0" fill="hold" nodeType="click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wipe(down)">
                                      <p:cBhvr>
                                        <p:cTn id="86" dur="580">
                                          <p:stCondLst>
                                            <p:cond delay="0"/>
                                          </p:stCondLst>
                                        </p:cTn>
                                        <p:tgtEl>
                                          <p:spTgt spid="20"/>
                                        </p:tgtEl>
                                      </p:cBhvr>
                                    </p:animEffect>
                                    <p:anim calcmode="lin" valueType="num">
                                      <p:cBhvr>
                                        <p:cTn id="87"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88"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89"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90"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91"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92" dur="26">
                                          <p:stCondLst>
                                            <p:cond delay="650"/>
                                          </p:stCondLst>
                                        </p:cTn>
                                        <p:tgtEl>
                                          <p:spTgt spid="20"/>
                                        </p:tgtEl>
                                      </p:cBhvr>
                                      <p:to x="100000" y="60000"/>
                                    </p:animScale>
                                    <p:animScale>
                                      <p:cBhvr>
                                        <p:cTn id="93" dur="166" decel="50000">
                                          <p:stCondLst>
                                            <p:cond delay="676"/>
                                          </p:stCondLst>
                                        </p:cTn>
                                        <p:tgtEl>
                                          <p:spTgt spid="20"/>
                                        </p:tgtEl>
                                      </p:cBhvr>
                                      <p:to x="100000" y="100000"/>
                                    </p:animScale>
                                    <p:animScale>
                                      <p:cBhvr>
                                        <p:cTn id="94" dur="26">
                                          <p:stCondLst>
                                            <p:cond delay="1312"/>
                                          </p:stCondLst>
                                        </p:cTn>
                                        <p:tgtEl>
                                          <p:spTgt spid="20"/>
                                        </p:tgtEl>
                                      </p:cBhvr>
                                      <p:to x="100000" y="80000"/>
                                    </p:animScale>
                                    <p:animScale>
                                      <p:cBhvr>
                                        <p:cTn id="95" dur="166" decel="50000">
                                          <p:stCondLst>
                                            <p:cond delay="1338"/>
                                          </p:stCondLst>
                                        </p:cTn>
                                        <p:tgtEl>
                                          <p:spTgt spid="20"/>
                                        </p:tgtEl>
                                      </p:cBhvr>
                                      <p:to x="100000" y="100000"/>
                                    </p:animScale>
                                    <p:animScale>
                                      <p:cBhvr>
                                        <p:cTn id="96" dur="26">
                                          <p:stCondLst>
                                            <p:cond delay="1642"/>
                                          </p:stCondLst>
                                        </p:cTn>
                                        <p:tgtEl>
                                          <p:spTgt spid="20"/>
                                        </p:tgtEl>
                                      </p:cBhvr>
                                      <p:to x="100000" y="90000"/>
                                    </p:animScale>
                                    <p:animScale>
                                      <p:cBhvr>
                                        <p:cTn id="97" dur="166" decel="50000">
                                          <p:stCondLst>
                                            <p:cond delay="1668"/>
                                          </p:stCondLst>
                                        </p:cTn>
                                        <p:tgtEl>
                                          <p:spTgt spid="20"/>
                                        </p:tgtEl>
                                      </p:cBhvr>
                                      <p:to x="100000" y="100000"/>
                                    </p:animScale>
                                    <p:animScale>
                                      <p:cBhvr>
                                        <p:cTn id="98" dur="26">
                                          <p:stCondLst>
                                            <p:cond delay="1808"/>
                                          </p:stCondLst>
                                        </p:cTn>
                                        <p:tgtEl>
                                          <p:spTgt spid="20"/>
                                        </p:tgtEl>
                                      </p:cBhvr>
                                      <p:to x="100000" y="95000"/>
                                    </p:animScale>
                                    <p:animScale>
                                      <p:cBhvr>
                                        <p:cTn id="99" dur="166" decel="50000">
                                          <p:stCondLst>
                                            <p:cond delay="1834"/>
                                          </p:stCondLst>
                                        </p:cTn>
                                        <p:tgtEl>
                                          <p:spTgt spid="2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oogle Shape;105;p14"/>
          <p:cNvPicPr preferRelativeResize="0"/>
          <p:nvPr/>
        </p:nvPicPr>
        <p:blipFill>
          <a:blip r:embed="rId3">
            <a:extLst>
              <a:ext uri="{28A0092B-C50C-407E-A947-70E740481C1C}">
                <a14:useLocalDpi xmlns:a14="http://schemas.microsoft.com/office/drawing/2010/main" val="0"/>
              </a:ext>
            </a:extLst>
          </a:blip>
          <a:srcRect/>
          <a:stretch/>
        </p:blipFill>
        <p:spPr>
          <a:xfrm flipH="1">
            <a:off x="5604588" y="0"/>
            <a:ext cx="6587412" cy="6857999"/>
          </a:xfrm>
          <a:custGeom>
            <a:avLst/>
            <a:gdLst/>
            <a:ahLst/>
            <a:cxnLst/>
            <a:rect l="l" t="t" r="r" b="b"/>
            <a:pathLst>
              <a:path w="21600" h="21600" extrusionOk="0">
                <a:moveTo>
                  <a:pt x="0" y="0"/>
                </a:moveTo>
                <a:lnTo>
                  <a:pt x="0" y="21600"/>
                </a:lnTo>
                <a:lnTo>
                  <a:pt x="20218" y="21600"/>
                </a:lnTo>
                <a:lnTo>
                  <a:pt x="21600" y="15354"/>
                </a:lnTo>
                <a:lnTo>
                  <a:pt x="16966" y="16698"/>
                </a:lnTo>
                <a:lnTo>
                  <a:pt x="14603" y="14996"/>
                </a:lnTo>
                <a:lnTo>
                  <a:pt x="14607" y="14994"/>
                </a:lnTo>
                <a:lnTo>
                  <a:pt x="17925" y="0"/>
                </a:lnTo>
                <a:lnTo>
                  <a:pt x="0" y="0"/>
                </a:lnTo>
                <a:close/>
              </a:path>
            </a:pathLst>
          </a:custGeom>
          <a:blipFill>
            <a:blip r:embed="rId4"/>
            <a:stretch>
              <a:fillRect/>
            </a:stretch>
          </a:blipFill>
          <a:ln>
            <a:noFill/>
          </a:ln>
        </p:spPr>
      </p:pic>
      <p:sp>
        <p:nvSpPr>
          <p:cNvPr id="19" name="TextBox 18">
            <a:extLst>
              <a:ext uri="{FF2B5EF4-FFF2-40B4-BE49-F238E27FC236}">
                <a16:creationId xmlns="" xmlns:a16="http://schemas.microsoft.com/office/drawing/2014/main" id="{7E5A0D50-BD01-48CF-9E1E-6EBE3CFE0757}"/>
              </a:ext>
            </a:extLst>
          </p:cNvPr>
          <p:cNvSpPr txBox="1"/>
          <p:nvPr/>
        </p:nvSpPr>
        <p:spPr>
          <a:xfrm rot="4793141" flipH="1">
            <a:off x="4500585" y="1646021"/>
            <a:ext cx="4622296" cy="114372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000" b="1" i="0" u="none" strike="noStrike" kern="0" cap="none" spc="0" normalizeH="0" baseline="0" noProof="0" dirty="0">
                <a:ln>
                  <a:noFill/>
                </a:ln>
                <a:solidFill>
                  <a:prstClr val="white"/>
                </a:solidFill>
                <a:effectLst/>
                <a:uLnTx/>
                <a:uFillTx/>
                <a:latin typeface="Sakkal Majalla" pitchFamily="2" charset="-78"/>
                <a:ea typeface="+mn-ea"/>
                <a:cs typeface="Sakkal Majalla" pitchFamily="2" charset="-78"/>
              </a:rPr>
              <a:t>الجلسة التدريبية الثانية</a:t>
            </a:r>
          </a:p>
        </p:txBody>
      </p:sp>
      <p:sp>
        <p:nvSpPr>
          <p:cNvPr id="18" name="TextBox 17">
            <a:extLst>
              <a:ext uri="{FF2B5EF4-FFF2-40B4-BE49-F238E27FC236}">
                <a16:creationId xmlns="" xmlns:a16="http://schemas.microsoft.com/office/drawing/2014/main" id="{7E5A0D50-BD01-48CF-9E1E-6EBE3CFE0757}"/>
              </a:ext>
            </a:extLst>
          </p:cNvPr>
          <p:cNvSpPr txBox="1"/>
          <p:nvPr/>
        </p:nvSpPr>
        <p:spPr>
          <a:xfrm>
            <a:off x="156082" y="2256245"/>
            <a:ext cx="6214738" cy="165618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5400" b="1" i="0" u="none" strike="noStrike" kern="0" cap="none" spc="0" normalizeH="0" baseline="0" noProof="0" dirty="0">
                <a:ln>
                  <a:noFill/>
                </a:ln>
                <a:solidFill>
                  <a:prstClr val="black">
                    <a:lumMod val="75000"/>
                    <a:lumOff val="25000"/>
                  </a:prstClr>
                </a:solidFill>
                <a:effectLst>
                  <a:outerShdw blurRad="38100" dist="38100" dir="2700000" algn="tl">
                    <a:srgbClr val="000000">
                      <a:alpha val="43137"/>
                    </a:srgbClr>
                  </a:outerShdw>
                </a:effectLst>
                <a:uLnTx/>
                <a:uFillTx/>
                <a:latin typeface="Sakkal Majalla" pitchFamily="2" charset="-78"/>
                <a:ea typeface="+mn-ea"/>
                <a:cs typeface="Sakkal Majalla" pitchFamily="2" charset="-78"/>
              </a:rPr>
              <a:t>مواد قانون العمل العماني</a:t>
            </a:r>
          </a:p>
        </p:txBody>
      </p:sp>
      <p:sp>
        <p:nvSpPr>
          <p:cNvPr id="4" name="Slide Number Placeholder 3"/>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121</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مستطيل 2"/>
          <p:cNvSpPr/>
          <p:nvPr/>
        </p:nvSpPr>
        <p:spPr>
          <a:xfrm>
            <a:off x="10820400"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37853355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أهم مواد قانون العمل العماني</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122</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103906" y="31865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396626216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2" name="Group 1">
            <a:extLst>
              <a:ext uri="{FF2B5EF4-FFF2-40B4-BE49-F238E27FC236}">
                <a16:creationId xmlns="" xmlns:a16="http://schemas.microsoft.com/office/drawing/2014/main" id="{0814BABF-1C89-F817-AF08-0DB0E04FDC3D}"/>
              </a:ext>
            </a:extLst>
          </p:cNvPr>
          <p:cNvGrpSpPr/>
          <p:nvPr/>
        </p:nvGrpSpPr>
        <p:grpSpPr>
          <a:xfrm>
            <a:off x="2475571" y="11938"/>
            <a:ext cx="1962483" cy="780586"/>
            <a:chOff x="142074" y="-82978"/>
            <a:chExt cx="1112253" cy="516320"/>
          </a:xfrm>
        </p:grpSpPr>
        <p:pic>
          <p:nvPicPr>
            <p:cNvPr id="5" name="Picture 4">
              <a:extLst>
                <a:ext uri="{FF2B5EF4-FFF2-40B4-BE49-F238E27FC236}">
                  <a16:creationId xmlns="" xmlns:a16="http://schemas.microsoft.com/office/drawing/2014/main" id="{FC265336-B39B-0960-5B56-B844C0A7A039}"/>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643433DF-00EF-9587-D2A0-E7B35B502640}"/>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تعريفات</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A59156D4-8A2C-E539-A785-21D86B818DD8}"/>
              </a:ext>
            </a:extLst>
          </p:cNvPr>
          <p:cNvGrpSpPr/>
          <p:nvPr/>
        </p:nvGrpSpPr>
        <p:grpSpPr>
          <a:xfrm>
            <a:off x="4212831" y="1295767"/>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85748105-1C6D-4E3B-D2E9-389C4F244C9F}"/>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0A0AC011-CE89-7662-3658-A0248B918DC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a:t>
              </a:r>
              <a:endParaRPr kumimoji="0" lang="en-US" sz="32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3" name="TextBox 12">
            <a:extLst>
              <a:ext uri="{FF2B5EF4-FFF2-40B4-BE49-F238E27FC236}">
                <a16:creationId xmlns="" xmlns:a16="http://schemas.microsoft.com/office/drawing/2014/main" id="{5BB0E4E9-0C74-EC8B-ED71-668BB77B2DA5}"/>
              </a:ext>
            </a:extLst>
          </p:cNvPr>
          <p:cNvSpPr txBox="1"/>
          <p:nvPr/>
        </p:nvSpPr>
        <p:spPr>
          <a:xfrm>
            <a:off x="7628004" y="2948558"/>
            <a:ext cx="2902856"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وزارة القوى العاملة</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nvGrpSpPr>
          <p:cNvPr id="22" name="Group 21">
            <a:extLst>
              <a:ext uri="{FF2B5EF4-FFF2-40B4-BE49-F238E27FC236}">
                <a16:creationId xmlns="" xmlns:a16="http://schemas.microsoft.com/office/drawing/2014/main" id="{4B63C181-06A5-D89E-AF36-7A241AA66A31}"/>
              </a:ext>
            </a:extLst>
          </p:cNvPr>
          <p:cNvGrpSpPr/>
          <p:nvPr/>
        </p:nvGrpSpPr>
        <p:grpSpPr>
          <a:xfrm>
            <a:off x="9663342" y="2440969"/>
            <a:ext cx="2200265" cy="793479"/>
            <a:chOff x="9289356" y="2120552"/>
            <a:chExt cx="2200265" cy="793479"/>
          </a:xfrm>
        </p:grpSpPr>
        <p:pic>
          <p:nvPicPr>
            <p:cNvPr id="1026" name="Picture 2" descr="تصاميم شعار القانون قالب تحميل مجاني على ينغتري | Law logo, Law logos  design, Lawyer logo design">
              <a:extLst>
                <a:ext uri="{FF2B5EF4-FFF2-40B4-BE49-F238E27FC236}">
                  <a16:creationId xmlns="" xmlns:a16="http://schemas.microsoft.com/office/drawing/2014/main" id="{2B8098A9-BDCD-AB32-5F58-89E36625758E}"/>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DCD515AB-D4B4-4A90-CA13-5ACB46DE8DC4}"/>
                </a:ext>
              </a:extLst>
            </p:cNvPr>
            <p:cNvSpPr/>
            <p:nvPr/>
          </p:nvSpPr>
          <p:spPr>
            <a:xfrm>
              <a:off x="9289356" y="2120552"/>
              <a:ext cx="1313004"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الـوزارة</a:t>
              </a:r>
            </a:p>
          </p:txBody>
        </p:sp>
      </p:grpSp>
      <p:sp>
        <p:nvSpPr>
          <p:cNvPr id="23" name="TextBox 22">
            <a:extLst>
              <a:ext uri="{FF2B5EF4-FFF2-40B4-BE49-F238E27FC236}">
                <a16:creationId xmlns="" xmlns:a16="http://schemas.microsoft.com/office/drawing/2014/main" id="{B99C31D5-56D2-99D4-4A1A-E5C20A9F0F92}"/>
              </a:ext>
            </a:extLst>
          </p:cNvPr>
          <p:cNvSpPr txBox="1"/>
          <p:nvPr/>
        </p:nvSpPr>
        <p:spPr>
          <a:xfrm>
            <a:off x="7628004" y="4566225"/>
            <a:ext cx="2902856"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وزير القوى العاملة</a:t>
            </a:r>
          </a:p>
        </p:txBody>
      </p:sp>
      <p:grpSp>
        <p:nvGrpSpPr>
          <p:cNvPr id="24" name="Group 23">
            <a:extLst>
              <a:ext uri="{FF2B5EF4-FFF2-40B4-BE49-F238E27FC236}">
                <a16:creationId xmlns="" xmlns:a16="http://schemas.microsoft.com/office/drawing/2014/main" id="{1B45A5DA-0136-140F-F6B3-065C0D6240A5}"/>
              </a:ext>
            </a:extLst>
          </p:cNvPr>
          <p:cNvGrpSpPr/>
          <p:nvPr/>
        </p:nvGrpSpPr>
        <p:grpSpPr>
          <a:xfrm>
            <a:off x="9663342" y="4058636"/>
            <a:ext cx="2200265" cy="793479"/>
            <a:chOff x="9289356" y="2120552"/>
            <a:chExt cx="2200265" cy="793479"/>
          </a:xfrm>
        </p:grpSpPr>
        <p:pic>
          <p:nvPicPr>
            <p:cNvPr id="25" name="Picture 2" descr="تصاميم شعار القانون قالب تحميل مجاني على ينغتري | Law logo, Law logos  design, Lawyer logo design">
              <a:extLst>
                <a:ext uri="{FF2B5EF4-FFF2-40B4-BE49-F238E27FC236}">
                  <a16:creationId xmlns="" xmlns:a16="http://schemas.microsoft.com/office/drawing/2014/main" id="{979E82BA-5B8A-CEB9-F49F-25123523E7E3}"/>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 xmlns:a16="http://schemas.microsoft.com/office/drawing/2014/main" id="{B97182A6-205F-0924-99DF-0E0389AC8ED3}"/>
                </a:ext>
              </a:extLst>
            </p:cNvPr>
            <p:cNvSpPr/>
            <p:nvPr/>
          </p:nvSpPr>
          <p:spPr>
            <a:xfrm>
              <a:off x="9289356" y="2120552"/>
              <a:ext cx="1313004"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الوزيـر</a:t>
              </a:r>
            </a:p>
          </p:txBody>
        </p:sp>
      </p:grpSp>
      <p:sp>
        <p:nvSpPr>
          <p:cNvPr id="29" name="TextBox 28">
            <a:extLst>
              <a:ext uri="{FF2B5EF4-FFF2-40B4-BE49-F238E27FC236}">
                <a16:creationId xmlns="" xmlns:a16="http://schemas.microsoft.com/office/drawing/2014/main" id="{8384EF85-B027-71E7-2627-2A19B5F16908}"/>
              </a:ext>
            </a:extLst>
          </p:cNvPr>
          <p:cNvSpPr txBox="1"/>
          <p:nvPr/>
        </p:nvSpPr>
        <p:spPr>
          <a:xfrm>
            <a:off x="7628004" y="6007161"/>
            <a:ext cx="2902856"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دائرة أو مكتب العمل أو فروعه</a:t>
            </a:r>
          </a:p>
        </p:txBody>
      </p:sp>
      <p:grpSp>
        <p:nvGrpSpPr>
          <p:cNvPr id="30" name="Group 29">
            <a:extLst>
              <a:ext uri="{FF2B5EF4-FFF2-40B4-BE49-F238E27FC236}">
                <a16:creationId xmlns="" xmlns:a16="http://schemas.microsoft.com/office/drawing/2014/main" id="{BAA85DD4-B0F0-BC2E-131A-A6B649D9A57B}"/>
              </a:ext>
            </a:extLst>
          </p:cNvPr>
          <p:cNvGrpSpPr/>
          <p:nvPr/>
        </p:nvGrpSpPr>
        <p:grpSpPr>
          <a:xfrm>
            <a:off x="9663342" y="5499572"/>
            <a:ext cx="2200265" cy="793479"/>
            <a:chOff x="9289356" y="2120552"/>
            <a:chExt cx="2200265" cy="793479"/>
          </a:xfrm>
        </p:grpSpPr>
        <p:pic>
          <p:nvPicPr>
            <p:cNvPr id="31" name="Picture 2" descr="تصاميم شعار القانون قالب تحميل مجاني على ينغتري | Law logo, Law logos  design, Lawyer logo design">
              <a:extLst>
                <a:ext uri="{FF2B5EF4-FFF2-40B4-BE49-F238E27FC236}">
                  <a16:creationId xmlns="" xmlns:a16="http://schemas.microsoft.com/office/drawing/2014/main" id="{DDF3AC53-1F82-07ED-FA6B-AF07344EEE36}"/>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a:extLst>
                <a:ext uri="{FF2B5EF4-FFF2-40B4-BE49-F238E27FC236}">
                  <a16:creationId xmlns="" xmlns:a16="http://schemas.microsoft.com/office/drawing/2014/main" id="{D7EE6A24-A10F-678C-D38E-EEB9D3F77924}"/>
                </a:ext>
              </a:extLst>
            </p:cNvPr>
            <p:cNvSpPr/>
            <p:nvPr/>
          </p:nvSpPr>
          <p:spPr>
            <a:xfrm>
              <a:off x="9289356" y="2120552"/>
              <a:ext cx="1313004"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الدائرة</a:t>
              </a:r>
            </a:p>
          </p:txBody>
        </p:sp>
      </p:grpSp>
      <p:sp>
        <p:nvSpPr>
          <p:cNvPr id="33" name="TextBox 32">
            <a:extLst>
              <a:ext uri="{FF2B5EF4-FFF2-40B4-BE49-F238E27FC236}">
                <a16:creationId xmlns="" xmlns:a16="http://schemas.microsoft.com/office/drawing/2014/main" id="{0E8023EA-F18B-711D-A4D3-E2334B6A71F6}"/>
              </a:ext>
            </a:extLst>
          </p:cNvPr>
          <p:cNvSpPr txBox="1"/>
          <p:nvPr/>
        </p:nvSpPr>
        <p:spPr>
          <a:xfrm>
            <a:off x="-29954" y="2702579"/>
            <a:ext cx="5297491" cy="1015663"/>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كل مشروع يقوم به شخص طبيعي أو اعتباري يستخدم عاملاً أو أكثر لقاء أجر</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nvGrpSpPr>
          <p:cNvPr id="34" name="Group 33">
            <a:extLst>
              <a:ext uri="{FF2B5EF4-FFF2-40B4-BE49-F238E27FC236}">
                <a16:creationId xmlns="" xmlns:a16="http://schemas.microsoft.com/office/drawing/2014/main" id="{E8995533-D0BF-8455-EA2E-EF85CC2177F9}"/>
              </a:ext>
            </a:extLst>
          </p:cNvPr>
          <p:cNvGrpSpPr/>
          <p:nvPr/>
        </p:nvGrpSpPr>
        <p:grpSpPr>
          <a:xfrm>
            <a:off x="4429972" y="2340456"/>
            <a:ext cx="2200265" cy="793479"/>
            <a:chOff x="9289356" y="2120552"/>
            <a:chExt cx="2200265" cy="793479"/>
          </a:xfrm>
        </p:grpSpPr>
        <p:pic>
          <p:nvPicPr>
            <p:cNvPr id="35" name="Picture 2" descr="تصاميم شعار القانون قالب تحميل مجاني على ينغتري | Law logo, Law logos  design, Lawyer logo design">
              <a:extLst>
                <a:ext uri="{FF2B5EF4-FFF2-40B4-BE49-F238E27FC236}">
                  <a16:creationId xmlns="" xmlns:a16="http://schemas.microsoft.com/office/drawing/2014/main" id="{5BD2FE37-13D1-9596-6384-5B2BD14BEA7F}"/>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35">
              <a:extLst>
                <a:ext uri="{FF2B5EF4-FFF2-40B4-BE49-F238E27FC236}">
                  <a16:creationId xmlns="" xmlns:a16="http://schemas.microsoft.com/office/drawing/2014/main" id="{18D60003-BDDC-B0A1-00C1-3DA1E3B076B7}"/>
                </a:ext>
              </a:extLst>
            </p:cNvPr>
            <p:cNvSpPr/>
            <p:nvPr/>
          </p:nvSpPr>
          <p:spPr>
            <a:xfrm>
              <a:off x="9289356" y="2120552"/>
              <a:ext cx="1313004"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المنشأة</a:t>
              </a:r>
            </a:p>
          </p:txBody>
        </p:sp>
      </p:grpSp>
      <p:sp>
        <p:nvSpPr>
          <p:cNvPr id="37" name="TextBox 36">
            <a:extLst>
              <a:ext uri="{FF2B5EF4-FFF2-40B4-BE49-F238E27FC236}">
                <a16:creationId xmlns="" xmlns:a16="http://schemas.microsoft.com/office/drawing/2014/main" id="{B7F5D823-45DF-AAEE-F503-DA86F034103C}"/>
              </a:ext>
            </a:extLst>
          </p:cNvPr>
          <p:cNvSpPr txBox="1"/>
          <p:nvPr/>
        </p:nvSpPr>
        <p:spPr>
          <a:xfrm>
            <a:off x="-37170" y="4163794"/>
            <a:ext cx="5297491" cy="1015663"/>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كل شخص طبيعي أو اعتباري يستخدم عاملاً أو أكثر لقاء أجر</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nvGrpSpPr>
          <p:cNvPr id="38" name="Group 37">
            <a:extLst>
              <a:ext uri="{FF2B5EF4-FFF2-40B4-BE49-F238E27FC236}">
                <a16:creationId xmlns="" xmlns:a16="http://schemas.microsoft.com/office/drawing/2014/main" id="{B9A981EC-080B-57FF-7742-A6169E3580CD}"/>
              </a:ext>
            </a:extLst>
          </p:cNvPr>
          <p:cNvGrpSpPr/>
          <p:nvPr/>
        </p:nvGrpSpPr>
        <p:grpSpPr>
          <a:xfrm>
            <a:off x="3867699" y="3732715"/>
            <a:ext cx="2755322" cy="862435"/>
            <a:chOff x="8734299" y="2051596"/>
            <a:chExt cx="2755322" cy="862435"/>
          </a:xfrm>
        </p:grpSpPr>
        <p:pic>
          <p:nvPicPr>
            <p:cNvPr id="39" name="Picture 2" descr="تصاميم شعار القانون قالب تحميل مجاني على ينغتري | Law logo, Law logos  design, Lawyer logo design">
              <a:extLst>
                <a:ext uri="{FF2B5EF4-FFF2-40B4-BE49-F238E27FC236}">
                  <a16:creationId xmlns="" xmlns:a16="http://schemas.microsoft.com/office/drawing/2014/main" id="{CD376E97-9430-5E87-1FBB-E55A241FD223}"/>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39">
              <a:extLst>
                <a:ext uri="{FF2B5EF4-FFF2-40B4-BE49-F238E27FC236}">
                  <a16:creationId xmlns="" xmlns:a16="http://schemas.microsoft.com/office/drawing/2014/main" id="{298E12DC-76F5-010F-47AA-4EEA5508DA2C}"/>
                </a:ext>
              </a:extLst>
            </p:cNvPr>
            <p:cNvSpPr/>
            <p:nvPr/>
          </p:nvSpPr>
          <p:spPr>
            <a:xfrm>
              <a:off x="8734299" y="2051596"/>
              <a:ext cx="1778233"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صاحب العمل</a:t>
              </a:r>
            </a:p>
          </p:txBody>
        </p:sp>
      </p:grpSp>
      <p:sp>
        <p:nvSpPr>
          <p:cNvPr id="41" name="TextBox 40">
            <a:extLst>
              <a:ext uri="{FF2B5EF4-FFF2-40B4-BE49-F238E27FC236}">
                <a16:creationId xmlns="" xmlns:a16="http://schemas.microsoft.com/office/drawing/2014/main" id="{EC4427A2-53B4-9F5C-1447-B0041F379ADD}"/>
              </a:ext>
            </a:extLst>
          </p:cNvPr>
          <p:cNvSpPr txBox="1"/>
          <p:nvPr/>
        </p:nvSpPr>
        <p:spPr>
          <a:xfrm>
            <a:off x="18087" y="5589081"/>
            <a:ext cx="5297491" cy="1015663"/>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كل شخص طبيعي يعمل لقاء أجر لدى صاحب عمل وتحت إدارته وإشرافه</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nvGrpSpPr>
          <p:cNvPr id="42" name="Group 41">
            <a:extLst>
              <a:ext uri="{FF2B5EF4-FFF2-40B4-BE49-F238E27FC236}">
                <a16:creationId xmlns="" xmlns:a16="http://schemas.microsoft.com/office/drawing/2014/main" id="{79CCB142-1033-D247-F099-B0038AD600E2}"/>
              </a:ext>
            </a:extLst>
          </p:cNvPr>
          <p:cNvGrpSpPr/>
          <p:nvPr/>
        </p:nvGrpSpPr>
        <p:grpSpPr>
          <a:xfrm>
            <a:off x="3922956" y="5158002"/>
            <a:ext cx="2755322" cy="862435"/>
            <a:chOff x="8734299" y="2051596"/>
            <a:chExt cx="2755322" cy="862435"/>
          </a:xfrm>
        </p:grpSpPr>
        <p:pic>
          <p:nvPicPr>
            <p:cNvPr id="43" name="Picture 2" descr="تصاميم شعار القانون قالب تحميل مجاني على ينغتري | Law logo, Law logos  design, Lawyer logo design">
              <a:extLst>
                <a:ext uri="{FF2B5EF4-FFF2-40B4-BE49-F238E27FC236}">
                  <a16:creationId xmlns="" xmlns:a16="http://schemas.microsoft.com/office/drawing/2014/main" id="{E911D6D7-88FA-A030-2AB9-E66CD351D468}"/>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44" name="Rectangle 43">
              <a:extLst>
                <a:ext uri="{FF2B5EF4-FFF2-40B4-BE49-F238E27FC236}">
                  <a16:creationId xmlns="" xmlns:a16="http://schemas.microsoft.com/office/drawing/2014/main" id="{7270E3DC-1F52-D950-EB86-820A23AECF15}"/>
                </a:ext>
              </a:extLst>
            </p:cNvPr>
            <p:cNvSpPr/>
            <p:nvPr/>
          </p:nvSpPr>
          <p:spPr>
            <a:xfrm>
              <a:off x="8734299" y="2051596"/>
              <a:ext cx="1778233"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العامل</a:t>
              </a:r>
            </a:p>
          </p:txBody>
        </p:sp>
      </p:grpSp>
      <p:sp>
        <p:nvSpPr>
          <p:cNvPr id="4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250285175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fltVal val="0"/>
                                          </p:val>
                                        </p:tav>
                                        <p:tav tm="100000">
                                          <p:val>
                                            <p:strVal val="#ppt_w"/>
                                          </p:val>
                                        </p:tav>
                                      </p:tavLst>
                                    </p:anim>
                                    <p:anim calcmode="lin" valueType="num">
                                      <p:cBhvr>
                                        <p:cTn id="13" dur="1000" fill="hold"/>
                                        <p:tgtEl>
                                          <p:spTgt spid="22"/>
                                        </p:tgtEl>
                                        <p:attrNameLst>
                                          <p:attrName>ppt_h</p:attrName>
                                        </p:attrNameLst>
                                      </p:cBhvr>
                                      <p:tavLst>
                                        <p:tav tm="0">
                                          <p:val>
                                            <p:fltVal val="0"/>
                                          </p:val>
                                        </p:tav>
                                        <p:tav tm="100000">
                                          <p:val>
                                            <p:strVal val="#ppt_h"/>
                                          </p:val>
                                        </p:tav>
                                      </p:tavLst>
                                    </p:anim>
                                    <p:anim calcmode="lin" valueType="num">
                                      <p:cBhvr>
                                        <p:cTn id="14" dur="1000" fill="hold"/>
                                        <p:tgtEl>
                                          <p:spTgt spid="22"/>
                                        </p:tgtEl>
                                        <p:attrNameLst>
                                          <p:attrName>style.rotation</p:attrName>
                                        </p:attrNameLst>
                                      </p:cBhvr>
                                      <p:tavLst>
                                        <p:tav tm="0">
                                          <p:val>
                                            <p:fltVal val="90"/>
                                          </p:val>
                                        </p:tav>
                                        <p:tav tm="100000">
                                          <p:val>
                                            <p:fltVal val="0"/>
                                          </p:val>
                                        </p:tav>
                                      </p:tavLst>
                                    </p:anim>
                                    <p:animEffect transition="in" filter="fade">
                                      <p:cBhvr>
                                        <p:cTn id="15" dur="10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500" fill="hold"/>
                                        <p:tgtEl>
                                          <p:spTgt spid="13"/>
                                        </p:tgtEl>
                                        <p:attrNameLst>
                                          <p:attrName>ppt_x</p:attrName>
                                        </p:attrNameLst>
                                      </p:cBhvr>
                                      <p:tavLst>
                                        <p:tav tm="0">
                                          <p:val>
                                            <p:strVal val="#ppt_x"/>
                                          </p:val>
                                        </p:tav>
                                        <p:tav tm="100000">
                                          <p:val>
                                            <p:strVal val="#ppt_x"/>
                                          </p:val>
                                        </p:tav>
                                      </p:tavLst>
                                    </p:anim>
                                    <p:anim calcmode="lin" valueType="num">
                                      <p:cBhvr additive="base">
                                        <p:cTn id="21"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cBhvr>
                                        <p:cTn id="26" dur="1000" fill="hold"/>
                                        <p:tgtEl>
                                          <p:spTgt spid="24"/>
                                        </p:tgtEl>
                                        <p:attrNameLst>
                                          <p:attrName>ppt_w</p:attrName>
                                        </p:attrNameLst>
                                      </p:cBhvr>
                                      <p:tavLst>
                                        <p:tav tm="0">
                                          <p:val>
                                            <p:fltVal val="0"/>
                                          </p:val>
                                        </p:tav>
                                        <p:tav tm="100000">
                                          <p:val>
                                            <p:strVal val="#ppt_w"/>
                                          </p:val>
                                        </p:tav>
                                      </p:tavLst>
                                    </p:anim>
                                    <p:anim calcmode="lin" valueType="num">
                                      <p:cBhvr>
                                        <p:cTn id="27" dur="1000" fill="hold"/>
                                        <p:tgtEl>
                                          <p:spTgt spid="24"/>
                                        </p:tgtEl>
                                        <p:attrNameLst>
                                          <p:attrName>ppt_h</p:attrName>
                                        </p:attrNameLst>
                                      </p:cBhvr>
                                      <p:tavLst>
                                        <p:tav tm="0">
                                          <p:val>
                                            <p:fltVal val="0"/>
                                          </p:val>
                                        </p:tav>
                                        <p:tav tm="100000">
                                          <p:val>
                                            <p:strVal val="#ppt_h"/>
                                          </p:val>
                                        </p:tav>
                                      </p:tavLst>
                                    </p:anim>
                                    <p:anim calcmode="lin" valueType="num">
                                      <p:cBhvr>
                                        <p:cTn id="28" dur="1000" fill="hold"/>
                                        <p:tgtEl>
                                          <p:spTgt spid="24"/>
                                        </p:tgtEl>
                                        <p:attrNameLst>
                                          <p:attrName>style.rotation</p:attrName>
                                        </p:attrNameLst>
                                      </p:cBhvr>
                                      <p:tavLst>
                                        <p:tav tm="0">
                                          <p:val>
                                            <p:fltVal val="90"/>
                                          </p:val>
                                        </p:tav>
                                        <p:tav tm="100000">
                                          <p:val>
                                            <p:fltVal val="0"/>
                                          </p:val>
                                        </p:tav>
                                      </p:tavLst>
                                    </p:anim>
                                    <p:animEffect transition="in" filter="fade">
                                      <p:cBhvr>
                                        <p:cTn id="29" dur="10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30"/>
                                        </p:tgtEl>
                                        <p:attrNameLst>
                                          <p:attrName>style.visibility</p:attrName>
                                        </p:attrNameLst>
                                      </p:cBhvr>
                                      <p:to>
                                        <p:strVal val="visible"/>
                                      </p:to>
                                    </p:set>
                                    <p:anim calcmode="lin" valueType="num">
                                      <p:cBhvr>
                                        <p:cTn id="40" dur="1000" fill="hold"/>
                                        <p:tgtEl>
                                          <p:spTgt spid="30"/>
                                        </p:tgtEl>
                                        <p:attrNameLst>
                                          <p:attrName>ppt_w</p:attrName>
                                        </p:attrNameLst>
                                      </p:cBhvr>
                                      <p:tavLst>
                                        <p:tav tm="0">
                                          <p:val>
                                            <p:fltVal val="0"/>
                                          </p:val>
                                        </p:tav>
                                        <p:tav tm="100000">
                                          <p:val>
                                            <p:strVal val="#ppt_w"/>
                                          </p:val>
                                        </p:tav>
                                      </p:tavLst>
                                    </p:anim>
                                    <p:anim calcmode="lin" valueType="num">
                                      <p:cBhvr>
                                        <p:cTn id="41" dur="1000" fill="hold"/>
                                        <p:tgtEl>
                                          <p:spTgt spid="30"/>
                                        </p:tgtEl>
                                        <p:attrNameLst>
                                          <p:attrName>ppt_h</p:attrName>
                                        </p:attrNameLst>
                                      </p:cBhvr>
                                      <p:tavLst>
                                        <p:tav tm="0">
                                          <p:val>
                                            <p:fltVal val="0"/>
                                          </p:val>
                                        </p:tav>
                                        <p:tav tm="100000">
                                          <p:val>
                                            <p:strVal val="#ppt_h"/>
                                          </p:val>
                                        </p:tav>
                                      </p:tavLst>
                                    </p:anim>
                                    <p:anim calcmode="lin" valueType="num">
                                      <p:cBhvr>
                                        <p:cTn id="42" dur="1000" fill="hold"/>
                                        <p:tgtEl>
                                          <p:spTgt spid="30"/>
                                        </p:tgtEl>
                                        <p:attrNameLst>
                                          <p:attrName>style.rotation</p:attrName>
                                        </p:attrNameLst>
                                      </p:cBhvr>
                                      <p:tavLst>
                                        <p:tav tm="0">
                                          <p:val>
                                            <p:fltVal val="90"/>
                                          </p:val>
                                        </p:tav>
                                        <p:tav tm="100000">
                                          <p:val>
                                            <p:fltVal val="0"/>
                                          </p:val>
                                        </p:tav>
                                      </p:tavLst>
                                    </p:anim>
                                    <p:animEffect transition="in" filter="fade">
                                      <p:cBhvr>
                                        <p:cTn id="43" dur="1000"/>
                                        <p:tgtEl>
                                          <p:spTgt spid="30"/>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additive="base">
                                        <p:cTn id="48" dur="500" fill="hold"/>
                                        <p:tgtEl>
                                          <p:spTgt spid="29"/>
                                        </p:tgtEl>
                                        <p:attrNameLst>
                                          <p:attrName>ppt_x</p:attrName>
                                        </p:attrNameLst>
                                      </p:cBhvr>
                                      <p:tavLst>
                                        <p:tav tm="0">
                                          <p:val>
                                            <p:strVal val="#ppt_x"/>
                                          </p:val>
                                        </p:tav>
                                        <p:tav tm="100000">
                                          <p:val>
                                            <p:strVal val="#ppt_x"/>
                                          </p:val>
                                        </p:tav>
                                      </p:tavLst>
                                    </p:anim>
                                    <p:anim calcmode="lin" valueType="num">
                                      <p:cBhvr additive="base">
                                        <p:cTn id="49"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nodeType="click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p:cTn id="54" dur="1000" fill="hold"/>
                                        <p:tgtEl>
                                          <p:spTgt spid="34"/>
                                        </p:tgtEl>
                                        <p:attrNameLst>
                                          <p:attrName>ppt_w</p:attrName>
                                        </p:attrNameLst>
                                      </p:cBhvr>
                                      <p:tavLst>
                                        <p:tav tm="0">
                                          <p:val>
                                            <p:fltVal val="0"/>
                                          </p:val>
                                        </p:tav>
                                        <p:tav tm="100000">
                                          <p:val>
                                            <p:strVal val="#ppt_w"/>
                                          </p:val>
                                        </p:tav>
                                      </p:tavLst>
                                    </p:anim>
                                    <p:anim calcmode="lin" valueType="num">
                                      <p:cBhvr>
                                        <p:cTn id="55" dur="1000" fill="hold"/>
                                        <p:tgtEl>
                                          <p:spTgt spid="34"/>
                                        </p:tgtEl>
                                        <p:attrNameLst>
                                          <p:attrName>ppt_h</p:attrName>
                                        </p:attrNameLst>
                                      </p:cBhvr>
                                      <p:tavLst>
                                        <p:tav tm="0">
                                          <p:val>
                                            <p:fltVal val="0"/>
                                          </p:val>
                                        </p:tav>
                                        <p:tav tm="100000">
                                          <p:val>
                                            <p:strVal val="#ppt_h"/>
                                          </p:val>
                                        </p:tav>
                                      </p:tavLst>
                                    </p:anim>
                                    <p:anim calcmode="lin" valueType="num">
                                      <p:cBhvr>
                                        <p:cTn id="56" dur="1000" fill="hold"/>
                                        <p:tgtEl>
                                          <p:spTgt spid="34"/>
                                        </p:tgtEl>
                                        <p:attrNameLst>
                                          <p:attrName>style.rotation</p:attrName>
                                        </p:attrNameLst>
                                      </p:cBhvr>
                                      <p:tavLst>
                                        <p:tav tm="0">
                                          <p:val>
                                            <p:fltVal val="90"/>
                                          </p:val>
                                        </p:tav>
                                        <p:tav tm="100000">
                                          <p:val>
                                            <p:fltVal val="0"/>
                                          </p:val>
                                        </p:tav>
                                      </p:tavLst>
                                    </p:anim>
                                    <p:animEffect transition="in" filter="fade">
                                      <p:cBhvr>
                                        <p:cTn id="57" dur="1000"/>
                                        <p:tgtEl>
                                          <p:spTgt spid="34"/>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grpId="0" nodeType="clickEffect">
                                  <p:stCondLst>
                                    <p:cond delay="0"/>
                                  </p:stCondLst>
                                  <p:childTnLst>
                                    <p:set>
                                      <p:cBhvr>
                                        <p:cTn id="61" dur="1" fill="hold">
                                          <p:stCondLst>
                                            <p:cond delay="0"/>
                                          </p:stCondLst>
                                        </p:cTn>
                                        <p:tgtEl>
                                          <p:spTgt spid="33"/>
                                        </p:tgtEl>
                                        <p:attrNameLst>
                                          <p:attrName>style.visibility</p:attrName>
                                        </p:attrNameLst>
                                      </p:cBhvr>
                                      <p:to>
                                        <p:strVal val="visible"/>
                                      </p:to>
                                    </p:set>
                                    <p:anim calcmode="lin" valueType="num">
                                      <p:cBhvr additive="base">
                                        <p:cTn id="62" dur="500" fill="hold"/>
                                        <p:tgtEl>
                                          <p:spTgt spid="33"/>
                                        </p:tgtEl>
                                        <p:attrNameLst>
                                          <p:attrName>ppt_x</p:attrName>
                                        </p:attrNameLst>
                                      </p:cBhvr>
                                      <p:tavLst>
                                        <p:tav tm="0">
                                          <p:val>
                                            <p:strVal val="#ppt_x"/>
                                          </p:val>
                                        </p:tav>
                                        <p:tav tm="100000">
                                          <p:val>
                                            <p:strVal val="#ppt_x"/>
                                          </p:val>
                                        </p:tav>
                                      </p:tavLst>
                                    </p:anim>
                                    <p:anim calcmode="lin" valueType="num">
                                      <p:cBhvr additive="base">
                                        <p:cTn id="63"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31" presetClass="entr" presetSubtype="0" fill="hold" nodeType="clickEffect">
                                  <p:stCondLst>
                                    <p:cond delay="0"/>
                                  </p:stCondLst>
                                  <p:childTnLst>
                                    <p:set>
                                      <p:cBhvr>
                                        <p:cTn id="67" dur="1" fill="hold">
                                          <p:stCondLst>
                                            <p:cond delay="0"/>
                                          </p:stCondLst>
                                        </p:cTn>
                                        <p:tgtEl>
                                          <p:spTgt spid="38"/>
                                        </p:tgtEl>
                                        <p:attrNameLst>
                                          <p:attrName>style.visibility</p:attrName>
                                        </p:attrNameLst>
                                      </p:cBhvr>
                                      <p:to>
                                        <p:strVal val="visible"/>
                                      </p:to>
                                    </p:set>
                                    <p:anim calcmode="lin" valueType="num">
                                      <p:cBhvr>
                                        <p:cTn id="68" dur="1000" fill="hold"/>
                                        <p:tgtEl>
                                          <p:spTgt spid="38"/>
                                        </p:tgtEl>
                                        <p:attrNameLst>
                                          <p:attrName>ppt_w</p:attrName>
                                        </p:attrNameLst>
                                      </p:cBhvr>
                                      <p:tavLst>
                                        <p:tav tm="0">
                                          <p:val>
                                            <p:fltVal val="0"/>
                                          </p:val>
                                        </p:tav>
                                        <p:tav tm="100000">
                                          <p:val>
                                            <p:strVal val="#ppt_w"/>
                                          </p:val>
                                        </p:tav>
                                      </p:tavLst>
                                    </p:anim>
                                    <p:anim calcmode="lin" valueType="num">
                                      <p:cBhvr>
                                        <p:cTn id="69" dur="1000" fill="hold"/>
                                        <p:tgtEl>
                                          <p:spTgt spid="38"/>
                                        </p:tgtEl>
                                        <p:attrNameLst>
                                          <p:attrName>ppt_h</p:attrName>
                                        </p:attrNameLst>
                                      </p:cBhvr>
                                      <p:tavLst>
                                        <p:tav tm="0">
                                          <p:val>
                                            <p:fltVal val="0"/>
                                          </p:val>
                                        </p:tav>
                                        <p:tav tm="100000">
                                          <p:val>
                                            <p:strVal val="#ppt_h"/>
                                          </p:val>
                                        </p:tav>
                                      </p:tavLst>
                                    </p:anim>
                                    <p:anim calcmode="lin" valueType="num">
                                      <p:cBhvr>
                                        <p:cTn id="70" dur="1000" fill="hold"/>
                                        <p:tgtEl>
                                          <p:spTgt spid="38"/>
                                        </p:tgtEl>
                                        <p:attrNameLst>
                                          <p:attrName>style.rotation</p:attrName>
                                        </p:attrNameLst>
                                      </p:cBhvr>
                                      <p:tavLst>
                                        <p:tav tm="0">
                                          <p:val>
                                            <p:fltVal val="90"/>
                                          </p:val>
                                        </p:tav>
                                        <p:tav tm="100000">
                                          <p:val>
                                            <p:fltVal val="0"/>
                                          </p:val>
                                        </p:tav>
                                      </p:tavLst>
                                    </p:anim>
                                    <p:animEffect transition="in" filter="fade">
                                      <p:cBhvr>
                                        <p:cTn id="71" dur="1000"/>
                                        <p:tgtEl>
                                          <p:spTgt spid="38"/>
                                        </p:tgtEl>
                                      </p:cBhvr>
                                    </p:animEffect>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grpId="0" nodeType="clickEffect">
                                  <p:stCondLst>
                                    <p:cond delay="0"/>
                                  </p:stCondLst>
                                  <p:childTnLst>
                                    <p:set>
                                      <p:cBhvr>
                                        <p:cTn id="75" dur="1" fill="hold">
                                          <p:stCondLst>
                                            <p:cond delay="0"/>
                                          </p:stCondLst>
                                        </p:cTn>
                                        <p:tgtEl>
                                          <p:spTgt spid="37"/>
                                        </p:tgtEl>
                                        <p:attrNameLst>
                                          <p:attrName>style.visibility</p:attrName>
                                        </p:attrNameLst>
                                      </p:cBhvr>
                                      <p:to>
                                        <p:strVal val="visible"/>
                                      </p:to>
                                    </p:set>
                                    <p:anim calcmode="lin" valueType="num">
                                      <p:cBhvr additive="base">
                                        <p:cTn id="76" dur="500" fill="hold"/>
                                        <p:tgtEl>
                                          <p:spTgt spid="37"/>
                                        </p:tgtEl>
                                        <p:attrNameLst>
                                          <p:attrName>ppt_x</p:attrName>
                                        </p:attrNameLst>
                                      </p:cBhvr>
                                      <p:tavLst>
                                        <p:tav tm="0">
                                          <p:val>
                                            <p:strVal val="#ppt_x"/>
                                          </p:val>
                                        </p:tav>
                                        <p:tav tm="100000">
                                          <p:val>
                                            <p:strVal val="#ppt_x"/>
                                          </p:val>
                                        </p:tav>
                                      </p:tavLst>
                                    </p:anim>
                                    <p:anim calcmode="lin" valueType="num">
                                      <p:cBhvr additive="base">
                                        <p:cTn id="77"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31" presetClass="entr" presetSubtype="0" fill="hold" nodeType="clickEffect">
                                  <p:stCondLst>
                                    <p:cond delay="0"/>
                                  </p:stCondLst>
                                  <p:childTnLst>
                                    <p:set>
                                      <p:cBhvr>
                                        <p:cTn id="81" dur="1" fill="hold">
                                          <p:stCondLst>
                                            <p:cond delay="0"/>
                                          </p:stCondLst>
                                        </p:cTn>
                                        <p:tgtEl>
                                          <p:spTgt spid="42"/>
                                        </p:tgtEl>
                                        <p:attrNameLst>
                                          <p:attrName>style.visibility</p:attrName>
                                        </p:attrNameLst>
                                      </p:cBhvr>
                                      <p:to>
                                        <p:strVal val="visible"/>
                                      </p:to>
                                    </p:set>
                                    <p:anim calcmode="lin" valueType="num">
                                      <p:cBhvr>
                                        <p:cTn id="82" dur="1000" fill="hold"/>
                                        <p:tgtEl>
                                          <p:spTgt spid="42"/>
                                        </p:tgtEl>
                                        <p:attrNameLst>
                                          <p:attrName>ppt_w</p:attrName>
                                        </p:attrNameLst>
                                      </p:cBhvr>
                                      <p:tavLst>
                                        <p:tav tm="0">
                                          <p:val>
                                            <p:fltVal val="0"/>
                                          </p:val>
                                        </p:tav>
                                        <p:tav tm="100000">
                                          <p:val>
                                            <p:strVal val="#ppt_w"/>
                                          </p:val>
                                        </p:tav>
                                      </p:tavLst>
                                    </p:anim>
                                    <p:anim calcmode="lin" valueType="num">
                                      <p:cBhvr>
                                        <p:cTn id="83" dur="1000" fill="hold"/>
                                        <p:tgtEl>
                                          <p:spTgt spid="42"/>
                                        </p:tgtEl>
                                        <p:attrNameLst>
                                          <p:attrName>ppt_h</p:attrName>
                                        </p:attrNameLst>
                                      </p:cBhvr>
                                      <p:tavLst>
                                        <p:tav tm="0">
                                          <p:val>
                                            <p:fltVal val="0"/>
                                          </p:val>
                                        </p:tav>
                                        <p:tav tm="100000">
                                          <p:val>
                                            <p:strVal val="#ppt_h"/>
                                          </p:val>
                                        </p:tav>
                                      </p:tavLst>
                                    </p:anim>
                                    <p:anim calcmode="lin" valueType="num">
                                      <p:cBhvr>
                                        <p:cTn id="84" dur="1000" fill="hold"/>
                                        <p:tgtEl>
                                          <p:spTgt spid="42"/>
                                        </p:tgtEl>
                                        <p:attrNameLst>
                                          <p:attrName>style.rotation</p:attrName>
                                        </p:attrNameLst>
                                      </p:cBhvr>
                                      <p:tavLst>
                                        <p:tav tm="0">
                                          <p:val>
                                            <p:fltVal val="90"/>
                                          </p:val>
                                        </p:tav>
                                        <p:tav tm="100000">
                                          <p:val>
                                            <p:fltVal val="0"/>
                                          </p:val>
                                        </p:tav>
                                      </p:tavLst>
                                    </p:anim>
                                    <p:animEffect transition="in" filter="fade">
                                      <p:cBhvr>
                                        <p:cTn id="85" dur="1000"/>
                                        <p:tgtEl>
                                          <p:spTgt spid="42"/>
                                        </p:tgtEl>
                                      </p:cBhvr>
                                    </p:animEffect>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grpId="0" nodeType="click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additive="base">
                                        <p:cTn id="90" dur="500" fill="hold"/>
                                        <p:tgtEl>
                                          <p:spTgt spid="41"/>
                                        </p:tgtEl>
                                        <p:attrNameLst>
                                          <p:attrName>ppt_x</p:attrName>
                                        </p:attrNameLst>
                                      </p:cBhvr>
                                      <p:tavLst>
                                        <p:tav tm="0">
                                          <p:val>
                                            <p:strVal val="#ppt_x"/>
                                          </p:val>
                                        </p:tav>
                                        <p:tav tm="100000">
                                          <p:val>
                                            <p:strVal val="#ppt_x"/>
                                          </p:val>
                                        </p:tav>
                                      </p:tavLst>
                                    </p:anim>
                                    <p:anim calcmode="lin" valueType="num">
                                      <p:cBhvr additive="base">
                                        <p:cTn id="91"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3" grpId="0"/>
      <p:bldP spid="29" grpId="0"/>
      <p:bldP spid="33" grpId="0"/>
      <p:bldP spid="37" grpId="0"/>
      <p:bldP spid="41"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2" name="Group 1">
            <a:extLst>
              <a:ext uri="{FF2B5EF4-FFF2-40B4-BE49-F238E27FC236}">
                <a16:creationId xmlns="" xmlns:a16="http://schemas.microsoft.com/office/drawing/2014/main" id="{0814BABF-1C89-F817-AF08-0DB0E04FDC3D}"/>
              </a:ext>
            </a:extLst>
          </p:cNvPr>
          <p:cNvGrpSpPr/>
          <p:nvPr/>
        </p:nvGrpSpPr>
        <p:grpSpPr>
          <a:xfrm>
            <a:off x="2475571" y="11938"/>
            <a:ext cx="1962483" cy="780586"/>
            <a:chOff x="142074" y="-82978"/>
            <a:chExt cx="1112253" cy="516320"/>
          </a:xfrm>
        </p:grpSpPr>
        <p:pic>
          <p:nvPicPr>
            <p:cNvPr id="5" name="Picture 4">
              <a:extLst>
                <a:ext uri="{FF2B5EF4-FFF2-40B4-BE49-F238E27FC236}">
                  <a16:creationId xmlns="" xmlns:a16="http://schemas.microsoft.com/office/drawing/2014/main" id="{FC265336-B39B-0960-5B56-B844C0A7A039}"/>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643433DF-00EF-9587-D2A0-E7B35B502640}"/>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تعريفات</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A59156D4-8A2C-E539-A785-21D86B818DD8}"/>
              </a:ext>
            </a:extLst>
          </p:cNvPr>
          <p:cNvGrpSpPr/>
          <p:nvPr/>
        </p:nvGrpSpPr>
        <p:grpSpPr>
          <a:xfrm>
            <a:off x="4212831" y="1295767"/>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85748105-1C6D-4E3B-D2E9-389C4F244C9F}"/>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0A0AC011-CE89-7662-3658-A0248B918DC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a:t>
              </a:r>
              <a:endParaRPr kumimoji="0" lang="en-US" sz="32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3" name="TextBox 12">
            <a:extLst>
              <a:ext uri="{FF2B5EF4-FFF2-40B4-BE49-F238E27FC236}">
                <a16:creationId xmlns="" xmlns:a16="http://schemas.microsoft.com/office/drawing/2014/main" id="{5BB0E4E9-0C74-EC8B-ED71-668BB77B2DA5}"/>
              </a:ext>
            </a:extLst>
          </p:cNvPr>
          <p:cNvSpPr txBox="1"/>
          <p:nvPr/>
        </p:nvSpPr>
        <p:spPr>
          <a:xfrm>
            <a:off x="159087" y="2948773"/>
            <a:ext cx="10202467"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كل عقد يتعهد بمقتضاه شخص طبيعي بأن يعمل لمصلحة صاحب عمل وتحت إدارته وإشرافه لقاء أجر</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nvGrpSpPr>
          <p:cNvPr id="22" name="Group 21">
            <a:extLst>
              <a:ext uri="{FF2B5EF4-FFF2-40B4-BE49-F238E27FC236}">
                <a16:creationId xmlns="" xmlns:a16="http://schemas.microsoft.com/office/drawing/2014/main" id="{4B63C181-06A5-D89E-AF36-7A241AA66A31}"/>
              </a:ext>
            </a:extLst>
          </p:cNvPr>
          <p:cNvGrpSpPr/>
          <p:nvPr/>
        </p:nvGrpSpPr>
        <p:grpSpPr>
          <a:xfrm>
            <a:off x="9663342" y="2440969"/>
            <a:ext cx="2200265" cy="793479"/>
            <a:chOff x="9289356" y="2120552"/>
            <a:chExt cx="2200265" cy="793479"/>
          </a:xfrm>
        </p:grpSpPr>
        <p:pic>
          <p:nvPicPr>
            <p:cNvPr id="1026" name="Picture 2" descr="تصاميم شعار القانون قالب تحميل مجاني على ينغتري | Law logo, Law logos  design, Lawyer logo design">
              <a:extLst>
                <a:ext uri="{FF2B5EF4-FFF2-40B4-BE49-F238E27FC236}">
                  <a16:creationId xmlns="" xmlns:a16="http://schemas.microsoft.com/office/drawing/2014/main" id="{2B8098A9-BDCD-AB32-5F58-89E36625758E}"/>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DCD515AB-D4B4-4A90-CA13-5ACB46DE8DC4}"/>
                </a:ext>
              </a:extLst>
            </p:cNvPr>
            <p:cNvSpPr/>
            <p:nvPr/>
          </p:nvSpPr>
          <p:spPr>
            <a:xfrm>
              <a:off x="9289356" y="2120552"/>
              <a:ext cx="1313004"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عقد العمل</a:t>
              </a:r>
            </a:p>
          </p:txBody>
        </p:sp>
      </p:grpSp>
      <p:sp>
        <p:nvSpPr>
          <p:cNvPr id="23" name="TextBox 22">
            <a:extLst>
              <a:ext uri="{FF2B5EF4-FFF2-40B4-BE49-F238E27FC236}">
                <a16:creationId xmlns="" xmlns:a16="http://schemas.microsoft.com/office/drawing/2014/main" id="{B99C31D5-56D2-99D4-4A1A-E5C20A9F0F92}"/>
              </a:ext>
            </a:extLst>
          </p:cNvPr>
          <p:cNvSpPr txBox="1"/>
          <p:nvPr/>
        </p:nvSpPr>
        <p:spPr>
          <a:xfrm>
            <a:off x="838200" y="4566225"/>
            <a:ext cx="9692660"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العمل الذي لا يدخل بطبيعته فيما يزاوله صاحب العمل من نشاط ولا يستغرق أكثر من ستة أشهر</a:t>
            </a:r>
          </a:p>
        </p:txBody>
      </p:sp>
      <p:grpSp>
        <p:nvGrpSpPr>
          <p:cNvPr id="24" name="Group 23">
            <a:extLst>
              <a:ext uri="{FF2B5EF4-FFF2-40B4-BE49-F238E27FC236}">
                <a16:creationId xmlns="" xmlns:a16="http://schemas.microsoft.com/office/drawing/2014/main" id="{1B45A5DA-0136-140F-F6B3-065C0D6240A5}"/>
              </a:ext>
            </a:extLst>
          </p:cNvPr>
          <p:cNvGrpSpPr/>
          <p:nvPr/>
        </p:nvGrpSpPr>
        <p:grpSpPr>
          <a:xfrm>
            <a:off x="8548788" y="3929300"/>
            <a:ext cx="3314819" cy="793479"/>
            <a:chOff x="8174802" y="2120552"/>
            <a:chExt cx="3314819" cy="793479"/>
          </a:xfrm>
        </p:grpSpPr>
        <p:pic>
          <p:nvPicPr>
            <p:cNvPr id="25" name="Picture 2" descr="تصاميم شعار القانون قالب تحميل مجاني على ينغتري | Law logo, Law logos  design, Lawyer logo design">
              <a:extLst>
                <a:ext uri="{FF2B5EF4-FFF2-40B4-BE49-F238E27FC236}">
                  <a16:creationId xmlns="" xmlns:a16="http://schemas.microsoft.com/office/drawing/2014/main" id="{979E82BA-5B8A-CEB9-F49F-25123523E7E3}"/>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 xmlns:a16="http://schemas.microsoft.com/office/drawing/2014/main" id="{B97182A6-205F-0924-99DF-0E0389AC8ED3}"/>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العــمل العـــرضي</a:t>
              </a:r>
            </a:p>
          </p:txBody>
        </p:sp>
      </p:grpSp>
      <p:sp>
        <p:nvSpPr>
          <p:cNvPr id="29" name="TextBox 28">
            <a:extLst>
              <a:ext uri="{FF2B5EF4-FFF2-40B4-BE49-F238E27FC236}">
                <a16:creationId xmlns="" xmlns:a16="http://schemas.microsoft.com/office/drawing/2014/main" id="{8384EF85-B027-71E7-2627-2A19B5F16908}"/>
              </a:ext>
            </a:extLst>
          </p:cNvPr>
          <p:cNvSpPr txBox="1"/>
          <p:nvPr/>
        </p:nvSpPr>
        <p:spPr>
          <a:xfrm>
            <a:off x="3100039" y="6025429"/>
            <a:ext cx="7430821"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العمل الذي تقتضي طبيعة تنفيذه وإنهائه مدة محددة</a:t>
            </a:r>
          </a:p>
        </p:txBody>
      </p:sp>
      <p:grpSp>
        <p:nvGrpSpPr>
          <p:cNvPr id="30" name="Group 29">
            <a:extLst>
              <a:ext uri="{FF2B5EF4-FFF2-40B4-BE49-F238E27FC236}">
                <a16:creationId xmlns="" xmlns:a16="http://schemas.microsoft.com/office/drawing/2014/main" id="{BAA85DD4-B0F0-BC2E-131A-A6B649D9A57B}"/>
              </a:ext>
            </a:extLst>
          </p:cNvPr>
          <p:cNvGrpSpPr/>
          <p:nvPr/>
        </p:nvGrpSpPr>
        <p:grpSpPr>
          <a:xfrm>
            <a:off x="8548788" y="5389493"/>
            <a:ext cx="3314819" cy="793479"/>
            <a:chOff x="8174802" y="2120552"/>
            <a:chExt cx="3314819" cy="793479"/>
          </a:xfrm>
        </p:grpSpPr>
        <p:pic>
          <p:nvPicPr>
            <p:cNvPr id="31" name="Picture 2" descr="تصاميم شعار القانون قالب تحميل مجاني على ينغتري | Law logo, Law logos  design, Lawyer logo design">
              <a:extLst>
                <a:ext uri="{FF2B5EF4-FFF2-40B4-BE49-F238E27FC236}">
                  <a16:creationId xmlns="" xmlns:a16="http://schemas.microsoft.com/office/drawing/2014/main" id="{DDF3AC53-1F82-07ED-FA6B-AF07344EEE36}"/>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a:extLst>
                <a:ext uri="{FF2B5EF4-FFF2-40B4-BE49-F238E27FC236}">
                  <a16:creationId xmlns="" xmlns:a16="http://schemas.microsoft.com/office/drawing/2014/main" id="{D7EE6A24-A10F-678C-D38E-EEB9D3F77924}"/>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العــمل المـــؤقت</a:t>
              </a:r>
            </a:p>
          </p:txBody>
        </p:sp>
      </p:grpSp>
      <p:sp>
        <p:nvSpPr>
          <p:cNvPr id="2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235150580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fltVal val="0"/>
                                          </p:val>
                                        </p:tav>
                                        <p:tav tm="100000">
                                          <p:val>
                                            <p:strVal val="#ppt_w"/>
                                          </p:val>
                                        </p:tav>
                                      </p:tavLst>
                                    </p:anim>
                                    <p:anim calcmode="lin" valueType="num">
                                      <p:cBhvr>
                                        <p:cTn id="13" dur="1000" fill="hold"/>
                                        <p:tgtEl>
                                          <p:spTgt spid="22"/>
                                        </p:tgtEl>
                                        <p:attrNameLst>
                                          <p:attrName>ppt_h</p:attrName>
                                        </p:attrNameLst>
                                      </p:cBhvr>
                                      <p:tavLst>
                                        <p:tav tm="0">
                                          <p:val>
                                            <p:fltVal val="0"/>
                                          </p:val>
                                        </p:tav>
                                        <p:tav tm="100000">
                                          <p:val>
                                            <p:strVal val="#ppt_h"/>
                                          </p:val>
                                        </p:tav>
                                      </p:tavLst>
                                    </p:anim>
                                    <p:anim calcmode="lin" valueType="num">
                                      <p:cBhvr>
                                        <p:cTn id="14" dur="1000" fill="hold"/>
                                        <p:tgtEl>
                                          <p:spTgt spid="22"/>
                                        </p:tgtEl>
                                        <p:attrNameLst>
                                          <p:attrName>style.rotation</p:attrName>
                                        </p:attrNameLst>
                                      </p:cBhvr>
                                      <p:tavLst>
                                        <p:tav tm="0">
                                          <p:val>
                                            <p:fltVal val="90"/>
                                          </p:val>
                                        </p:tav>
                                        <p:tav tm="100000">
                                          <p:val>
                                            <p:fltVal val="0"/>
                                          </p:val>
                                        </p:tav>
                                      </p:tavLst>
                                    </p:anim>
                                    <p:animEffect transition="in" filter="fade">
                                      <p:cBhvr>
                                        <p:cTn id="15" dur="10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500" fill="hold"/>
                                        <p:tgtEl>
                                          <p:spTgt spid="13"/>
                                        </p:tgtEl>
                                        <p:attrNameLst>
                                          <p:attrName>ppt_x</p:attrName>
                                        </p:attrNameLst>
                                      </p:cBhvr>
                                      <p:tavLst>
                                        <p:tav tm="0">
                                          <p:val>
                                            <p:strVal val="#ppt_x"/>
                                          </p:val>
                                        </p:tav>
                                        <p:tav tm="100000">
                                          <p:val>
                                            <p:strVal val="#ppt_x"/>
                                          </p:val>
                                        </p:tav>
                                      </p:tavLst>
                                    </p:anim>
                                    <p:anim calcmode="lin" valueType="num">
                                      <p:cBhvr additive="base">
                                        <p:cTn id="21"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cBhvr>
                                        <p:cTn id="26" dur="1000" fill="hold"/>
                                        <p:tgtEl>
                                          <p:spTgt spid="24"/>
                                        </p:tgtEl>
                                        <p:attrNameLst>
                                          <p:attrName>ppt_w</p:attrName>
                                        </p:attrNameLst>
                                      </p:cBhvr>
                                      <p:tavLst>
                                        <p:tav tm="0">
                                          <p:val>
                                            <p:fltVal val="0"/>
                                          </p:val>
                                        </p:tav>
                                        <p:tav tm="100000">
                                          <p:val>
                                            <p:strVal val="#ppt_w"/>
                                          </p:val>
                                        </p:tav>
                                      </p:tavLst>
                                    </p:anim>
                                    <p:anim calcmode="lin" valueType="num">
                                      <p:cBhvr>
                                        <p:cTn id="27" dur="1000" fill="hold"/>
                                        <p:tgtEl>
                                          <p:spTgt spid="24"/>
                                        </p:tgtEl>
                                        <p:attrNameLst>
                                          <p:attrName>ppt_h</p:attrName>
                                        </p:attrNameLst>
                                      </p:cBhvr>
                                      <p:tavLst>
                                        <p:tav tm="0">
                                          <p:val>
                                            <p:fltVal val="0"/>
                                          </p:val>
                                        </p:tav>
                                        <p:tav tm="100000">
                                          <p:val>
                                            <p:strVal val="#ppt_h"/>
                                          </p:val>
                                        </p:tav>
                                      </p:tavLst>
                                    </p:anim>
                                    <p:anim calcmode="lin" valueType="num">
                                      <p:cBhvr>
                                        <p:cTn id="28" dur="1000" fill="hold"/>
                                        <p:tgtEl>
                                          <p:spTgt spid="24"/>
                                        </p:tgtEl>
                                        <p:attrNameLst>
                                          <p:attrName>style.rotation</p:attrName>
                                        </p:attrNameLst>
                                      </p:cBhvr>
                                      <p:tavLst>
                                        <p:tav tm="0">
                                          <p:val>
                                            <p:fltVal val="90"/>
                                          </p:val>
                                        </p:tav>
                                        <p:tav tm="100000">
                                          <p:val>
                                            <p:fltVal val="0"/>
                                          </p:val>
                                        </p:tav>
                                      </p:tavLst>
                                    </p:anim>
                                    <p:animEffect transition="in" filter="fade">
                                      <p:cBhvr>
                                        <p:cTn id="29" dur="10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30"/>
                                        </p:tgtEl>
                                        <p:attrNameLst>
                                          <p:attrName>style.visibility</p:attrName>
                                        </p:attrNameLst>
                                      </p:cBhvr>
                                      <p:to>
                                        <p:strVal val="visible"/>
                                      </p:to>
                                    </p:set>
                                    <p:anim calcmode="lin" valueType="num">
                                      <p:cBhvr>
                                        <p:cTn id="40" dur="1000" fill="hold"/>
                                        <p:tgtEl>
                                          <p:spTgt spid="30"/>
                                        </p:tgtEl>
                                        <p:attrNameLst>
                                          <p:attrName>ppt_w</p:attrName>
                                        </p:attrNameLst>
                                      </p:cBhvr>
                                      <p:tavLst>
                                        <p:tav tm="0">
                                          <p:val>
                                            <p:fltVal val="0"/>
                                          </p:val>
                                        </p:tav>
                                        <p:tav tm="100000">
                                          <p:val>
                                            <p:strVal val="#ppt_w"/>
                                          </p:val>
                                        </p:tav>
                                      </p:tavLst>
                                    </p:anim>
                                    <p:anim calcmode="lin" valueType="num">
                                      <p:cBhvr>
                                        <p:cTn id="41" dur="1000" fill="hold"/>
                                        <p:tgtEl>
                                          <p:spTgt spid="30"/>
                                        </p:tgtEl>
                                        <p:attrNameLst>
                                          <p:attrName>ppt_h</p:attrName>
                                        </p:attrNameLst>
                                      </p:cBhvr>
                                      <p:tavLst>
                                        <p:tav tm="0">
                                          <p:val>
                                            <p:fltVal val="0"/>
                                          </p:val>
                                        </p:tav>
                                        <p:tav tm="100000">
                                          <p:val>
                                            <p:strVal val="#ppt_h"/>
                                          </p:val>
                                        </p:tav>
                                      </p:tavLst>
                                    </p:anim>
                                    <p:anim calcmode="lin" valueType="num">
                                      <p:cBhvr>
                                        <p:cTn id="42" dur="1000" fill="hold"/>
                                        <p:tgtEl>
                                          <p:spTgt spid="30"/>
                                        </p:tgtEl>
                                        <p:attrNameLst>
                                          <p:attrName>style.rotation</p:attrName>
                                        </p:attrNameLst>
                                      </p:cBhvr>
                                      <p:tavLst>
                                        <p:tav tm="0">
                                          <p:val>
                                            <p:fltVal val="90"/>
                                          </p:val>
                                        </p:tav>
                                        <p:tav tm="100000">
                                          <p:val>
                                            <p:fltVal val="0"/>
                                          </p:val>
                                        </p:tav>
                                      </p:tavLst>
                                    </p:anim>
                                    <p:animEffect transition="in" filter="fade">
                                      <p:cBhvr>
                                        <p:cTn id="43" dur="1000"/>
                                        <p:tgtEl>
                                          <p:spTgt spid="30"/>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additive="base">
                                        <p:cTn id="48" dur="500" fill="hold"/>
                                        <p:tgtEl>
                                          <p:spTgt spid="29"/>
                                        </p:tgtEl>
                                        <p:attrNameLst>
                                          <p:attrName>ppt_x</p:attrName>
                                        </p:attrNameLst>
                                      </p:cBhvr>
                                      <p:tavLst>
                                        <p:tav tm="0">
                                          <p:val>
                                            <p:strVal val="#ppt_x"/>
                                          </p:val>
                                        </p:tav>
                                        <p:tav tm="100000">
                                          <p:val>
                                            <p:strVal val="#ppt_x"/>
                                          </p:val>
                                        </p:tav>
                                      </p:tavLst>
                                    </p:anim>
                                    <p:anim calcmode="lin" valueType="num">
                                      <p:cBhvr additive="base">
                                        <p:cTn id="49"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3" grpId="0"/>
      <p:bldP spid="29"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sp>
        <p:nvSpPr>
          <p:cNvPr id="13" name="TextBox 12">
            <a:extLst>
              <a:ext uri="{FF2B5EF4-FFF2-40B4-BE49-F238E27FC236}">
                <a16:creationId xmlns="" xmlns:a16="http://schemas.microsoft.com/office/drawing/2014/main" id="{5BB0E4E9-0C74-EC8B-ED71-668BB77B2DA5}"/>
              </a:ext>
            </a:extLst>
          </p:cNvPr>
          <p:cNvSpPr txBox="1"/>
          <p:nvPr/>
        </p:nvSpPr>
        <p:spPr>
          <a:xfrm>
            <a:off x="103998" y="1876279"/>
            <a:ext cx="10202467"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العامل الذي تقل ساعات أو أيام عمله العادية عن ساعات وأيام العمل المقررة قانوناً.</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nvGrpSpPr>
          <p:cNvPr id="22" name="Group 21">
            <a:extLst>
              <a:ext uri="{FF2B5EF4-FFF2-40B4-BE49-F238E27FC236}">
                <a16:creationId xmlns="" xmlns:a16="http://schemas.microsoft.com/office/drawing/2014/main" id="{4B63C181-06A5-D89E-AF36-7A241AA66A31}"/>
              </a:ext>
            </a:extLst>
          </p:cNvPr>
          <p:cNvGrpSpPr/>
          <p:nvPr/>
        </p:nvGrpSpPr>
        <p:grpSpPr>
          <a:xfrm>
            <a:off x="8330628" y="1368475"/>
            <a:ext cx="3477890" cy="793479"/>
            <a:chOff x="8011731" y="2120552"/>
            <a:chExt cx="3477890" cy="793479"/>
          </a:xfrm>
        </p:grpSpPr>
        <p:pic>
          <p:nvPicPr>
            <p:cNvPr id="1026" name="Picture 2" descr="تصاميم شعار القانون قالب تحميل مجاني على ينغتري | Law logo, Law logos  design, Lawyer logo design">
              <a:extLst>
                <a:ext uri="{FF2B5EF4-FFF2-40B4-BE49-F238E27FC236}">
                  <a16:creationId xmlns="" xmlns:a16="http://schemas.microsoft.com/office/drawing/2014/main" id="{2B8098A9-BDCD-AB32-5F58-89E36625758E}"/>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DCD515AB-D4B4-4A90-CA13-5ACB46DE8DC4}"/>
                </a:ext>
              </a:extLst>
            </p:cNvPr>
            <p:cNvSpPr/>
            <p:nvPr/>
          </p:nvSpPr>
          <p:spPr>
            <a:xfrm>
              <a:off x="8011731" y="2120552"/>
              <a:ext cx="2590629"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العامل بعض الوقت</a:t>
              </a:r>
            </a:p>
          </p:txBody>
        </p:sp>
      </p:grpSp>
      <p:sp>
        <p:nvSpPr>
          <p:cNvPr id="23" name="TextBox 22">
            <a:extLst>
              <a:ext uri="{FF2B5EF4-FFF2-40B4-BE49-F238E27FC236}">
                <a16:creationId xmlns="" xmlns:a16="http://schemas.microsoft.com/office/drawing/2014/main" id="{B99C31D5-56D2-99D4-4A1A-E5C20A9F0F92}"/>
              </a:ext>
            </a:extLst>
          </p:cNvPr>
          <p:cNvSpPr txBox="1"/>
          <p:nvPr/>
        </p:nvSpPr>
        <p:spPr>
          <a:xfrm>
            <a:off x="783111" y="3226083"/>
            <a:ext cx="9692660"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العمل الذي ينفذ في الساعات التي تتجاوز ساعات العمل المقررة في هذا القانون.</a:t>
            </a:r>
          </a:p>
        </p:txBody>
      </p:sp>
      <p:grpSp>
        <p:nvGrpSpPr>
          <p:cNvPr id="24" name="Group 23">
            <a:extLst>
              <a:ext uri="{FF2B5EF4-FFF2-40B4-BE49-F238E27FC236}">
                <a16:creationId xmlns="" xmlns:a16="http://schemas.microsoft.com/office/drawing/2014/main" id="{1B45A5DA-0136-140F-F6B3-065C0D6240A5}"/>
              </a:ext>
            </a:extLst>
          </p:cNvPr>
          <p:cNvGrpSpPr/>
          <p:nvPr/>
        </p:nvGrpSpPr>
        <p:grpSpPr>
          <a:xfrm>
            <a:off x="8493699" y="2589158"/>
            <a:ext cx="3314819" cy="793479"/>
            <a:chOff x="8174802" y="2120552"/>
            <a:chExt cx="3314819" cy="793479"/>
          </a:xfrm>
        </p:grpSpPr>
        <p:pic>
          <p:nvPicPr>
            <p:cNvPr id="25" name="Picture 2" descr="تصاميم شعار القانون قالب تحميل مجاني على ينغتري | Law logo, Law logos  design, Lawyer logo design">
              <a:extLst>
                <a:ext uri="{FF2B5EF4-FFF2-40B4-BE49-F238E27FC236}">
                  <a16:creationId xmlns="" xmlns:a16="http://schemas.microsoft.com/office/drawing/2014/main" id="{979E82BA-5B8A-CEB9-F49F-25123523E7E3}"/>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 xmlns:a16="http://schemas.microsoft.com/office/drawing/2014/main" id="{B97182A6-205F-0924-99DF-0E0389AC8ED3}"/>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العـمل الإضــافـي</a:t>
              </a:r>
            </a:p>
          </p:txBody>
        </p:sp>
      </p:grpSp>
      <p:sp>
        <p:nvSpPr>
          <p:cNvPr id="29" name="TextBox 28">
            <a:extLst>
              <a:ext uri="{FF2B5EF4-FFF2-40B4-BE49-F238E27FC236}">
                <a16:creationId xmlns="" xmlns:a16="http://schemas.microsoft.com/office/drawing/2014/main" id="{8384EF85-B027-71E7-2627-2A19B5F16908}"/>
              </a:ext>
            </a:extLst>
          </p:cNvPr>
          <p:cNvSpPr txBox="1"/>
          <p:nvPr/>
        </p:nvSpPr>
        <p:spPr>
          <a:xfrm>
            <a:off x="383482" y="4527101"/>
            <a:ext cx="10092289"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المقابل المتفق عليه بين العامل وصاحب العمل نقداً والثابت في عقد العمل مضافاً إليه العلاوة الدورية</a:t>
            </a:r>
          </a:p>
        </p:txBody>
      </p:sp>
      <p:grpSp>
        <p:nvGrpSpPr>
          <p:cNvPr id="30" name="Group 29">
            <a:extLst>
              <a:ext uri="{FF2B5EF4-FFF2-40B4-BE49-F238E27FC236}">
                <a16:creationId xmlns="" xmlns:a16="http://schemas.microsoft.com/office/drawing/2014/main" id="{BAA85DD4-B0F0-BC2E-131A-A6B649D9A57B}"/>
              </a:ext>
            </a:extLst>
          </p:cNvPr>
          <p:cNvGrpSpPr/>
          <p:nvPr/>
        </p:nvGrpSpPr>
        <p:grpSpPr>
          <a:xfrm>
            <a:off x="8493699" y="3891165"/>
            <a:ext cx="3314819" cy="793479"/>
            <a:chOff x="8174802" y="2120552"/>
            <a:chExt cx="3314819" cy="793479"/>
          </a:xfrm>
        </p:grpSpPr>
        <p:pic>
          <p:nvPicPr>
            <p:cNvPr id="31" name="Picture 2" descr="تصاميم شعار القانون قالب تحميل مجاني على ينغتري | Law logo, Law logos  design, Lawyer logo design">
              <a:extLst>
                <a:ext uri="{FF2B5EF4-FFF2-40B4-BE49-F238E27FC236}">
                  <a16:creationId xmlns="" xmlns:a16="http://schemas.microsoft.com/office/drawing/2014/main" id="{DDF3AC53-1F82-07ED-FA6B-AF07344EEE36}"/>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a:extLst>
                <a:ext uri="{FF2B5EF4-FFF2-40B4-BE49-F238E27FC236}">
                  <a16:creationId xmlns="" xmlns:a16="http://schemas.microsoft.com/office/drawing/2014/main" id="{D7EE6A24-A10F-678C-D38E-EEB9D3F77924}"/>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الأجر الأساسي</a:t>
              </a:r>
            </a:p>
          </p:txBody>
        </p:sp>
      </p:grpSp>
      <p:sp>
        <p:nvSpPr>
          <p:cNvPr id="10" name="TextBox 9">
            <a:extLst>
              <a:ext uri="{FF2B5EF4-FFF2-40B4-BE49-F238E27FC236}">
                <a16:creationId xmlns="" xmlns:a16="http://schemas.microsoft.com/office/drawing/2014/main" id="{FAECE23B-1E27-BEBB-673F-385A62B01E04}"/>
              </a:ext>
            </a:extLst>
          </p:cNvPr>
          <p:cNvSpPr txBox="1"/>
          <p:nvPr/>
        </p:nvSpPr>
        <p:spPr>
          <a:xfrm>
            <a:off x="383482" y="5760826"/>
            <a:ext cx="10092289"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الأجر الأساسي مضافاً إليه جميع العلاوات الأخرى التي تقرر للعامل لقاء عمله</a:t>
            </a:r>
          </a:p>
        </p:txBody>
      </p:sp>
      <p:grpSp>
        <p:nvGrpSpPr>
          <p:cNvPr id="11" name="Group 10">
            <a:extLst>
              <a:ext uri="{FF2B5EF4-FFF2-40B4-BE49-F238E27FC236}">
                <a16:creationId xmlns="" xmlns:a16="http://schemas.microsoft.com/office/drawing/2014/main" id="{878DE782-ECD5-D8A6-07B3-3DB3F0865F55}"/>
              </a:ext>
            </a:extLst>
          </p:cNvPr>
          <p:cNvGrpSpPr/>
          <p:nvPr/>
        </p:nvGrpSpPr>
        <p:grpSpPr>
          <a:xfrm>
            <a:off x="8493699" y="5124890"/>
            <a:ext cx="3314819" cy="793479"/>
            <a:chOff x="8174802" y="2120552"/>
            <a:chExt cx="3314819" cy="793479"/>
          </a:xfrm>
        </p:grpSpPr>
        <p:pic>
          <p:nvPicPr>
            <p:cNvPr id="14" name="Picture 2" descr="تصاميم شعار القانون قالب تحميل مجاني على ينغتري | Law logo, Law logos  design, Lawyer logo design">
              <a:extLst>
                <a:ext uri="{FF2B5EF4-FFF2-40B4-BE49-F238E27FC236}">
                  <a16:creationId xmlns="" xmlns:a16="http://schemas.microsoft.com/office/drawing/2014/main" id="{CC63A772-53C5-32C8-4D00-C5B8EFCB7E80}"/>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 xmlns:a16="http://schemas.microsoft.com/office/drawing/2014/main" id="{F0F34D8A-E32D-E830-0F1A-F188CC8FB36D}"/>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الأجر الشامل</a:t>
              </a:r>
            </a:p>
          </p:txBody>
        </p:sp>
      </p:grpSp>
      <p:sp>
        <p:nvSpPr>
          <p:cNvPr id="20"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28068334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style.rotation</p:attrName>
                                        </p:attrNameLst>
                                      </p:cBhvr>
                                      <p:tavLst>
                                        <p:tav tm="0">
                                          <p:val>
                                            <p:fltVal val="90"/>
                                          </p:val>
                                        </p:tav>
                                        <p:tav tm="100000">
                                          <p:val>
                                            <p:fltVal val="0"/>
                                          </p:val>
                                        </p:tav>
                                      </p:tavLst>
                                    </p:anim>
                                    <p:animEffect transition="in" filter="fade">
                                      <p:cBhvr>
                                        <p:cTn id="24" dur="10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ppt_x"/>
                                          </p:val>
                                        </p:tav>
                                        <p:tav tm="100000">
                                          <p:val>
                                            <p:strVal val="#ppt_x"/>
                                          </p:val>
                                        </p:tav>
                                      </p:tavLst>
                                    </p:anim>
                                    <p:anim calcmode="lin" valueType="num">
                                      <p:cBhvr additive="base">
                                        <p:cTn id="3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p:cTn id="35" dur="1000" fill="hold"/>
                                        <p:tgtEl>
                                          <p:spTgt spid="30"/>
                                        </p:tgtEl>
                                        <p:attrNameLst>
                                          <p:attrName>ppt_w</p:attrName>
                                        </p:attrNameLst>
                                      </p:cBhvr>
                                      <p:tavLst>
                                        <p:tav tm="0">
                                          <p:val>
                                            <p:fltVal val="0"/>
                                          </p:val>
                                        </p:tav>
                                        <p:tav tm="100000">
                                          <p:val>
                                            <p:strVal val="#ppt_w"/>
                                          </p:val>
                                        </p:tav>
                                      </p:tavLst>
                                    </p:anim>
                                    <p:anim calcmode="lin" valueType="num">
                                      <p:cBhvr>
                                        <p:cTn id="36" dur="1000" fill="hold"/>
                                        <p:tgtEl>
                                          <p:spTgt spid="30"/>
                                        </p:tgtEl>
                                        <p:attrNameLst>
                                          <p:attrName>ppt_h</p:attrName>
                                        </p:attrNameLst>
                                      </p:cBhvr>
                                      <p:tavLst>
                                        <p:tav tm="0">
                                          <p:val>
                                            <p:fltVal val="0"/>
                                          </p:val>
                                        </p:tav>
                                        <p:tav tm="100000">
                                          <p:val>
                                            <p:strVal val="#ppt_h"/>
                                          </p:val>
                                        </p:tav>
                                      </p:tavLst>
                                    </p:anim>
                                    <p:anim calcmode="lin" valueType="num">
                                      <p:cBhvr>
                                        <p:cTn id="37" dur="1000" fill="hold"/>
                                        <p:tgtEl>
                                          <p:spTgt spid="30"/>
                                        </p:tgtEl>
                                        <p:attrNameLst>
                                          <p:attrName>style.rotation</p:attrName>
                                        </p:attrNameLst>
                                      </p:cBhvr>
                                      <p:tavLst>
                                        <p:tav tm="0">
                                          <p:val>
                                            <p:fltVal val="90"/>
                                          </p:val>
                                        </p:tav>
                                        <p:tav tm="100000">
                                          <p:val>
                                            <p:fltVal val="0"/>
                                          </p:val>
                                        </p:tav>
                                      </p:tavLst>
                                    </p:anim>
                                    <p:animEffect transition="in" filter="fade">
                                      <p:cBhvr>
                                        <p:cTn id="38" dur="1000"/>
                                        <p:tgtEl>
                                          <p:spTgt spid="3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500" fill="hold"/>
                                        <p:tgtEl>
                                          <p:spTgt spid="29"/>
                                        </p:tgtEl>
                                        <p:attrNameLst>
                                          <p:attrName>ppt_x</p:attrName>
                                        </p:attrNameLst>
                                      </p:cBhvr>
                                      <p:tavLst>
                                        <p:tav tm="0">
                                          <p:val>
                                            <p:strVal val="#ppt_x"/>
                                          </p:val>
                                        </p:tav>
                                        <p:tav tm="100000">
                                          <p:val>
                                            <p:strVal val="#ppt_x"/>
                                          </p:val>
                                        </p:tav>
                                      </p:tavLst>
                                    </p:anim>
                                    <p:anim calcmode="lin" valueType="num">
                                      <p:cBhvr additive="base">
                                        <p:cTn id="4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fltVal val="0"/>
                                          </p:val>
                                        </p:tav>
                                        <p:tav tm="100000">
                                          <p:val>
                                            <p:strVal val="#ppt_w"/>
                                          </p:val>
                                        </p:tav>
                                      </p:tavLst>
                                    </p:anim>
                                    <p:anim calcmode="lin" valueType="num">
                                      <p:cBhvr>
                                        <p:cTn id="50" dur="1000" fill="hold"/>
                                        <p:tgtEl>
                                          <p:spTgt spid="11"/>
                                        </p:tgtEl>
                                        <p:attrNameLst>
                                          <p:attrName>ppt_h</p:attrName>
                                        </p:attrNameLst>
                                      </p:cBhvr>
                                      <p:tavLst>
                                        <p:tav tm="0">
                                          <p:val>
                                            <p:fltVal val="0"/>
                                          </p:val>
                                        </p:tav>
                                        <p:tav tm="100000">
                                          <p:val>
                                            <p:strVal val="#ppt_h"/>
                                          </p:val>
                                        </p:tav>
                                      </p:tavLst>
                                    </p:anim>
                                    <p:anim calcmode="lin" valueType="num">
                                      <p:cBhvr>
                                        <p:cTn id="51" dur="1000" fill="hold"/>
                                        <p:tgtEl>
                                          <p:spTgt spid="11"/>
                                        </p:tgtEl>
                                        <p:attrNameLst>
                                          <p:attrName>style.rotation</p:attrName>
                                        </p:attrNameLst>
                                      </p:cBhvr>
                                      <p:tavLst>
                                        <p:tav tm="0">
                                          <p:val>
                                            <p:fltVal val="90"/>
                                          </p:val>
                                        </p:tav>
                                        <p:tav tm="100000">
                                          <p:val>
                                            <p:fltVal val="0"/>
                                          </p:val>
                                        </p:tav>
                                      </p:tavLst>
                                    </p:anim>
                                    <p:animEffect transition="in" filter="fade">
                                      <p:cBhvr>
                                        <p:cTn id="52" dur="10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ppt_x"/>
                                          </p:val>
                                        </p:tav>
                                        <p:tav tm="100000">
                                          <p:val>
                                            <p:strVal val="#ppt_x"/>
                                          </p:val>
                                        </p:tav>
                                      </p:tavLst>
                                    </p:anim>
                                    <p:anim calcmode="lin" valueType="num">
                                      <p:cBhvr additive="base">
                                        <p:cTn id="5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3" grpId="0"/>
      <p:bldP spid="29" grpId="0"/>
      <p:bldP spid="10" grpId="0"/>
    </p:bldLst>
  </p:timing>
</p:sld>
</file>

<file path=ppt/slides/slide12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sp>
        <p:nvSpPr>
          <p:cNvPr id="13" name="TextBox 12">
            <a:extLst>
              <a:ext uri="{FF2B5EF4-FFF2-40B4-BE49-F238E27FC236}">
                <a16:creationId xmlns="" xmlns:a16="http://schemas.microsoft.com/office/drawing/2014/main" id="{5BB0E4E9-0C74-EC8B-ED71-668BB77B2DA5}"/>
              </a:ext>
            </a:extLst>
          </p:cNvPr>
          <p:cNvSpPr txBox="1"/>
          <p:nvPr/>
        </p:nvSpPr>
        <p:spPr>
          <a:xfrm>
            <a:off x="103998" y="1876279"/>
            <a:ext cx="10202467" cy="1015663"/>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المدة التي تختبر خلالها صلاحية العامل وتمكن صاحب العمل من الحكم عليه سواء من الناحية الفنية أو الخلقية وتمكن العامل من الإلمام بظروف العمل</a:t>
            </a:r>
          </a:p>
        </p:txBody>
      </p:sp>
      <p:grpSp>
        <p:nvGrpSpPr>
          <p:cNvPr id="22" name="Group 21">
            <a:extLst>
              <a:ext uri="{FF2B5EF4-FFF2-40B4-BE49-F238E27FC236}">
                <a16:creationId xmlns="" xmlns:a16="http://schemas.microsoft.com/office/drawing/2014/main" id="{4B63C181-06A5-D89E-AF36-7A241AA66A31}"/>
              </a:ext>
            </a:extLst>
          </p:cNvPr>
          <p:cNvGrpSpPr/>
          <p:nvPr/>
        </p:nvGrpSpPr>
        <p:grpSpPr>
          <a:xfrm>
            <a:off x="8330628" y="1368475"/>
            <a:ext cx="3477890" cy="793479"/>
            <a:chOff x="8011731" y="2120552"/>
            <a:chExt cx="3477890" cy="793479"/>
          </a:xfrm>
        </p:grpSpPr>
        <p:pic>
          <p:nvPicPr>
            <p:cNvPr id="1026" name="Picture 2" descr="تصاميم شعار القانون قالب تحميل مجاني على ينغتري | Law logo, Law logos  design, Lawyer logo design">
              <a:extLst>
                <a:ext uri="{FF2B5EF4-FFF2-40B4-BE49-F238E27FC236}">
                  <a16:creationId xmlns="" xmlns:a16="http://schemas.microsoft.com/office/drawing/2014/main" id="{2B8098A9-BDCD-AB32-5F58-89E36625758E}"/>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DCD515AB-D4B4-4A90-CA13-5ACB46DE8DC4}"/>
                </a:ext>
              </a:extLst>
            </p:cNvPr>
            <p:cNvSpPr/>
            <p:nvPr/>
          </p:nvSpPr>
          <p:spPr>
            <a:xfrm>
              <a:off x="8011731" y="2120552"/>
              <a:ext cx="2590629"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فترة الاختبار</a:t>
              </a:r>
            </a:p>
          </p:txBody>
        </p:sp>
      </p:grpSp>
      <p:sp>
        <p:nvSpPr>
          <p:cNvPr id="23" name="TextBox 22">
            <a:extLst>
              <a:ext uri="{FF2B5EF4-FFF2-40B4-BE49-F238E27FC236}">
                <a16:creationId xmlns="" xmlns:a16="http://schemas.microsoft.com/office/drawing/2014/main" id="{B99C31D5-56D2-99D4-4A1A-E5C20A9F0F92}"/>
              </a:ext>
            </a:extLst>
          </p:cNvPr>
          <p:cNvSpPr txBox="1"/>
          <p:nvPr/>
        </p:nvSpPr>
        <p:spPr>
          <a:xfrm>
            <a:off x="103998" y="3792648"/>
            <a:ext cx="10475771" cy="1015663"/>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الخدمة المتواصلة مع نفس صاحب العمل أو خلفه القانوني ولا تؤثر مدد الغياب المصرح بها من صاحب العمل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اعتبار الخدمة مستمرة</a:t>
            </a:r>
          </a:p>
        </p:txBody>
      </p:sp>
      <p:grpSp>
        <p:nvGrpSpPr>
          <p:cNvPr id="24" name="Group 23">
            <a:extLst>
              <a:ext uri="{FF2B5EF4-FFF2-40B4-BE49-F238E27FC236}">
                <a16:creationId xmlns="" xmlns:a16="http://schemas.microsoft.com/office/drawing/2014/main" id="{1B45A5DA-0136-140F-F6B3-065C0D6240A5}"/>
              </a:ext>
            </a:extLst>
          </p:cNvPr>
          <p:cNvGrpSpPr/>
          <p:nvPr/>
        </p:nvGrpSpPr>
        <p:grpSpPr>
          <a:xfrm>
            <a:off x="8493699" y="3141730"/>
            <a:ext cx="3314819" cy="793479"/>
            <a:chOff x="8174802" y="2120552"/>
            <a:chExt cx="3314819" cy="793479"/>
          </a:xfrm>
        </p:grpSpPr>
        <p:pic>
          <p:nvPicPr>
            <p:cNvPr id="25" name="Picture 2" descr="تصاميم شعار القانون قالب تحميل مجاني على ينغتري | Law logo, Law logos  design, Lawyer logo design">
              <a:extLst>
                <a:ext uri="{FF2B5EF4-FFF2-40B4-BE49-F238E27FC236}">
                  <a16:creationId xmlns="" xmlns:a16="http://schemas.microsoft.com/office/drawing/2014/main" id="{979E82BA-5B8A-CEB9-F49F-25123523E7E3}"/>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 xmlns:a16="http://schemas.microsoft.com/office/drawing/2014/main" id="{B97182A6-205F-0924-99DF-0E0389AC8ED3}"/>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الخدمـة المستمرة</a:t>
              </a:r>
            </a:p>
          </p:txBody>
        </p:sp>
      </p:grpSp>
      <p:sp>
        <p:nvSpPr>
          <p:cNvPr id="10" name="TextBox 9">
            <a:extLst>
              <a:ext uri="{FF2B5EF4-FFF2-40B4-BE49-F238E27FC236}">
                <a16:creationId xmlns="" xmlns:a16="http://schemas.microsoft.com/office/drawing/2014/main" id="{FAECE23B-1E27-BEBB-673F-385A62B01E04}"/>
              </a:ext>
            </a:extLst>
          </p:cNvPr>
          <p:cNvSpPr txBox="1"/>
          <p:nvPr/>
        </p:nvSpPr>
        <p:spPr>
          <a:xfrm>
            <a:off x="383482" y="5808558"/>
            <a:ext cx="10092289"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365 يوماً من تاريخ التعاقد مالم ينص على خلاف ذلك</a:t>
            </a:r>
          </a:p>
        </p:txBody>
      </p:sp>
      <p:grpSp>
        <p:nvGrpSpPr>
          <p:cNvPr id="11" name="Group 10">
            <a:extLst>
              <a:ext uri="{FF2B5EF4-FFF2-40B4-BE49-F238E27FC236}">
                <a16:creationId xmlns="" xmlns:a16="http://schemas.microsoft.com/office/drawing/2014/main" id="{878DE782-ECD5-D8A6-07B3-3DB3F0865F55}"/>
              </a:ext>
            </a:extLst>
          </p:cNvPr>
          <p:cNvGrpSpPr/>
          <p:nvPr/>
        </p:nvGrpSpPr>
        <p:grpSpPr>
          <a:xfrm>
            <a:off x="8493699" y="4914986"/>
            <a:ext cx="3314819" cy="793479"/>
            <a:chOff x="8174802" y="2120552"/>
            <a:chExt cx="3314819" cy="793479"/>
          </a:xfrm>
        </p:grpSpPr>
        <p:pic>
          <p:nvPicPr>
            <p:cNvPr id="14" name="Picture 2" descr="تصاميم شعار القانون قالب تحميل مجاني على ينغتري | Law logo, Law logos  design, Lawyer logo design">
              <a:extLst>
                <a:ext uri="{FF2B5EF4-FFF2-40B4-BE49-F238E27FC236}">
                  <a16:creationId xmlns="" xmlns:a16="http://schemas.microsoft.com/office/drawing/2014/main" id="{CC63A772-53C5-32C8-4D00-C5B8EFCB7E80}"/>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 xmlns:a16="http://schemas.microsoft.com/office/drawing/2014/main" id="{F0F34D8A-E32D-E830-0F1A-F188CC8FB36D}"/>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السنة</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4308733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style.rotation</p:attrName>
                                        </p:attrNameLst>
                                      </p:cBhvr>
                                      <p:tavLst>
                                        <p:tav tm="0">
                                          <p:val>
                                            <p:fltVal val="90"/>
                                          </p:val>
                                        </p:tav>
                                        <p:tav tm="100000">
                                          <p:val>
                                            <p:fltVal val="0"/>
                                          </p:val>
                                        </p:tav>
                                      </p:tavLst>
                                    </p:anim>
                                    <p:animEffect transition="in" filter="fade">
                                      <p:cBhvr>
                                        <p:cTn id="24" dur="10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ppt_x"/>
                                          </p:val>
                                        </p:tav>
                                        <p:tav tm="100000">
                                          <p:val>
                                            <p:strVal val="#ppt_x"/>
                                          </p:val>
                                        </p:tav>
                                      </p:tavLst>
                                    </p:anim>
                                    <p:anim calcmode="lin" valueType="num">
                                      <p:cBhvr additive="base">
                                        <p:cTn id="3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3" grpId="0"/>
      <p:bldP spid="10" grpId="0"/>
    </p:bldLst>
  </p:timing>
</p:sld>
</file>

<file path=ppt/slides/slide12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sp>
        <p:nvSpPr>
          <p:cNvPr id="13" name="TextBox 12">
            <a:extLst>
              <a:ext uri="{FF2B5EF4-FFF2-40B4-BE49-F238E27FC236}">
                <a16:creationId xmlns="" xmlns:a16="http://schemas.microsoft.com/office/drawing/2014/main" id="{5BB0E4E9-0C74-EC8B-ED71-668BB77B2DA5}"/>
              </a:ext>
            </a:extLst>
          </p:cNvPr>
          <p:cNvSpPr txBox="1"/>
          <p:nvPr/>
        </p:nvSpPr>
        <p:spPr>
          <a:xfrm>
            <a:off x="103998" y="1876279"/>
            <a:ext cx="10202467"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30 يوماً مالم ينص على خلاف ذلك</a:t>
            </a:r>
          </a:p>
        </p:txBody>
      </p:sp>
      <p:grpSp>
        <p:nvGrpSpPr>
          <p:cNvPr id="22" name="Group 21">
            <a:extLst>
              <a:ext uri="{FF2B5EF4-FFF2-40B4-BE49-F238E27FC236}">
                <a16:creationId xmlns="" xmlns:a16="http://schemas.microsoft.com/office/drawing/2014/main" id="{4B63C181-06A5-D89E-AF36-7A241AA66A31}"/>
              </a:ext>
            </a:extLst>
          </p:cNvPr>
          <p:cNvGrpSpPr/>
          <p:nvPr/>
        </p:nvGrpSpPr>
        <p:grpSpPr>
          <a:xfrm>
            <a:off x="8330628" y="1368475"/>
            <a:ext cx="3477890" cy="793479"/>
            <a:chOff x="8011731" y="2120552"/>
            <a:chExt cx="3477890" cy="793479"/>
          </a:xfrm>
        </p:grpSpPr>
        <p:pic>
          <p:nvPicPr>
            <p:cNvPr id="1026" name="Picture 2" descr="تصاميم شعار القانون قالب تحميل مجاني على ينغتري | Law logo, Law logos  design, Lawyer logo design">
              <a:extLst>
                <a:ext uri="{FF2B5EF4-FFF2-40B4-BE49-F238E27FC236}">
                  <a16:creationId xmlns="" xmlns:a16="http://schemas.microsoft.com/office/drawing/2014/main" id="{2B8098A9-BDCD-AB32-5F58-89E36625758E}"/>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DCD515AB-D4B4-4A90-CA13-5ACB46DE8DC4}"/>
                </a:ext>
              </a:extLst>
            </p:cNvPr>
            <p:cNvSpPr/>
            <p:nvPr/>
          </p:nvSpPr>
          <p:spPr>
            <a:xfrm>
              <a:off x="8011731" y="2120552"/>
              <a:ext cx="2590629"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الشهر</a:t>
              </a:r>
            </a:p>
          </p:txBody>
        </p:sp>
      </p:grpSp>
      <p:sp>
        <p:nvSpPr>
          <p:cNvPr id="23" name="TextBox 22">
            <a:extLst>
              <a:ext uri="{FF2B5EF4-FFF2-40B4-BE49-F238E27FC236}">
                <a16:creationId xmlns="" xmlns:a16="http://schemas.microsoft.com/office/drawing/2014/main" id="{B99C31D5-56D2-99D4-4A1A-E5C20A9F0F92}"/>
              </a:ext>
            </a:extLst>
          </p:cNvPr>
          <p:cNvSpPr txBox="1"/>
          <p:nvPr/>
        </p:nvSpPr>
        <p:spPr>
          <a:xfrm>
            <a:off x="0" y="3302478"/>
            <a:ext cx="10475771"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أي نزاع بين صاحب العمل والعامل إذا كان يتعلق باستخدام العامل أو بشروط خدمته أو ظروف عمله</a:t>
            </a:r>
          </a:p>
        </p:txBody>
      </p:sp>
      <p:grpSp>
        <p:nvGrpSpPr>
          <p:cNvPr id="24" name="Group 23">
            <a:extLst>
              <a:ext uri="{FF2B5EF4-FFF2-40B4-BE49-F238E27FC236}">
                <a16:creationId xmlns="" xmlns:a16="http://schemas.microsoft.com/office/drawing/2014/main" id="{1B45A5DA-0136-140F-F6B3-065C0D6240A5}"/>
              </a:ext>
            </a:extLst>
          </p:cNvPr>
          <p:cNvGrpSpPr/>
          <p:nvPr/>
        </p:nvGrpSpPr>
        <p:grpSpPr>
          <a:xfrm>
            <a:off x="8493699" y="2669758"/>
            <a:ext cx="3314819" cy="793479"/>
            <a:chOff x="8174802" y="2120552"/>
            <a:chExt cx="3314819" cy="793479"/>
          </a:xfrm>
        </p:grpSpPr>
        <p:pic>
          <p:nvPicPr>
            <p:cNvPr id="25" name="Picture 2" descr="تصاميم شعار القانون قالب تحميل مجاني على ينغتري | Law logo, Law logos  design, Lawyer logo design">
              <a:extLst>
                <a:ext uri="{FF2B5EF4-FFF2-40B4-BE49-F238E27FC236}">
                  <a16:creationId xmlns="" xmlns:a16="http://schemas.microsoft.com/office/drawing/2014/main" id="{979E82BA-5B8A-CEB9-F49F-25123523E7E3}"/>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 xmlns:a16="http://schemas.microsoft.com/office/drawing/2014/main" id="{B97182A6-205F-0924-99DF-0E0389AC8ED3}"/>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منـازعـات العـمــل</a:t>
              </a:r>
            </a:p>
          </p:txBody>
        </p:sp>
      </p:grpSp>
      <p:sp>
        <p:nvSpPr>
          <p:cNvPr id="10" name="TextBox 9">
            <a:extLst>
              <a:ext uri="{FF2B5EF4-FFF2-40B4-BE49-F238E27FC236}">
                <a16:creationId xmlns="" xmlns:a16="http://schemas.microsoft.com/office/drawing/2014/main" id="{FAECE23B-1E27-BEBB-673F-385A62B01E04}"/>
              </a:ext>
            </a:extLst>
          </p:cNvPr>
          <p:cNvSpPr txBox="1"/>
          <p:nvPr/>
        </p:nvSpPr>
        <p:spPr>
          <a:xfrm>
            <a:off x="419099" y="4617586"/>
            <a:ext cx="10092289"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الوقت الذي يكون فيه العامل تحت تصرف صاحب العمل ولا تدخل فيه فترات الراحة</a:t>
            </a:r>
          </a:p>
        </p:txBody>
      </p:sp>
      <p:grpSp>
        <p:nvGrpSpPr>
          <p:cNvPr id="11" name="Group 10">
            <a:extLst>
              <a:ext uri="{FF2B5EF4-FFF2-40B4-BE49-F238E27FC236}">
                <a16:creationId xmlns="" xmlns:a16="http://schemas.microsoft.com/office/drawing/2014/main" id="{878DE782-ECD5-D8A6-07B3-3DB3F0865F55}"/>
              </a:ext>
            </a:extLst>
          </p:cNvPr>
          <p:cNvGrpSpPr/>
          <p:nvPr/>
        </p:nvGrpSpPr>
        <p:grpSpPr>
          <a:xfrm>
            <a:off x="8493699" y="3965976"/>
            <a:ext cx="3314819" cy="793479"/>
            <a:chOff x="8174802" y="2120552"/>
            <a:chExt cx="3314819" cy="793479"/>
          </a:xfrm>
        </p:grpSpPr>
        <p:pic>
          <p:nvPicPr>
            <p:cNvPr id="14" name="Picture 2" descr="تصاميم شعار القانون قالب تحميل مجاني على ينغتري | Law logo, Law logos  design, Lawyer logo design">
              <a:extLst>
                <a:ext uri="{FF2B5EF4-FFF2-40B4-BE49-F238E27FC236}">
                  <a16:creationId xmlns="" xmlns:a16="http://schemas.microsoft.com/office/drawing/2014/main" id="{CC63A772-53C5-32C8-4D00-C5B8EFCB7E80}"/>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 xmlns:a16="http://schemas.microsoft.com/office/drawing/2014/main" id="{F0F34D8A-E32D-E830-0F1A-F188CC8FB36D}"/>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ساعـــات العــمـل</a:t>
              </a:r>
            </a:p>
          </p:txBody>
        </p:sp>
      </p:grpSp>
      <p:sp>
        <p:nvSpPr>
          <p:cNvPr id="2" name="TextBox 1">
            <a:extLst>
              <a:ext uri="{FF2B5EF4-FFF2-40B4-BE49-F238E27FC236}">
                <a16:creationId xmlns="" xmlns:a16="http://schemas.microsoft.com/office/drawing/2014/main" id="{273F2B79-78BF-D233-7D29-A7CBC514CABC}"/>
              </a:ext>
            </a:extLst>
          </p:cNvPr>
          <p:cNvSpPr txBox="1"/>
          <p:nvPr/>
        </p:nvSpPr>
        <p:spPr>
          <a:xfrm>
            <a:off x="419099" y="5932694"/>
            <a:ext cx="10092289"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الوقت ما بين الساعة التاسعة مساءً والخامسة صباحاً والتي يكون فيها العامل تحت تصرف صاحب العمل</a:t>
            </a:r>
          </a:p>
        </p:txBody>
      </p:sp>
      <p:grpSp>
        <p:nvGrpSpPr>
          <p:cNvPr id="5" name="Group 4">
            <a:extLst>
              <a:ext uri="{FF2B5EF4-FFF2-40B4-BE49-F238E27FC236}">
                <a16:creationId xmlns="" xmlns:a16="http://schemas.microsoft.com/office/drawing/2014/main" id="{76ED11B7-DA40-6B64-18C3-8263B1939111}"/>
              </a:ext>
            </a:extLst>
          </p:cNvPr>
          <p:cNvGrpSpPr/>
          <p:nvPr/>
        </p:nvGrpSpPr>
        <p:grpSpPr>
          <a:xfrm>
            <a:off x="8493699" y="5281084"/>
            <a:ext cx="3314819" cy="793479"/>
            <a:chOff x="8174802" y="2120552"/>
            <a:chExt cx="3314819" cy="793479"/>
          </a:xfrm>
        </p:grpSpPr>
        <p:pic>
          <p:nvPicPr>
            <p:cNvPr id="6" name="Picture 2" descr="تصاميم شعار القانون قالب تحميل مجاني على ينغتري | Law logo, Law logos  design, Lawyer logo design">
              <a:extLst>
                <a:ext uri="{FF2B5EF4-FFF2-40B4-BE49-F238E27FC236}">
                  <a16:creationId xmlns="" xmlns:a16="http://schemas.microsoft.com/office/drawing/2014/main" id="{47ABD3A3-D2AD-D687-B2E4-9FE965E6DC68}"/>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5999" t="16154" r="13445" b="41838"/>
            <a:stretch/>
          </p:blipFill>
          <p:spPr bwMode="auto">
            <a:xfrm>
              <a:off x="10156874" y="2120552"/>
              <a:ext cx="1332747" cy="793479"/>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 xmlns:a16="http://schemas.microsoft.com/office/drawing/2014/main" id="{3BF700D4-B9B8-6848-C86F-768583A23DBC}"/>
                </a:ext>
              </a:extLst>
            </p:cNvPr>
            <p:cNvSpPr/>
            <p:nvPr/>
          </p:nvSpPr>
          <p:spPr>
            <a:xfrm>
              <a:off x="8174802" y="2120552"/>
              <a:ext cx="2427558" cy="523220"/>
            </a:xfrm>
            <a:prstGeom prst="rect">
              <a:avLst/>
            </a:prstGeom>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FF0000"/>
                  </a:solidFill>
                  <a:effectLst/>
                  <a:uLnTx/>
                  <a:uFillTx/>
                  <a:latin typeface="Adobe Arabic" panose="02040503050201020203" pitchFamily="18" charset="-78"/>
                  <a:ea typeface="+mn-ea"/>
                  <a:cs typeface="Adobe Arabic" panose="02040503050201020203" pitchFamily="18" charset="-78"/>
                </a:rPr>
                <a:t>ساعات العمل الليلية</a:t>
              </a:r>
            </a:p>
          </p:txBody>
        </p:sp>
      </p:grpSp>
      <p:sp>
        <p:nvSpPr>
          <p:cNvPr id="20" name="مستطيل 2"/>
          <p:cNvSpPr/>
          <p:nvPr/>
        </p:nvSpPr>
        <p:spPr>
          <a:xfrm>
            <a:off x="949033" y="653934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9963147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style.rotation</p:attrName>
                                        </p:attrNameLst>
                                      </p:cBhvr>
                                      <p:tavLst>
                                        <p:tav tm="0">
                                          <p:val>
                                            <p:fltVal val="90"/>
                                          </p:val>
                                        </p:tav>
                                        <p:tav tm="100000">
                                          <p:val>
                                            <p:fltVal val="0"/>
                                          </p:val>
                                        </p:tav>
                                      </p:tavLst>
                                    </p:anim>
                                    <p:animEffect transition="in" filter="fade">
                                      <p:cBhvr>
                                        <p:cTn id="24" dur="10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ppt_x"/>
                                          </p:val>
                                        </p:tav>
                                        <p:tav tm="100000">
                                          <p:val>
                                            <p:strVal val="#ppt_x"/>
                                          </p:val>
                                        </p:tav>
                                      </p:tavLst>
                                    </p:anim>
                                    <p:anim calcmode="lin" valueType="num">
                                      <p:cBhvr additive="base">
                                        <p:cTn id="3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1000" fill="hold"/>
                                        <p:tgtEl>
                                          <p:spTgt spid="5"/>
                                        </p:tgtEl>
                                        <p:attrNameLst>
                                          <p:attrName>ppt_w</p:attrName>
                                        </p:attrNameLst>
                                      </p:cBhvr>
                                      <p:tavLst>
                                        <p:tav tm="0">
                                          <p:val>
                                            <p:fltVal val="0"/>
                                          </p:val>
                                        </p:tav>
                                        <p:tav tm="100000">
                                          <p:val>
                                            <p:strVal val="#ppt_w"/>
                                          </p:val>
                                        </p:tav>
                                      </p:tavLst>
                                    </p:anim>
                                    <p:anim calcmode="lin" valueType="num">
                                      <p:cBhvr>
                                        <p:cTn id="50" dur="1000" fill="hold"/>
                                        <p:tgtEl>
                                          <p:spTgt spid="5"/>
                                        </p:tgtEl>
                                        <p:attrNameLst>
                                          <p:attrName>ppt_h</p:attrName>
                                        </p:attrNameLst>
                                      </p:cBhvr>
                                      <p:tavLst>
                                        <p:tav tm="0">
                                          <p:val>
                                            <p:fltVal val="0"/>
                                          </p:val>
                                        </p:tav>
                                        <p:tav tm="100000">
                                          <p:val>
                                            <p:strVal val="#ppt_h"/>
                                          </p:val>
                                        </p:tav>
                                      </p:tavLst>
                                    </p:anim>
                                    <p:anim calcmode="lin" valueType="num">
                                      <p:cBhvr>
                                        <p:cTn id="51" dur="1000" fill="hold"/>
                                        <p:tgtEl>
                                          <p:spTgt spid="5"/>
                                        </p:tgtEl>
                                        <p:attrNameLst>
                                          <p:attrName>style.rotation</p:attrName>
                                        </p:attrNameLst>
                                      </p:cBhvr>
                                      <p:tavLst>
                                        <p:tav tm="0">
                                          <p:val>
                                            <p:fltVal val="90"/>
                                          </p:val>
                                        </p:tav>
                                        <p:tav tm="100000">
                                          <p:val>
                                            <p:fltVal val="0"/>
                                          </p:val>
                                        </p:tav>
                                      </p:tavLst>
                                    </p:anim>
                                    <p:animEffect transition="in" filter="fade">
                                      <p:cBhvr>
                                        <p:cTn id="52" dur="1000"/>
                                        <p:tgtEl>
                                          <p:spTgt spid="5"/>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additive="base">
                                        <p:cTn id="57" dur="500" fill="hold"/>
                                        <p:tgtEl>
                                          <p:spTgt spid="2"/>
                                        </p:tgtEl>
                                        <p:attrNameLst>
                                          <p:attrName>ppt_x</p:attrName>
                                        </p:attrNameLst>
                                      </p:cBhvr>
                                      <p:tavLst>
                                        <p:tav tm="0">
                                          <p:val>
                                            <p:strVal val="#ppt_x"/>
                                          </p:val>
                                        </p:tav>
                                        <p:tav tm="100000">
                                          <p:val>
                                            <p:strVal val="#ppt_x"/>
                                          </p:val>
                                        </p:tav>
                                      </p:tavLst>
                                    </p:anim>
                                    <p:anim calcmode="lin" valueType="num">
                                      <p:cBhvr additive="base">
                                        <p:cTn id="5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3" grpId="0"/>
      <p:bldP spid="10" grpId="0"/>
      <p:bldP spid="2" grpId="0"/>
    </p:bldLst>
  </p:timing>
</p:sld>
</file>

<file path=ppt/slides/slide12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2" name="Group 1">
            <a:extLst>
              <a:ext uri="{FF2B5EF4-FFF2-40B4-BE49-F238E27FC236}">
                <a16:creationId xmlns="" xmlns:a16="http://schemas.microsoft.com/office/drawing/2014/main" id="{326DA868-D45A-D89E-3A70-1EFCC674BA1F}"/>
              </a:ext>
            </a:extLst>
          </p:cNvPr>
          <p:cNvGrpSpPr/>
          <p:nvPr/>
        </p:nvGrpSpPr>
        <p:grpSpPr>
          <a:xfrm>
            <a:off x="1672683" y="11938"/>
            <a:ext cx="2765371" cy="780586"/>
            <a:chOff x="142074" y="-82978"/>
            <a:chExt cx="1112253" cy="516320"/>
          </a:xfrm>
        </p:grpSpPr>
        <p:pic>
          <p:nvPicPr>
            <p:cNvPr id="5" name="Picture 4">
              <a:extLst>
                <a:ext uri="{FF2B5EF4-FFF2-40B4-BE49-F238E27FC236}">
                  <a16:creationId xmlns="" xmlns:a16="http://schemas.microsoft.com/office/drawing/2014/main" id="{98187FC0-F997-84D6-8425-29DA0BA8FFD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FF018316-6E1A-1160-7876-404D5DE8F2E8}"/>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أحكام عامة وانتقالية</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EA79C41C-5C12-16BD-6640-D71ABB9C147D}"/>
              </a:ext>
            </a:extLst>
          </p:cNvPr>
          <p:cNvGrpSpPr/>
          <p:nvPr/>
        </p:nvGrpSpPr>
        <p:grpSpPr>
          <a:xfrm>
            <a:off x="3817775" y="107630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A99014A2-069F-EDC0-C077-616BE5224349}"/>
              </a:ext>
            </a:extLst>
          </p:cNvPr>
          <p:cNvSpPr/>
          <p:nvPr/>
        </p:nvSpPr>
        <p:spPr>
          <a:xfrm>
            <a:off x="194878" y="1976182"/>
            <a:ext cx="822829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أفراد القوات المسلحة وهيئات الأمن العام والعاملين بوحدات الجهاز الإداري للدولة وغيرها من الوحدات الحكومية</a:t>
            </a:r>
          </a:p>
        </p:txBody>
      </p:sp>
      <p:sp>
        <p:nvSpPr>
          <p:cNvPr id="11" name="Rectangle 10">
            <a:extLst>
              <a:ext uri="{FF2B5EF4-FFF2-40B4-BE49-F238E27FC236}">
                <a16:creationId xmlns="" xmlns:a16="http://schemas.microsoft.com/office/drawing/2014/main" id="{569D8CCA-DFBB-92B9-EEF6-1F2FDAA95F3A}"/>
              </a:ext>
            </a:extLst>
          </p:cNvPr>
          <p:cNvSpPr/>
          <p:nvPr/>
        </p:nvSpPr>
        <p:spPr>
          <a:xfrm>
            <a:off x="3902532" y="4281682"/>
            <a:ext cx="3757759" cy="461665"/>
          </a:xfrm>
          <a:prstGeom prst="rect">
            <a:avLst/>
          </a:prstGeom>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أفراد أسرة صاحب العمل الذين يعولهم</a:t>
            </a:r>
          </a:p>
        </p:txBody>
      </p:sp>
      <p:sp>
        <p:nvSpPr>
          <p:cNvPr id="12" name="Rectangle 11">
            <a:extLst>
              <a:ext uri="{FF2B5EF4-FFF2-40B4-BE49-F238E27FC236}">
                <a16:creationId xmlns="" xmlns:a16="http://schemas.microsoft.com/office/drawing/2014/main" id="{EE6AE07B-B91C-51D3-0F55-B759D5BA579A}"/>
              </a:ext>
            </a:extLst>
          </p:cNvPr>
          <p:cNvSpPr/>
          <p:nvPr/>
        </p:nvSpPr>
        <p:spPr>
          <a:xfrm>
            <a:off x="838200" y="5779270"/>
            <a:ext cx="7707970" cy="1154162"/>
          </a:xfrm>
          <a:prstGeom prst="rect">
            <a:avLst/>
          </a:prstGeom>
        </p:spPr>
        <p:txBody>
          <a:bodyPr wrap="square">
            <a:spAutoFit/>
          </a:bodyPr>
          <a:lstStyle/>
          <a:p>
            <a:pPr marL="0" marR="0" lvl="0" indent="0" algn="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المستخدمين داخل المنازل أو خارجها كالسائق والمربية والطباخ ومن في حكمهم، ويصدر الوزير قراراً بقواعد وشروط العمل الخاصة بهذه الفئات</a:t>
            </a:r>
          </a:p>
        </p:txBody>
      </p:sp>
      <p:grpSp>
        <p:nvGrpSpPr>
          <p:cNvPr id="14" name="Group 13">
            <a:extLst>
              <a:ext uri="{FF2B5EF4-FFF2-40B4-BE49-F238E27FC236}">
                <a16:creationId xmlns="" xmlns:a16="http://schemas.microsoft.com/office/drawing/2014/main" id="{79C977A7-5F98-440C-0196-55A844749C51}"/>
              </a:ext>
            </a:extLst>
          </p:cNvPr>
          <p:cNvGrpSpPr/>
          <p:nvPr/>
        </p:nvGrpSpPr>
        <p:grpSpPr>
          <a:xfrm>
            <a:off x="7729115" y="2367337"/>
            <a:ext cx="3980327" cy="4379562"/>
            <a:chOff x="7513983" y="1544160"/>
            <a:chExt cx="3980327" cy="4379562"/>
          </a:xfrm>
        </p:grpSpPr>
        <p:pic>
          <p:nvPicPr>
            <p:cNvPr id="16" name="Picture 15">
              <a:extLst>
                <a:ext uri="{FF2B5EF4-FFF2-40B4-BE49-F238E27FC236}">
                  <a16:creationId xmlns="" xmlns:a16="http://schemas.microsoft.com/office/drawing/2014/main" id="{12DDE77F-6CAB-BE10-399F-52952C87D56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7513983" y="1544160"/>
              <a:ext cx="3980327" cy="4379562"/>
            </a:xfrm>
            <a:prstGeom prst="rect">
              <a:avLst/>
            </a:prstGeom>
          </p:spPr>
        </p:pic>
        <p:sp>
          <p:nvSpPr>
            <p:cNvPr id="17" name="Rectangle 16">
              <a:extLst>
                <a:ext uri="{FF2B5EF4-FFF2-40B4-BE49-F238E27FC236}">
                  <a16:creationId xmlns="" xmlns:a16="http://schemas.microsoft.com/office/drawing/2014/main" id="{9D41665D-F2DF-1A69-C2C5-C19B64FCCF4A}"/>
                </a:ext>
              </a:extLst>
            </p:cNvPr>
            <p:cNvSpPr/>
            <p:nvPr/>
          </p:nvSpPr>
          <p:spPr>
            <a:xfrm>
              <a:off x="8976092" y="2935409"/>
              <a:ext cx="2062911" cy="1331134"/>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لا تسري أحكام هذا القانون على</a:t>
              </a:r>
              <a:endParaRPr kumimoji="0" lang="ar-EG" sz="28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grpSp>
      <p:sp>
        <p:nvSpPr>
          <p:cNvPr id="1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39365664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12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129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011278" y="16158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3" name="Group 12">
            <a:extLst>
              <a:ext uri="{FF2B5EF4-FFF2-40B4-BE49-F238E27FC236}">
                <a16:creationId xmlns="" xmlns:a16="http://schemas.microsoft.com/office/drawing/2014/main" id="{0055264B-5C95-94D3-E688-52BB328F1994}"/>
              </a:ext>
            </a:extLst>
          </p:cNvPr>
          <p:cNvGrpSpPr/>
          <p:nvPr/>
        </p:nvGrpSpPr>
        <p:grpSpPr>
          <a:xfrm>
            <a:off x="481361" y="1402568"/>
            <a:ext cx="11710639" cy="5139767"/>
            <a:chOff x="344384" y="1316174"/>
            <a:chExt cx="11710639" cy="5139767"/>
          </a:xfrm>
        </p:grpSpPr>
        <p:pic>
          <p:nvPicPr>
            <p:cNvPr id="15" name="Picture 14">
              <a:extLst>
                <a:ext uri="{FF2B5EF4-FFF2-40B4-BE49-F238E27FC236}">
                  <a16:creationId xmlns="" xmlns:a16="http://schemas.microsoft.com/office/drawing/2014/main" id="{8F4D9547-5D09-5994-FE97-B180F4F6055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flipV="1">
              <a:off x="8965869" y="1567543"/>
              <a:ext cx="3089154" cy="4888398"/>
            </a:xfrm>
            <a:prstGeom prst="rect">
              <a:avLst/>
            </a:prstGeom>
          </p:spPr>
        </p:pic>
        <p:sp>
          <p:nvSpPr>
            <p:cNvPr id="18" name="Rectangle 17">
              <a:extLst>
                <a:ext uri="{FF2B5EF4-FFF2-40B4-BE49-F238E27FC236}">
                  <a16:creationId xmlns="" xmlns:a16="http://schemas.microsoft.com/office/drawing/2014/main" id="{E2AB8EA0-BAF5-F39A-0250-F75713C26779}"/>
                </a:ext>
              </a:extLst>
            </p:cNvPr>
            <p:cNvSpPr/>
            <p:nvPr/>
          </p:nvSpPr>
          <p:spPr>
            <a:xfrm>
              <a:off x="344384" y="1316174"/>
              <a:ext cx="8775865"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يقع باطلاً كل شرط يخالف أحكام هذا القانون ولو كان سابقاً على العمل به إلا إذا كان أكثر فائدة للعامل</a:t>
              </a:r>
            </a:p>
          </p:txBody>
        </p:sp>
      </p:grpSp>
      <p:sp>
        <p:nvSpPr>
          <p:cNvPr id="19" name="Rectangle 18">
            <a:extLst>
              <a:ext uri="{FF2B5EF4-FFF2-40B4-BE49-F238E27FC236}">
                <a16:creationId xmlns="" xmlns:a16="http://schemas.microsoft.com/office/drawing/2014/main" id="{67758EE9-D208-3842-6EB4-C501A3ED465E}"/>
              </a:ext>
            </a:extLst>
          </p:cNvPr>
          <p:cNvSpPr/>
          <p:nvPr/>
        </p:nvSpPr>
        <p:spPr>
          <a:xfrm>
            <a:off x="481361" y="3312516"/>
            <a:ext cx="8621485"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كما يقع باطلاً كل إبراء أو مصالحة أو تنازل عن الحقوق الناشئة عن هذا القانون إذا كان مخالفاً لأحكامه</a:t>
            </a:r>
          </a:p>
        </p:txBody>
      </p:sp>
      <p:sp>
        <p:nvSpPr>
          <p:cNvPr id="20" name="Rectangle 19">
            <a:extLst>
              <a:ext uri="{FF2B5EF4-FFF2-40B4-BE49-F238E27FC236}">
                <a16:creationId xmlns="" xmlns:a16="http://schemas.microsoft.com/office/drawing/2014/main" id="{41F236FC-FFD3-D81A-C6D1-2CE79F62D273}"/>
              </a:ext>
            </a:extLst>
          </p:cNvPr>
          <p:cNvSpPr/>
          <p:nvPr/>
        </p:nvSpPr>
        <p:spPr>
          <a:xfrm>
            <a:off x="304929" y="5126558"/>
            <a:ext cx="9615336"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ويستمر العمل بأية شروط أفضل تكون مقررة للعامل بموجب القوانين واللوائح والقرارات المعمول</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t>
            </a: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بها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في تاريخ العمل بهذا القانون</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27935479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ppt_x"/>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الموارد البشرية</a:t>
            </a: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88994" y="2830298"/>
            <a:ext cx="7644985" cy="688220"/>
          </a:xfrm>
          <a:prstGeom prst="rect">
            <a:avLst/>
          </a:prstGeom>
        </p:spPr>
      </p:pic>
      <p:grpSp>
        <p:nvGrpSpPr>
          <p:cNvPr id="6" name="Group 5"/>
          <p:cNvGrpSpPr/>
          <p:nvPr/>
        </p:nvGrpSpPr>
        <p:grpSpPr>
          <a:xfrm>
            <a:off x="4911493" y="1203433"/>
            <a:ext cx="3199985" cy="3185687"/>
            <a:chOff x="4878242" y="1203433"/>
            <a:chExt cx="3199985" cy="3185687"/>
          </a:xfrm>
        </p:grpSpPr>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78242" y="1203433"/>
              <a:ext cx="3199985" cy="3185687"/>
            </a:xfrm>
            <a:prstGeom prst="rect">
              <a:avLst/>
            </a:prstGeom>
          </p:spPr>
        </p:pic>
        <p:sp>
          <p:nvSpPr>
            <p:cNvPr id="8" name="Rectangle 7"/>
            <p:cNvSpPr/>
            <p:nvPr/>
          </p:nvSpPr>
          <p:spPr>
            <a:xfrm>
              <a:off x="4954442" y="1712497"/>
              <a:ext cx="3123785" cy="2062103"/>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ووفق هذا المفهوم </a:t>
              </a:r>
              <a:b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br>
              <a:r>
                <a:rPr kumimoji="0" lang="ar-EG" sz="3200" b="0"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فإن مصطلح القوى العاملة يشير إلى قطاعين من السكان هما: </a:t>
              </a:r>
            </a:p>
          </p:txBody>
        </p:sp>
      </p:grpSp>
      <p:grpSp>
        <p:nvGrpSpPr>
          <p:cNvPr id="9" name="Group 8"/>
          <p:cNvGrpSpPr/>
          <p:nvPr/>
        </p:nvGrpSpPr>
        <p:grpSpPr>
          <a:xfrm>
            <a:off x="9233564" y="3575344"/>
            <a:ext cx="2200829" cy="2200829"/>
            <a:chOff x="9200313" y="3575344"/>
            <a:chExt cx="2200829" cy="2200829"/>
          </a:xfrm>
        </p:grpSpPr>
        <p:pic>
          <p:nvPicPr>
            <p:cNvPr id="10" name="Picture 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00313" y="3575344"/>
              <a:ext cx="2200829" cy="2200829"/>
            </a:xfrm>
            <a:prstGeom prst="rect">
              <a:avLst/>
            </a:prstGeom>
          </p:spPr>
        </p:pic>
        <p:sp>
          <p:nvSpPr>
            <p:cNvPr id="11" name="Rectangle 10"/>
            <p:cNvSpPr/>
            <p:nvPr/>
          </p:nvSpPr>
          <p:spPr>
            <a:xfrm>
              <a:off x="9608113" y="4137149"/>
              <a:ext cx="1451725" cy="107721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قطاع المشتغلين</a:t>
              </a:r>
            </a:p>
          </p:txBody>
        </p:sp>
      </p:grpSp>
      <p:grpSp>
        <p:nvGrpSpPr>
          <p:cNvPr id="12" name="Group 11"/>
          <p:cNvGrpSpPr/>
          <p:nvPr/>
        </p:nvGrpSpPr>
        <p:grpSpPr>
          <a:xfrm>
            <a:off x="1664778" y="3463187"/>
            <a:ext cx="2200829" cy="2200829"/>
            <a:chOff x="1631527" y="3463187"/>
            <a:chExt cx="2200829" cy="2200829"/>
          </a:xfrm>
        </p:grpSpPr>
        <p:pic>
          <p:nvPicPr>
            <p:cNvPr id="13" name="Picture 1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31527" y="3463187"/>
              <a:ext cx="2200829" cy="2200829"/>
            </a:xfrm>
            <a:prstGeom prst="rect">
              <a:avLst/>
            </a:prstGeom>
          </p:spPr>
        </p:pic>
        <p:sp>
          <p:nvSpPr>
            <p:cNvPr id="14" name="Rectangle 13"/>
            <p:cNvSpPr/>
            <p:nvPr/>
          </p:nvSpPr>
          <p:spPr>
            <a:xfrm>
              <a:off x="1978429" y="3993997"/>
              <a:ext cx="1400159" cy="107721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قطاع المتعطلين </a:t>
              </a:r>
            </a:p>
          </p:txBody>
        </p:sp>
      </p:grpSp>
      <p:sp>
        <p:nvSpPr>
          <p:cNvPr id="1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8"/>
              </a:rPr>
              <a:t>www.dawliatraining.com</a:t>
            </a:r>
            <a:endParaRPr lang="en-US" sz="1100">
              <a:effectLst/>
              <a:ea typeface="Calibri"/>
              <a:cs typeface="Arial"/>
            </a:endParaRPr>
          </a:p>
        </p:txBody>
      </p:sp>
    </p:spTree>
    <p:extLst>
      <p:ext uri="{BB962C8B-B14F-4D97-AF65-F5344CB8AC3E}">
        <p14:creationId xmlns:p14="http://schemas.microsoft.com/office/powerpoint/2010/main" val="30667495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 calcmode="lin" valueType="num">
                                      <p:cBhvr>
                                        <p:cTn id="17"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1000" fill="hold"/>
                                        <p:tgtEl>
                                          <p:spTgt spid="12"/>
                                        </p:tgtEl>
                                        <p:attrNameLst>
                                          <p:attrName>ppt_w</p:attrName>
                                        </p:attrNameLst>
                                      </p:cBhvr>
                                      <p:tavLst>
                                        <p:tav tm="0">
                                          <p:val>
                                            <p:fltVal val="0"/>
                                          </p:val>
                                        </p:tav>
                                        <p:tav tm="100000">
                                          <p:val>
                                            <p:strVal val="#ppt_w"/>
                                          </p:val>
                                        </p:tav>
                                      </p:tavLst>
                                    </p:anim>
                                    <p:anim calcmode="lin" valueType="num">
                                      <p:cBhvr>
                                        <p:cTn id="24" dur="1000" fill="hold"/>
                                        <p:tgtEl>
                                          <p:spTgt spid="12"/>
                                        </p:tgtEl>
                                        <p:attrNameLst>
                                          <p:attrName>ppt_h</p:attrName>
                                        </p:attrNameLst>
                                      </p:cBhvr>
                                      <p:tavLst>
                                        <p:tav tm="0">
                                          <p:val>
                                            <p:fltVal val="0"/>
                                          </p:val>
                                        </p:tav>
                                        <p:tav tm="100000">
                                          <p:val>
                                            <p:strVal val="#ppt_h"/>
                                          </p:val>
                                        </p:tav>
                                      </p:tavLst>
                                    </p:anim>
                                    <p:anim calcmode="lin" valueType="num">
                                      <p:cBhvr>
                                        <p:cTn id="25" dur="1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9719279" y="1233940"/>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 مكرراً:</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9" name="Rectangle 18">
            <a:extLst>
              <a:ext uri="{FF2B5EF4-FFF2-40B4-BE49-F238E27FC236}">
                <a16:creationId xmlns="" xmlns:a16="http://schemas.microsoft.com/office/drawing/2014/main" id="{67758EE9-D208-3842-6EB4-C501A3ED465E}"/>
              </a:ext>
            </a:extLst>
          </p:cNvPr>
          <p:cNvSpPr/>
          <p:nvPr/>
        </p:nvSpPr>
        <p:spPr>
          <a:xfrm>
            <a:off x="2965422" y="1791606"/>
            <a:ext cx="8621485"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يحظر على صاحب العمل فرض أي شكل من أشكال العمل الجبري أو القسري</a:t>
            </a:r>
          </a:p>
        </p:txBody>
      </p:sp>
      <p:grpSp>
        <p:nvGrpSpPr>
          <p:cNvPr id="2" name="Group 1">
            <a:extLst>
              <a:ext uri="{FF2B5EF4-FFF2-40B4-BE49-F238E27FC236}">
                <a16:creationId xmlns="" xmlns:a16="http://schemas.microsoft.com/office/drawing/2014/main" id="{DE40138B-D360-039A-DEE6-5AF65850434E}"/>
              </a:ext>
            </a:extLst>
          </p:cNvPr>
          <p:cNvGrpSpPr/>
          <p:nvPr/>
        </p:nvGrpSpPr>
        <p:grpSpPr>
          <a:xfrm>
            <a:off x="9719279" y="2438136"/>
            <a:ext cx="2417406" cy="634504"/>
            <a:chOff x="0" y="0"/>
            <a:chExt cx="1518920" cy="365760"/>
          </a:xfrm>
        </p:grpSpPr>
        <p:pic>
          <p:nvPicPr>
            <p:cNvPr id="5" name="Picture 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2CAF8780-7462-3F2A-0389-3A9B42A1EFD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6" name="Rectangle 5">
              <a:extLst>
                <a:ext uri="{FF2B5EF4-FFF2-40B4-BE49-F238E27FC236}">
                  <a16:creationId xmlns="" xmlns:a16="http://schemas.microsoft.com/office/drawing/2014/main" id="{440660D8-EB28-005E-A0D7-51088CCBBE2D}"/>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6D0381F0-5F91-9184-A7A8-D87976E11DA0}"/>
              </a:ext>
            </a:extLst>
          </p:cNvPr>
          <p:cNvSpPr/>
          <p:nvPr/>
        </p:nvSpPr>
        <p:spPr>
          <a:xfrm>
            <a:off x="160438" y="3163949"/>
            <a:ext cx="11778213"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يخضع لأحكام هذا القانون جميع أصحاب الأعمال والعمال إلا من استثنى منهم بنص خاص، والمنشآت</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t>
            </a: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على اختلاف أنواعها وفروعها الوطنية والأجنبية التي تزاول نشاطها داخل السلطنة سواءً أكانت عامة أو خاصة، بما فيها مؤسسات التعليم الخاصة الوطنية والأجنبية</a:t>
            </a:r>
          </a:p>
        </p:txBody>
      </p:sp>
      <p:grpSp>
        <p:nvGrpSpPr>
          <p:cNvPr id="14" name="Group 13">
            <a:extLst>
              <a:ext uri="{FF2B5EF4-FFF2-40B4-BE49-F238E27FC236}">
                <a16:creationId xmlns="" xmlns:a16="http://schemas.microsoft.com/office/drawing/2014/main" id="{C5D7129E-8068-9A73-A199-C5E75F7430AF}"/>
              </a:ext>
            </a:extLst>
          </p:cNvPr>
          <p:cNvGrpSpPr/>
          <p:nvPr/>
        </p:nvGrpSpPr>
        <p:grpSpPr>
          <a:xfrm>
            <a:off x="9719279" y="4231270"/>
            <a:ext cx="2417406" cy="634504"/>
            <a:chOff x="0" y="0"/>
            <a:chExt cx="1518920" cy="365760"/>
          </a:xfrm>
        </p:grpSpPr>
        <p:pic>
          <p:nvPicPr>
            <p:cNvPr id="16" name="Picture 15"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19B01DC3-E0CF-F32D-6123-41484EF4ADDE}"/>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7" name="Rectangle 16">
              <a:extLst>
                <a:ext uri="{FF2B5EF4-FFF2-40B4-BE49-F238E27FC236}">
                  <a16:creationId xmlns="" xmlns:a16="http://schemas.microsoft.com/office/drawing/2014/main" id="{928A60FD-9837-487C-7D0B-A3E66EE2356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21" name="Rectangle 20">
            <a:extLst>
              <a:ext uri="{FF2B5EF4-FFF2-40B4-BE49-F238E27FC236}">
                <a16:creationId xmlns="" xmlns:a16="http://schemas.microsoft.com/office/drawing/2014/main" id="{63D79D7A-8949-D6F7-F696-40943D4772F0}"/>
              </a:ext>
            </a:extLst>
          </p:cNvPr>
          <p:cNvSpPr/>
          <p:nvPr/>
        </p:nvSpPr>
        <p:spPr>
          <a:xfrm>
            <a:off x="83583" y="4997957"/>
            <a:ext cx="11778213" cy="147732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اعتباراً من تاريخ العمل بهذا القانون يتعين على كل صاحب عمل أن يوفر أو يحتفظ على الأقل بالحد الأدنى للمستويات وشروط الاستخدام المبينة في هذا القانون، ولا يجوز إجراء أي تخفيض في مستويات وشروط الخدمة التي استخدم العامل بموجبها قبل سريان هذا القانون إذا بقي في خدمة صاحب العمل بعد نفاده</a:t>
            </a:r>
          </a:p>
        </p:txBody>
      </p:sp>
      <p:sp>
        <p:nvSpPr>
          <p:cNvPr id="1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41968583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ppt_x"/>
                                          </p:val>
                                        </p:tav>
                                        <p:tav tm="100000">
                                          <p:val>
                                            <p:strVal val="#ppt_x"/>
                                          </p:val>
                                        </p:tav>
                                      </p:tavLst>
                                    </p:anim>
                                    <p:anim calcmode="lin" valueType="num">
                                      <p:cBhvr additive="base">
                                        <p:cTn id="1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ircle(in)">
                                      <p:cBhvr>
                                        <p:cTn id="18" dur="20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circle(in)">
                                      <p:cBhvr>
                                        <p:cTn id="29" dur="2000"/>
                                        <p:tgtEl>
                                          <p:spTgt spid="14"/>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500" fill="hold"/>
                                        <p:tgtEl>
                                          <p:spTgt spid="21"/>
                                        </p:tgtEl>
                                        <p:attrNameLst>
                                          <p:attrName>ppt_x</p:attrName>
                                        </p:attrNameLst>
                                      </p:cBhvr>
                                      <p:tavLst>
                                        <p:tav tm="0">
                                          <p:val>
                                            <p:strVal val="#ppt_x"/>
                                          </p:val>
                                        </p:tav>
                                        <p:tav tm="100000">
                                          <p:val>
                                            <p:strVal val="#ppt_x"/>
                                          </p:val>
                                        </p:tav>
                                      </p:tavLst>
                                    </p:anim>
                                    <p:anim calcmode="lin" valueType="num">
                                      <p:cBhvr additive="base">
                                        <p:cTn id="35"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0" grpId="0"/>
      <p:bldP spid="21" grpId="0"/>
    </p:bldLst>
  </p:timing>
</p:sld>
</file>

<file path=ppt/slides/slide13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42970" y="1606438"/>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1" name="Group 10">
            <a:extLst>
              <a:ext uri="{FF2B5EF4-FFF2-40B4-BE49-F238E27FC236}">
                <a16:creationId xmlns="" xmlns:a16="http://schemas.microsoft.com/office/drawing/2014/main" id="{8AD07416-D4F9-577E-EAF4-2E220588313B}"/>
              </a:ext>
            </a:extLst>
          </p:cNvPr>
          <p:cNvGrpSpPr/>
          <p:nvPr/>
        </p:nvGrpSpPr>
        <p:grpSpPr>
          <a:xfrm>
            <a:off x="6096000" y="2679180"/>
            <a:ext cx="3151784" cy="3923449"/>
            <a:chOff x="6515747" y="1526314"/>
            <a:chExt cx="3888802" cy="4336604"/>
          </a:xfrm>
        </p:grpSpPr>
        <p:pic>
          <p:nvPicPr>
            <p:cNvPr id="12" name="Picture 11">
              <a:extLst>
                <a:ext uri="{FF2B5EF4-FFF2-40B4-BE49-F238E27FC236}">
                  <a16:creationId xmlns="" xmlns:a16="http://schemas.microsoft.com/office/drawing/2014/main" id="{1004DEC3-9950-B1F6-FF55-3EA3D52A93B9}"/>
                </a:ext>
              </a:extLst>
            </p:cNvPr>
            <p:cNvPicPr>
              <a:picLocks noChangeAspect="1"/>
            </p:cNvPicPr>
            <p:nvPr/>
          </p:nvPicPr>
          <p:blipFill>
            <a:blip r:embed="rId5"/>
            <a:stretch>
              <a:fillRect/>
            </a:stretch>
          </p:blipFill>
          <p:spPr>
            <a:xfrm>
              <a:off x="6515747" y="1526314"/>
              <a:ext cx="3888802" cy="4336604"/>
            </a:xfrm>
            <a:prstGeom prst="rect">
              <a:avLst/>
            </a:prstGeom>
          </p:spPr>
        </p:pic>
        <p:sp>
          <p:nvSpPr>
            <p:cNvPr id="13" name="Rectangle 12">
              <a:extLst>
                <a:ext uri="{FF2B5EF4-FFF2-40B4-BE49-F238E27FC236}">
                  <a16:creationId xmlns="" xmlns:a16="http://schemas.microsoft.com/office/drawing/2014/main" id="{59E51108-BC54-4069-8487-E35F95978FA1}"/>
                </a:ext>
              </a:extLst>
            </p:cNvPr>
            <p:cNvSpPr/>
            <p:nvPr/>
          </p:nvSpPr>
          <p:spPr>
            <a:xfrm>
              <a:off x="6896227" y="2112747"/>
              <a:ext cx="3127843" cy="316373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هو مقرر أو تزويد عماله بفوائد أخرى أو الارتباط معهم باتفاقيات متعلقة بشروط تكون أكثر سخاءً من الشروط المنصوص عليها في هذا القانون</a:t>
              </a:r>
            </a:p>
          </p:txBody>
        </p:sp>
      </p:grpSp>
      <p:grpSp>
        <p:nvGrpSpPr>
          <p:cNvPr id="15" name="Group 14">
            <a:extLst>
              <a:ext uri="{FF2B5EF4-FFF2-40B4-BE49-F238E27FC236}">
                <a16:creationId xmlns="" xmlns:a16="http://schemas.microsoft.com/office/drawing/2014/main" id="{51E7836C-665E-B1DB-8449-451536B924BB}"/>
              </a:ext>
            </a:extLst>
          </p:cNvPr>
          <p:cNvGrpSpPr/>
          <p:nvPr/>
        </p:nvGrpSpPr>
        <p:grpSpPr>
          <a:xfrm>
            <a:off x="2343842" y="2581984"/>
            <a:ext cx="3180946" cy="3802837"/>
            <a:chOff x="2124695" y="1785133"/>
            <a:chExt cx="3924783" cy="4203291"/>
          </a:xfrm>
        </p:grpSpPr>
        <p:pic>
          <p:nvPicPr>
            <p:cNvPr id="18" name="Picture 17">
              <a:extLst>
                <a:ext uri="{FF2B5EF4-FFF2-40B4-BE49-F238E27FC236}">
                  <a16:creationId xmlns="" xmlns:a16="http://schemas.microsoft.com/office/drawing/2014/main" id="{5A42FA81-B6CF-E6FE-93B6-CBD75747C0AE}"/>
                </a:ext>
              </a:extLst>
            </p:cNvPr>
            <p:cNvPicPr>
              <a:picLocks noChangeAspect="1"/>
            </p:cNvPicPr>
            <p:nvPr/>
          </p:nvPicPr>
          <p:blipFill>
            <a:blip r:embed="rId6"/>
            <a:stretch>
              <a:fillRect/>
            </a:stretch>
          </p:blipFill>
          <p:spPr>
            <a:xfrm flipH="1">
              <a:off x="2124695" y="1785133"/>
              <a:ext cx="3924783" cy="4203291"/>
            </a:xfrm>
            <a:prstGeom prst="rect">
              <a:avLst/>
            </a:prstGeom>
          </p:spPr>
        </p:pic>
        <p:sp>
          <p:nvSpPr>
            <p:cNvPr id="20" name="Rectangle 19">
              <a:extLst>
                <a:ext uri="{FF2B5EF4-FFF2-40B4-BE49-F238E27FC236}">
                  <a16:creationId xmlns="" xmlns:a16="http://schemas.microsoft.com/office/drawing/2014/main" id="{187631E3-A00A-FEC2-0FB1-C6C14577554B}"/>
                </a:ext>
              </a:extLst>
            </p:cNvPr>
            <p:cNvSpPr/>
            <p:nvPr/>
          </p:nvSpPr>
          <p:spPr>
            <a:xfrm>
              <a:off x="2480943" y="2478998"/>
              <a:ext cx="3212286" cy="316373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فإذا تعارض شرط في هذا القانون مع أحد الشروط الواردة في تلك المشاريع</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أو الاتفاقيات طبق الشرط الأكثر سخاءً بالنسبة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إلى العامل</a:t>
              </a:r>
            </a:p>
          </p:txBody>
        </p:sp>
      </p:grpSp>
      <p:sp>
        <p:nvSpPr>
          <p:cNvPr id="14"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24012104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42970" y="1606438"/>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B950306D-5731-9BE0-5288-EB4973E06BC0}"/>
              </a:ext>
            </a:extLst>
          </p:cNvPr>
          <p:cNvGrpSpPr/>
          <p:nvPr/>
        </p:nvGrpSpPr>
        <p:grpSpPr>
          <a:xfrm>
            <a:off x="1887160" y="2782229"/>
            <a:ext cx="8417680" cy="2834001"/>
            <a:chOff x="1063027" y="1947506"/>
            <a:chExt cx="14324619" cy="9591277"/>
          </a:xfrm>
        </p:grpSpPr>
        <p:sp>
          <p:nvSpPr>
            <p:cNvPr id="5" name="Shape 125">
              <a:extLst>
                <a:ext uri="{FF2B5EF4-FFF2-40B4-BE49-F238E27FC236}">
                  <a16:creationId xmlns="" xmlns:a16="http://schemas.microsoft.com/office/drawing/2014/main" id="{5E663934-72C8-B477-B6AA-78D9EEA477CA}"/>
                </a:ext>
              </a:extLst>
            </p:cNvPr>
            <p:cNvSpPr/>
            <p:nvPr/>
          </p:nvSpPr>
          <p:spPr>
            <a:xfrm>
              <a:off x="2192762" y="1951737"/>
              <a:ext cx="13194884" cy="9587046"/>
            </a:xfrm>
            <a:prstGeom prst="rect">
              <a:avLst/>
            </a:prstGeom>
            <a:solidFill>
              <a:srgbClr val="4DD67B"/>
            </a:solidFill>
            <a:ln w="12700">
              <a:miter lim="400000"/>
            </a:ln>
            <a:effectLst>
              <a:outerShdw blurRad="762000" dist="13932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6" name="Shape 126">
              <a:extLst>
                <a:ext uri="{FF2B5EF4-FFF2-40B4-BE49-F238E27FC236}">
                  <a16:creationId xmlns="" xmlns:a16="http://schemas.microsoft.com/office/drawing/2014/main" id="{7FA2D4D0-93D1-3980-A426-E81D463AA8B3}"/>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4" name="Shape 128">
              <a:extLst>
                <a:ext uri="{FF2B5EF4-FFF2-40B4-BE49-F238E27FC236}">
                  <a16:creationId xmlns="" xmlns:a16="http://schemas.microsoft.com/office/drawing/2014/main" id="{BA3DE249-97B8-5163-8FA3-31F99A841DE5}"/>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6" name="Shape 129">
              <a:extLst>
                <a:ext uri="{FF2B5EF4-FFF2-40B4-BE49-F238E27FC236}">
                  <a16:creationId xmlns="" xmlns:a16="http://schemas.microsoft.com/office/drawing/2014/main" id="{638508E7-04D1-021A-940E-D695CD7069FA}"/>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7" name="Shape 132">
              <a:extLst>
                <a:ext uri="{FF2B5EF4-FFF2-40B4-BE49-F238E27FC236}">
                  <a16:creationId xmlns="" xmlns:a16="http://schemas.microsoft.com/office/drawing/2014/main" id="{A25FE94C-BB91-B932-032A-717A0464CE86}"/>
                </a:ext>
              </a:extLst>
            </p:cNvPr>
            <p:cNvSpPr/>
            <p:nvPr/>
          </p:nvSpPr>
          <p:spPr>
            <a:xfrm>
              <a:off x="1190138" y="3423743"/>
              <a:ext cx="13331467" cy="595679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يسقط حق العامل في المطالبة بأي حق من الحقوق المنصوص عليها في هذا القانون بعد انقضاء سنة من تاريخ استحقاقه وبالنسبة إلى القضايا التي تكون قد نشأت قبل العمل بهذا القانون فتحسب مدة السنة اعتباراً من تاريخ العمل بأحكامه</a:t>
              </a:r>
            </a:p>
          </p:txBody>
        </p:sp>
      </p:grpSp>
      <p:sp>
        <p:nvSpPr>
          <p:cNvPr id="13"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1674945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011278" y="16158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(8):</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3" name="Group 12">
            <a:extLst>
              <a:ext uri="{FF2B5EF4-FFF2-40B4-BE49-F238E27FC236}">
                <a16:creationId xmlns="" xmlns:a16="http://schemas.microsoft.com/office/drawing/2014/main" id="{0055264B-5C95-94D3-E688-52BB328F1994}"/>
              </a:ext>
            </a:extLst>
          </p:cNvPr>
          <p:cNvGrpSpPr/>
          <p:nvPr/>
        </p:nvGrpSpPr>
        <p:grpSpPr>
          <a:xfrm>
            <a:off x="481361" y="1402568"/>
            <a:ext cx="11710639" cy="5139767"/>
            <a:chOff x="344384" y="1316174"/>
            <a:chExt cx="11710639" cy="5139767"/>
          </a:xfrm>
        </p:grpSpPr>
        <p:pic>
          <p:nvPicPr>
            <p:cNvPr id="15" name="Picture 14">
              <a:extLst>
                <a:ext uri="{FF2B5EF4-FFF2-40B4-BE49-F238E27FC236}">
                  <a16:creationId xmlns="" xmlns:a16="http://schemas.microsoft.com/office/drawing/2014/main" id="{8F4D9547-5D09-5994-FE97-B180F4F6055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flipV="1">
              <a:off x="8965869" y="1567543"/>
              <a:ext cx="3089154" cy="4888398"/>
            </a:xfrm>
            <a:prstGeom prst="rect">
              <a:avLst/>
            </a:prstGeom>
          </p:spPr>
        </p:pic>
        <p:sp>
          <p:nvSpPr>
            <p:cNvPr id="18" name="Rectangle 17">
              <a:extLst>
                <a:ext uri="{FF2B5EF4-FFF2-40B4-BE49-F238E27FC236}">
                  <a16:creationId xmlns="" xmlns:a16="http://schemas.microsoft.com/office/drawing/2014/main" id="{E2AB8EA0-BAF5-F39A-0250-F75713C26779}"/>
                </a:ext>
              </a:extLst>
            </p:cNvPr>
            <p:cNvSpPr/>
            <p:nvPr/>
          </p:nvSpPr>
          <p:spPr>
            <a:xfrm>
              <a:off x="344384" y="1316174"/>
              <a:ext cx="8775865" cy="147732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يكون للموظفين الذين يصدر بتحديدهم قرار من وزير العدل بالتنسيق مع الوزير صفة الضبطية القضائية في تنفيذ أحكام هذا القانون واللوائح والقرارات المنفذة له. وتحدد بقرار من الوزير القواعد والإجراءات المنظمة لعملهم</a:t>
              </a:r>
            </a:p>
          </p:txBody>
        </p:sp>
      </p:grpSp>
      <p:sp>
        <p:nvSpPr>
          <p:cNvPr id="19" name="Rectangle 18">
            <a:extLst>
              <a:ext uri="{FF2B5EF4-FFF2-40B4-BE49-F238E27FC236}">
                <a16:creationId xmlns="" xmlns:a16="http://schemas.microsoft.com/office/drawing/2014/main" id="{67758EE9-D208-3842-6EB4-C501A3ED465E}"/>
              </a:ext>
            </a:extLst>
          </p:cNvPr>
          <p:cNvSpPr/>
          <p:nvPr/>
        </p:nvSpPr>
        <p:spPr>
          <a:xfrm>
            <a:off x="481361" y="3312516"/>
            <a:ext cx="8621485"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ويكون للموظفين المشار إليهم الدخول إلى أماكن العمل، وفحص الدفاتر والسجلات والأوراق المتعلقة به للتأكد من تطبيق أحكام هذا القانون واللوائح والقرارات المنفذة له</a:t>
            </a:r>
          </a:p>
        </p:txBody>
      </p:sp>
      <p:sp>
        <p:nvSpPr>
          <p:cNvPr id="20" name="Rectangle 19">
            <a:extLst>
              <a:ext uri="{FF2B5EF4-FFF2-40B4-BE49-F238E27FC236}">
                <a16:creationId xmlns="" xmlns:a16="http://schemas.microsoft.com/office/drawing/2014/main" id="{41F236FC-FFD3-D81A-C6D1-2CE79F62D273}"/>
              </a:ext>
            </a:extLst>
          </p:cNvPr>
          <p:cNvSpPr/>
          <p:nvPr/>
        </p:nvSpPr>
        <p:spPr>
          <a:xfrm>
            <a:off x="304929" y="5126558"/>
            <a:ext cx="9615336"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ويؤدي هؤلاء الموظفون قبل مباشرة العمل يميناً أمام الوزير بأن يؤدوا عملهم بأمانة وإخلاص وألا يفشوا سراً من أسرار العمل أو أية معلومات أو بيانات أطلعوا عليها بحكم عملهم ولو بعد انتهاء خدمتهم</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8007863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ppt_x"/>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3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3881197" y="109472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165">
            <a:extLst>
              <a:ext uri="{FF2B5EF4-FFF2-40B4-BE49-F238E27FC236}">
                <a16:creationId xmlns="" xmlns:a16="http://schemas.microsoft.com/office/drawing/2014/main" id="{EE48F604-EBC0-AD1D-66E7-5E1D9143F78C}"/>
              </a:ext>
            </a:extLst>
          </p:cNvPr>
          <p:cNvGrpSpPr/>
          <p:nvPr/>
        </p:nvGrpSpPr>
        <p:grpSpPr>
          <a:xfrm>
            <a:off x="6506651" y="2264454"/>
            <a:ext cx="4422970" cy="4025170"/>
            <a:chOff x="-233693" y="0"/>
            <a:chExt cx="8487548" cy="9766700"/>
          </a:xfrm>
        </p:grpSpPr>
        <p:sp>
          <p:nvSpPr>
            <p:cNvPr id="11" name="Shape 157">
              <a:extLst>
                <a:ext uri="{FF2B5EF4-FFF2-40B4-BE49-F238E27FC236}">
                  <a16:creationId xmlns="" xmlns:a16="http://schemas.microsoft.com/office/drawing/2014/main" id="{AB60DFC1-5833-8E84-C79F-8E7BB0CEF2C8}"/>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2" name="Shape 158">
              <a:extLst>
                <a:ext uri="{FF2B5EF4-FFF2-40B4-BE49-F238E27FC236}">
                  <a16:creationId xmlns="" xmlns:a16="http://schemas.microsoft.com/office/drawing/2014/main" id="{A24D2C46-9C5D-7F35-3A7B-FDBA44601B56}"/>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62">
              <a:extLst>
                <a:ext uri="{FF2B5EF4-FFF2-40B4-BE49-F238E27FC236}">
                  <a16:creationId xmlns="" xmlns:a16="http://schemas.microsoft.com/office/drawing/2014/main" id="{5973132C-6C93-B78F-612A-875D1D00B2FD}"/>
                </a:ext>
              </a:extLst>
            </p:cNvPr>
            <p:cNvSpPr/>
            <p:nvPr/>
          </p:nvSpPr>
          <p:spPr>
            <a:xfrm>
              <a:off x="146633" y="641440"/>
              <a:ext cx="7403650" cy="868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على صاحب العمل أو من يمثله أن يقدم للموظفين المنصوص عليهم في المادة السابقة التسهيلات اللازمة للقيام بأداء واجباتهم وكل ما يطلبونه من بيانات أو معلومات على أن تكون كاملة وصحيحة، وذلك فيما يتعلق بتطبيق أحكام هذا القانون واللوائح والقرارات المنفذة له</a:t>
              </a:r>
            </a:p>
          </p:txBody>
        </p:sp>
      </p:grpSp>
      <p:grpSp>
        <p:nvGrpSpPr>
          <p:cNvPr id="15" name="Group 165">
            <a:extLst>
              <a:ext uri="{FF2B5EF4-FFF2-40B4-BE49-F238E27FC236}">
                <a16:creationId xmlns="" xmlns:a16="http://schemas.microsoft.com/office/drawing/2014/main" id="{526E54B9-7A55-4522-82E3-9D588F66524F}"/>
              </a:ext>
            </a:extLst>
          </p:cNvPr>
          <p:cNvGrpSpPr/>
          <p:nvPr/>
        </p:nvGrpSpPr>
        <p:grpSpPr>
          <a:xfrm>
            <a:off x="1556329" y="2331181"/>
            <a:ext cx="4422970" cy="4025170"/>
            <a:chOff x="-233693" y="0"/>
            <a:chExt cx="8487548" cy="9766700"/>
          </a:xfrm>
        </p:grpSpPr>
        <p:sp>
          <p:nvSpPr>
            <p:cNvPr id="18" name="Shape 157">
              <a:extLst>
                <a:ext uri="{FF2B5EF4-FFF2-40B4-BE49-F238E27FC236}">
                  <a16:creationId xmlns="" xmlns:a16="http://schemas.microsoft.com/office/drawing/2014/main" id="{7DFECAA8-FA10-822D-66B8-BEBE2B2C0C08}"/>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9" name="Shape 158">
              <a:extLst>
                <a:ext uri="{FF2B5EF4-FFF2-40B4-BE49-F238E27FC236}">
                  <a16:creationId xmlns="" xmlns:a16="http://schemas.microsoft.com/office/drawing/2014/main" id="{3F3EF0BA-C163-233F-1CA8-AD9700CC8749}"/>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0" name="Shape 162">
              <a:extLst>
                <a:ext uri="{FF2B5EF4-FFF2-40B4-BE49-F238E27FC236}">
                  <a16:creationId xmlns="" xmlns:a16="http://schemas.microsoft.com/office/drawing/2014/main" id="{122F4E42-401C-5AB3-1202-ACBFB3BFBF01}"/>
                </a:ext>
              </a:extLst>
            </p:cNvPr>
            <p:cNvSpPr/>
            <p:nvPr/>
          </p:nvSpPr>
          <p:spPr>
            <a:xfrm>
              <a:off x="793513" y="728381"/>
              <a:ext cx="6813459" cy="85994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ويحظر على أي شخص أن يعطل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أو يعرقل متعمداً هؤلاء الموظفين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عن ممارسة عملهم، ولهم في سبيل عملهم طلب المساندة من رجال الشرطة وفقاً للقواعد التي يصدر بتحديدها قرار من الوزير بالتنسيق مع المفتش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العام للشرطة والجمارك</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4051965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strVal val="#ppt_w+.3"/>
                                          </p:val>
                                        </p:tav>
                                        <p:tav tm="100000">
                                          <p:val>
                                            <p:strVal val="#ppt_w"/>
                                          </p:val>
                                        </p:tav>
                                      </p:tavLst>
                                    </p:anim>
                                    <p:anim calcmode="lin" valueType="num">
                                      <p:cBhvr>
                                        <p:cTn id="13" dur="1000" fill="hold"/>
                                        <p:tgtEl>
                                          <p:spTgt spid="10"/>
                                        </p:tgtEl>
                                        <p:attrNameLst>
                                          <p:attrName>ppt_h</p:attrName>
                                        </p:attrNameLst>
                                      </p:cBhvr>
                                      <p:tavLst>
                                        <p:tav tm="0">
                                          <p:val>
                                            <p:strVal val="#ppt_h"/>
                                          </p:val>
                                        </p:tav>
                                        <p:tav tm="100000">
                                          <p:val>
                                            <p:strVal val="#ppt_h"/>
                                          </p:val>
                                        </p:tav>
                                      </p:tavLst>
                                    </p:anim>
                                    <p:animEffect transition="in" filter="fade">
                                      <p:cBhvr>
                                        <p:cTn id="14" dur="10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3"/>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تعريفات وأحكام عامة</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9444390" y="172575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(10):</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9" name="Rectangle 18">
            <a:extLst>
              <a:ext uri="{FF2B5EF4-FFF2-40B4-BE49-F238E27FC236}">
                <a16:creationId xmlns="" xmlns:a16="http://schemas.microsoft.com/office/drawing/2014/main" id="{67758EE9-D208-3842-6EB4-C501A3ED465E}"/>
              </a:ext>
            </a:extLst>
          </p:cNvPr>
          <p:cNvSpPr/>
          <p:nvPr/>
        </p:nvSpPr>
        <p:spPr>
          <a:xfrm>
            <a:off x="934209" y="2723773"/>
            <a:ext cx="10748707"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تعفى من الرسوم في جميع مراحل التقاضي الدعاوى التي يرفعها العمال أو المستحقون عنهم طبقاً لأحكام هذا القانون</a:t>
            </a:r>
          </a:p>
        </p:txBody>
      </p:sp>
      <p:grpSp>
        <p:nvGrpSpPr>
          <p:cNvPr id="2" name="Group 1">
            <a:extLst>
              <a:ext uri="{FF2B5EF4-FFF2-40B4-BE49-F238E27FC236}">
                <a16:creationId xmlns="" xmlns:a16="http://schemas.microsoft.com/office/drawing/2014/main" id="{DE40138B-D360-039A-DEE6-5AF65850434E}"/>
              </a:ext>
            </a:extLst>
          </p:cNvPr>
          <p:cNvGrpSpPr/>
          <p:nvPr/>
        </p:nvGrpSpPr>
        <p:grpSpPr>
          <a:xfrm>
            <a:off x="7776292" y="3601036"/>
            <a:ext cx="4085504" cy="634504"/>
            <a:chOff x="-1048110" y="0"/>
            <a:chExt cx="2567030" cy="365760"/>
          </a:xfrm>
        </p:grpSpPr>
        <p:pic>
          <p:nvPicPr>
            <p:cNvPr id="5" name="Picture 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2CAF8780-7462-3F2A-0389-3A9B42A1EFD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6" name="Rectangle 5">
              <a:extLst>
                <a:ext uri="{FF2B5EF4-FFF2-40B4-BE49-F238E27FC236}">
                  <a16:creationId xmlns="" xmlns:a16="http://schemas.microsoft.com/office/drawing/2014/main" id="{440660D8-EB28-005E-A0D7-51088CCBBE2D}"/>
                </a:ext>
              </a:extLst>
            </p:cNvPr>
            <p:cNvSpPr/>
            <p:nvPr/>
          </p:nvSpPr>
          <p:spPr>
            <a:xfrm>
              <a:off x="-1048110" y="0"/>
              <a:ext cx="2281916"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(10) مكرراً:</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6D0381F0-5F91-9184-A7A8-D87976E11DA0}"/>
              </a:ext>
            </a:extLst>
          </p:cNvPr>
          <p:cNvSpPr/>
          <p:nvPr/>
        </p:nvSpPr>
        <p:spPr>
          <a:xfrm>
            <a:off x="137068" y="4396671"/>
            <a:ext cx="11778213"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يصدر الوزير قراراً بتحديد الإجراءات والضوابط التي يتم التعامل بموجبها مع منشآت القطاع الخاص المخالفة لأحكام قانون العمل والقرارات المنظمة له</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94609669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ppt_x"/>
                                          </p:val>
                                        </p:tav>
                                        <p:tav tm="100000">
                                          <p:val>
                                            <p:strVal val="#ppt_x"/>
                                          </p:val>
                                        </p:tav>
                                      </p:tavLst>
                                    </p:anim>
                                    <p:anim calcmode="lin" valueType="num">
                                      <p:cBhvr additive="base">
                                        <p:cTn id="1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ircle(in)">
                                      <p:cBhvr>
                                        <p:cTn id="18" dur="20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0" grpId="0"/>
    </p:bldLst>
  </p:timing>
</p:sld>
</file>

<file path=ppt/slides/slide13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12376" y="169133"/>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30693" y="1525595"/>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1" name="Group 10">
            <a:extLst>
              <a:ext uri="{FF2B5EF4-FFF2-40B4-BE49-F238E27FC236}">
                <a16:creationId xmlns="" xmlns:a16="http://schemas.microsoft.com/office/drawing/2014/main" id="{D0F4F78A-84C7-62E1-44D8-65BE227C672C}"/>
              </a:ext>
            </a:extLst>
          </p:cNvPr>
          <p:cNvGrpSpPr/>
          <p:nvPr/>
        </p:nvGrpSpPr>
        <p:grpSpPr>
          <a:xfrm>
            <a:off x="2274848" y="208400"/>
            <a:ext cx="2255845" cy="935647"/>
            <a:chOff x="88680" y="-83008"/>
            <a:chExt cx="1165647" cy="516350"/>
          </a:xfrm>
        </p:grpSpPr>
        <p:pic>
          <p:nvPicPr>
            <p:cNvPr id="12" name="Picture 11">
              <a:extLst>
                <a:ext uri="{FF2B5EF4-FFF2-40B4-BE49-F238E27FC236}">
                  <a16:creationId xmlns="" xmlns:a16="http://schemas.microsoft.com/office/drawing/2014/main" id="{2A7E345B-8141-1065-E48F-8F154A005FAD}"/>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13" name="Rectangle 12">
              <a:extLst>
                <a:ext uri="{FF2B5EF4-FFF2-40B4-BE49-F238E27FC236}">
                  <a16:creationId xmlns="" xmlns:a16="http://schemas.microsoft.com/office/drawing/2014/main" id="{72BAB03A-9CD3-9BD4-337B-5920E03373E0}"/>
                </a:ext>
              </a:extLst>
            </p:cNvPr>
            <p:cNvSpPr/>
            <p:nvPr/>
          </p:nvSpPr>
          <p:spPr>
            <a:xfrm>
              <a:off x="88680" y="-8300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تشغيل المواطنين</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4" name="Group 13">
            <a:extLst>
              <a:ext uri="{FF2B5EF4-FFF2-40B4-BE49-F238E27FC236}">
                <a16:creationId xmlns="" xmlns:a16="http://schemas.microsoft.com/office/drawing/2014/main" id="{D84AB50B-39B7-C553-BE9A-FCD30EE0FD7A}"/>
              </a:ext>
            </a:extLst>
          </p:cNvPr>
          <p:cNvGrpSpPr/>
          <p:nvPr/>
        </p:nvGrpSpPr>
        <p:grpSpPr>
          <a:xfrm>
            <a:off x="6759389" y="2531116"/>
            <a:ext cx="4270132" cy="3952100"/>
            <a:chOff x="6898435" y="1577791"/>
            <a:chExt cx="4870074" cy="4571997"/>
          </a:xfrm>
        </p:grpSpPr>
        <p:grpSp>
          <p:nvGrpSpPr>
            <p:cNvPr id="15" name="Group 14">
              <a:extLst>
                <a:ext uri="{FF2B5EF4-FFF2-40B4-BE49-F238E27FC236}">
                  <a16:creationId xmlns="" xmlns:a16="http://schemas.microsoft.com/office/drawing/2014/main" id="{47BABF1A-EF4A-58B2-F081-E967614BE2F3}"/>
                </a:ext>
              </a:extLst>
            </p:cNvPr>
            <p:cNvGrpSpPr/>
            <p:nvPr/>
          </p:nvGrpSpPr>
          <p:grpSpPr>
            <a:xfrm>
              <a:off x="6898435" y="1577791"/>
              <a:ext cx="4870074" cy="4571997"/>
              <a:chOff x="6763963" y="1667436"/>
              <a:chExt cx="5022475" cy="4909070"/>
            </a:xfrm>
          </p:grpSpPr>
          <p:sp>
            <p:nvSpPr>
              <p:cNvPr id="17" name="Rounded Rectangle 4">
                <a:extLst>
                  <a:ext uri="{FF2B5EF4-FFF2-40B4-BE49-F238E27FC236}">
                    <a16:creationId xmlns="" xmlns:a16="http://schemas.microsoft.com/office/drawing/2014/main" id="{2383A250-6145-2E45-5D5C-E2903A9308DB}"/>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ounded Rectangle 5">
                <a:extLst>
                  <a:ext uri="{FF2B5EF4-FFF2-40B4-BE49-F238E27FC236}">
                    <a16:creationId xmlns="" xmlns:a16="http://schemas.microsoft.com/office/drawing/2014/main" id="{64DF5BAB-7791-6ADB-0799-FE3F3768568B}"/>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6" name="Rectangle 15">
              <a:extLst>
                <a:ext uri="{FF2B5EF4-FFF2-40B4-BE49-F238E27FC236}">
                  <a16:creationId xmlns="" xmlns:a16="http://schemas.microsoft.com/office/drawing/2014/main" id="{593B3697-5C58-55FA-CA81-8DDEA2106A77}"/>
                </a:ext>
              </a:extLst>
            </p:cNvPr>
            <p:cNvSpPr/>
            <p:nvPr/>
          </p:nvSpPr>
          <p:spPr>
            <a:xfrm>
              <a:off x="7193987" y="1902471"/>
              <a:ext cx="4426746" cy="3845363"/>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صاحب العمل أن يستخدم العمال العمانيين على أوسع نطاق ممكن، وتحدد بقرار من الوزير نسبة العمانيين إلى الأجانب في القطاعات الاقتصادية المختلفة أو الأنشطة التي يشملها كل قطاع حسبما تقتضيه ظروف كل قطاع أو نشاط ومدى توافر الأيدي العاملة العمانية اللازمة</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grpSp>
        <p:nvGrpSpPr>
          <p:cNvPr id="20" name="Group 19">
            <a:extLst>
              <a:ext uri="{FF2B5EF4-FFF2-40B4-BE49-F238E27FC236}">
                <a16:creationId xmlns="" xmlns:a16="http://schemas.microsoft.com/office/drawing/2014/main" id="{24CA0FD8-5F9B-B3B3-D6F1-0F49F6A626F6}"/>
              </a:ext>
            </a:extLst>
          </p:cNvPr>
          <p:cNvGrpSpPr/>
          <p:nvPr/>
        </p:nvGrpSpPr>
        <p:grpSpPr>
          <a:xfrm>
            <a:off x="1417692" y="2552884"/>
            <a:ext cx="4140561" cy="4033791"/>
            <a:chOff x="6898435" y="1577791"/>
            <a:chExt cx="4870074" cy="4571997"/>
          </a:xfrm>
        </p:grpSpPr>
        <p:grpSp>
          <p:nvGrpSpPr>
            <p:cNvPr id="21" name="Group 20">
              <a:extLst>
                <a:ext uri="{FF2B5EF4-FFF2-40B4-BE49-F238E27FC236}">
                  <a16:creationId xmlns="" xmlns:a16="http://schemas.microsoft.com/office/drawing/2014/main" id="{41BB353E-8507-A01D-F555-9568F714579A}"/>
                </a:ext>
              </a:extLst>
            </p:cNvPr>
            <p:cNvGrpSpPr/>
            <p:nvPr/>
          </p:nvGrpSpPr>
          <p:grpSpPr>
            <a:xfrm>
              <a:off x="6898435" y="1577791"/>
              <a:ext cx="4870074" cy="4571997"/>
              <a:chOff x="6763963" y="1667436"/>
              <a:chExt cx="5022475" cy="4909070"/>
            </a:xfrm>
          </p:grpSpPr>
          <p:sp>
            <p:nvSpPr>
              <p:cNvPr id="23" name="Rounded Rectangle 9">
                <a:extLst>
                  <a:ext uri="{FF2B5EF4-FFF2-40B4-BE49-F238E27FC236}">
                    <a16:creationId xmlns="" xmlns:a16="http://schemas.microsoft.com/office/drawing/2014/main" id="{0B4CB5F6-C53E-F041-9831-C21633C41EB4}"/>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ounded Rectangle 10">
                <a:extLst>
                  <a:ext uri="{FF2B5EF4-FFF2-40B4-BE49-F238E27FC236}">
                    <a16:creationId xmlns="" xmlns:a16="http://schemas.microsoft.com/office/drawing/2014/main" id="{B2474294-4015-669E-2073-A99FD94F106D}"/>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 name="Rectangle 21">
              <a:extLst>
                <a:ext uri="{FF2B5EF4-FFF2-40B4-BE49-F238E27FC236}">
                  <a16:creationId xmlns="" xmlns:a16="http://schemas.microsoft.com/office/drawing/2014/main" id="{108487F2-1022-3734-71EC-C2E505F20074}"/>
                </a:ext>
              </a:extLst>
            </p:cNvPr>
            <p:cNvSpPr/>
            <p:nvPr/>
          </p:nvSpPr>
          <p:spPr>
            <a:xfrm>
              <a:off x="7587931" y="2598472"/>
              <a:ext cx="3343304" cy="2039401"/>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وعلى صاحب العمل أن يساوي بين جميع العمال في حالة اتفاق طبيعة العمل وشروطه</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sp>
        <p:nvSpPr>
          <p:cNvPr id="2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62587809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strVal val="#ppt_w+.3"/>
                                          </p:val>
                                        </p:tav>
                                        <p:tav tm="100000">
                                          <p:val>
                                            <p:strVal val="#ppt_w"/>
                                          </p:val>
                                        </p:tav>
                                      </p:tavLst>
                                    </p:anim>
                                    <p:anim calcmode="lin" valueType="num">
                                      <p:cBhvr>
                                        <p:cTn id="13" dur="1000" fill="hold"/>
                                        <p:tgtEl>
                                          <p:spTgt spid="14"/>
                                        </p:tgtEl>
                                        <p:attrNameLst>
                                          <p:attrName>ppt_h</p:attrName>
                                        </p:attrNameLst>
                                      </p:cBhvr>
                                      <p:tavLst>
                                        <p:tav tm="0">
                                          <p:val>
                                            <p:strVal val="#ppt_h"/>
                                          </p:val>
                                        </p:tav>
                                        <p:tav tm="100000">
                                          <p:val>
                                            <p:strVal val="#ppt_h"/>
                                          </p:val>
                                        </p:tav>
                                      </p:tavLst>
                                    </p:anim>
                                    <p:animEffect transition="in" filter="fade">
                                      <p:cBhvr>
                                        <p:cTn id="14" dur="1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strVal val="#ppt_w+.3"/>
                                          </p:val>
                                        </p:tav>
                                        <p:tav tm="100000">
                                          <p:val>
                                            <p:strVal val="#ppt_w"/>
                                          </p:val>
                                        </p:tav>
                                      </p:tavLst>
                                    </p:anim>
                                    <p:anim calcmode="lin" valueType="num">
                                      <p:cBhvr>
                                        <p:cTn id="20" dur="1000" fill="hold"/>
                                        <p:tgtEl>
                                          <p:spTgt spid="20"/>
                                        </p:tgtEl>
                                        <p:attrNameLst>
                                          <p:attrName>ppt_h</p:attrName>
                                        </p:attrNameLst>
                                      </p:cBhvr>
                                      <p:tavLst>
                                        <p:tav tm="0">
                                          <p:val>
                                            <p:strVal val="#ppt_h"/>
                                          </p:val>
                                        </p:tav>
                                        <p:tav tm="100000">
                                          <p:val>
                                            <p:strVal val="#ppt_h"/>
                                          </p:val>
                                        </p:tav>
                                      </p:tavLst>
                                    </p:anim>
                                    <p:animEffect transition="in" filter="fade">
                                      <p:cBhvr>
                                        <p:cTn id="21"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42970" y="1606438"/>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B950306D-5731-9BE0-5288-EB4973E06BC0}"/>
              </a:ext>
            </a:extLst>
          </p:cNvPr>
          <p:cNvGrpSpPr/>
          <p:nvPr/>
        </p:nvGrpSpPr>
        <p:grpSpPr>
          <a:xfrm>
            <a:off x="1887160" y="2782229"/>
            <a:ext cx="8417680" cy="3417849"/>
            <a:chOff x="1063027" y="1947506"/>
            <a:chExt cx="14324619" cy="9591277"/>
          </a:xfrm>
        </p:grpSpPr>
        <p:sp>
          <p:nvSpPr>
            <p:cNvPr id="5" name="Shape 125">
              <a:extLst>
                <a:ext uri="{FF2B5EF4-FFF2-40B4-BE49-F238E27FC236}">
                  <a16:creationId xmlns="" xmlns:a16="http://schemas.microsoft.com/office/drawing/2014/main" id="{5E663934-72C8-B477-B6AA-78D9EEA477CA}"/>
                </a:ext>
              </a:extLst>
            </p:cNvPr>
            <p:cNvSpPr/>
            <p:nvPr/>
          </p:nvSpPr>
          <p:spPr>
            <a:xfrm>
              <a:off x="2192762" y="1951737"/>
              <a:ext cx="13194884" cy="9587046"/>
            </a:xfrm>
            <a:prstGeom prst="rect">
              <a:avLst/>
            </a:prstGeom>
            <a:solidFill>
              <a:srgbClr val="4DD67B"/>
            </a:solidFill>
            <a:ln w="12700">
              <a:miter lim="400000"/>
            </a:ln>
            <a:effectLst>
              <a:outerShdw blurRad="762000" dist="13932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6" name="Shape 126">
              <a:extLst>
                <a:ext uri="{FF2B5EF4-FFF2-40B4-BE49-F238E27FC236}">
                  <a16:creationId xmlns="" xmlns:a16="http://schemas.microsoft.com/office/drawing/2014/main" id="{7FA2D4D0-93D1-3980-A426-E81D463AA8B3}"/>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4" name="Shape 128">
              <a:extLst>
                <a:ext uri="{FF2B5EF4-FFF2-40B4-BE49-F238E27FC236}">
                  <a16:creationId xmlns="" xmlns:a16="http://schemas.microsoft.com/office/drawing/2014/main" id="{BA3DE249-97B8-5163-8FA3-31F99A841DE5}"/>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6" name="Shape 129">
              <a:extLst>
                <a:ext uri="{FF2B5EF4-FFF2-40B4-BE49-F238E27FC236}">
                  <a16:creationId xmlns="" xmlns:a16="http://schemas.microsoft.com/office/drawing/2014/main" id="{638508E7-04D1-021A-940E-D695CD7069FA}"/>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7" name="Shape 132">
              <a:extLst>
                <a:ext uri="{FF2B5EF4-FFF2-40B4-BE49-F238E27FC236}">
                  <a16:creationId xmlns="" xmlns:a16="http://schemas.microsoft.com/office/drawing/2014/main" id="{A25FE94C-BB91-B932-032A-717A0464CE86}"/>
                </a:ext>
              </a:extLst>
            </p:cNvPr>
            <p:cNvSpPr/>
            <p:nvPr/>
          </p:nvSpPr>
          <p:spPr>
            <a:xfrm>
              <a:off x="1091271" y="3188408"/>
              <a:ext cx="13331467" cy="783172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لكل عماني قادر على العمل وراغب فيه أن يطلب قيد اسمه في الدائرة المختصة مع بيان سنه ومؤهلاته وخبراته ورغباته والعمل الذي يرغب في الالتحاق به وغيرها من البيانات التي تحددها الوزارة، وعلى الدائرة قيد الطلبات بأرقام مسلسلة فور ورودها وإعطاء الطالب شهادة قيد وفق النموذج الذي تحدده الوزارة</a:t>
              </a:r>
            </a:p>
          </p:txBody>
        </p:sp>
      </p:grpSp>
      <p:sp>
        <p:nvSpPr>
          <p:cNvPr id="13"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6900137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479146" y="243566"/>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9">
            <a:extLst>
              <a:ext uri="{FF2B5EF4-FFF2-40B4-BE49-F238E27FC236}">
                <a16:creationId xmlns="" xmlns:a16="http://schemas.microsoft.com/office/drawing/2014/main" id="{6DF0A055-64C6-B998-EA2E-A4451CE127BB}"/>
              </a:ext>
            </a:extLst>
          </p:cNvPr>
          <p:cNvGrpSpPr/>
          <p:nvPr/>
        </p:nvGrpSpPr>
        <p:grpSpPr>
          <a:xfrm>
            <a:off x="370494" y="4247033"/>
            <a:ext cx="10229647" cy="1179927"/>
            <a:chOff x="214934" y="4078460"/>
            <a:chExt cx="10229647" cy="1179927"/>
          </a:xfrm>
        </p:grpSpPr>
        <p:pic>
          <p:nvPicPr>
            <p:cNvPr id="11" name="Picture 10">
              <a:extLst>
                <a:ext uri="{FF2B5EF4-FFF2-40B4-BE49-F238E27FC236}">
                  <a16:creationId xmlns="" xmlns:a16="http://schemas.microsoft.com/office/drawing/2014/main" id="{DEA00C4F-016C-7F62-14BA-A58FEDD6158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04512" y="4078460"/>
              <a:ext cx="1340069" cy="1179927"/>
            </a:xfrm>
            <a:prstGeom prst="rect">
              <a:avLst/>
            </a:prstGeom>
          </p:spPr>
        </p:pic>
        <p:grpSp>
          <p:nvGrpSpPr>
            <p:cNvPr id="12" name="Group 11">
              <a:extLst>
                <a:ext uri="{FF2B5EF4-FFF2-40B4-BE49-F238E27FC236}">
                  <a16:creationId xmlns="" xmlns:a16="http://schemas.microsoft.com/office/drawing/2014/main" id="{CD6AF1FF-8194-D3CD-B063-0C1973090F0E}"/>
                </a:ext>
              </a:extLst>
            </p:cNvPr>
            <p:cNvGrpSpPr/>
            <p:nvPr/>
          </p:nvGrpSpPr>
          <p:grpSpPr>
            <a:xfrm>
              <a:off x="214934" y="4140527"/>
              <a:ext cx="9519968" cy="1015663"/>
              <a:chOff x="214934" y="1718993"/>
              <a:chExt cx="9519968" cy="1015663"/>
            </a:xfrm>
          </p:grpSpPr>
          <p:pic>
            <p:nvPicPr>
              <p:cNvPr id="13" name="Picture 12">
                <a:extLst>
                  <a:ext uri="{FF2B5EF4-FFF2-40B4-BE49-F238E27FC236}">
                    <a16:creationId xmlns="" xmlns:a16="http://schemas.microsoft.com/office/drawing/2014/main" id="{2D2F35AA-6BA3-1C98-2441-C59142403EA9}"/>
                  </a:ext>
                </a:extLst>
              </p:cNvPr>
              <p:cNvPicPr>
                <a:picLocks noChangeAspect="1"/>
              </p:cNvPicPr>
              <p:nvPr/>
            </p:nvPicPr>
            <p:blipFill>
              <a:blip r:embed="rId6">
                <a:duotone>
                  <a:prstClr val="black"/>
                  <a:schemeClr val="tx2">
                    <a:tint val="45000"/>
                    <a:satMod val="400000"/>
                  </a:schemeClr>
                </a:duotone>
              </a:blip>
              <a:stretch>
                <a:fillRect/>
              </a:stretch>
            </p:blipFill>
            <p:spPr>
              <a:xfrm flipH="1">
                <a:off x="8716357" y="2035511"/>
                <a:ext cx="365876" cy="588583"/>
              </a:xfrm>
              <a:prstGeom prst="rect">
                <a:avLst/>
              </a:prstGeom>
            </p:spPr>
          </p:pic>
          <p:sp>
            <p:nvSpPr>
              <p:cNvPr id="15" name="Rectangle 14">
                <a:extLst>
                  <a:ext uri="{FF2B5EF4-FFF2-40B4-BE49-F238E27FC236}">
                    <a16:creationId xmlns="" xmlns:a16="http://schemas.microsoft.com/office/drawing/2014/main" id="{B8315547-CD94-7CB4-B5B7-3E7C7F6336D2}"/>
                  </a:ext>
                </a:extLst>
              </p:cNvPr>
              <p:cNvSpPr/>
              <p:nvPr/>
            </p:nvSpPr>
            <p:spPr>
              <a:xfrm>
                <a:off x="214934" y="1718993"/>
                <a:ext cx="8502338"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تقديم النصح والمعونة إلى طالبي العمل فيما يختص بمجالات التدريب والتوجيه المهني لتسهيل تشغيلهم في الوظائف والمهن الشاغرة</a:t>
                </a:r>
              </a:p>
            </p:txBody>
          </p:sp>
          <p:sp>
            <p:nvSpPr>
              <p:cNvPr id="18" name="Rectangle 17">
                <a:extLst>
                  <a:ext uri="{FF2B5EF4-FFF2-40B4-BE49-F238E27FC236}">
                    <a16:creationId xmlns="" xmlns:a16="http://schemas.microsoft.com/office/drawing/2014/main" id="{11C6CFFE-9E4B-2C3C-7A2E-BABD59A6D8EC}"/>
                  </a:ext>
                </a:extLst>
              </p:cNvPr>
              <p:cNvSpPr/>
              <p:nvPr/>
            </p:nvSpPr>
            <p:spPr>
              <a:xfrm>
                <a:off x="9104512" y="1901646"/>
                <a:ext cx="630390" cy="784830"/>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Pts val="1600"/>
                  <a:buFontTx/>
                  <a:buNone/>
                  <a:tabLst/>
                  <a:defRPr/>
                </a:pPr>
                <a:r>
                  <a:rPr kumimoji="0" lang="ar-EG" sz="3600" b="1" i="0" u="none" strike="noStrike" kern="1200" cap="none" spc="0" normalizeH="0" baseline="0" noProof="0" dirty="0">
                    <a:ln>
                      <a:noFill/>
                    </a:ln>
                    <a:solidFill>
                      <a:prstClr val="white"/>
                    </a:solidFill>
                    <a:effectLst/>
                    <a:uLnTx/>
                    <a:uFillTx/>
                    <a:latin typeface="Sakkal Majalla" panose="02000000000000000000" pitchFamily="2" charset="-78"/>
                    <a:ea typeface="Malgun Gothic" pitchFamily="34" charset="-127"/>
                    <a:cs typeface="Sakkal Majalla" panose="02000000000000000000" pitchFamily="2" charset="-78"/>
                  </a:rPr>
                  <a:t>3</a:t>
                </a:r>
              </a:p>
            </p:txBody>
          </p:sp>
        </p:grpSp>
      </p:grpSp>
      <p:sp>
        <p:nvSpPr>
          <p:cNvPr id="19" name="Rectangle 18">
            <a:extLst>
              <a:ext uri="{FF2B5EF4-FFF2-40B4-BE49-F238E27FC236}">
                <a16:creationId xmlns="" xmlns:a16="http://schemas.microsoft.com/office/drawing/2014/main" id="{EB98A432-FAEF-41BE-0BA0-DEF655F48D11}"/>
              </a:ext>
            </a:extLst>
          </p:cNvPr>
          <p:cNvSpPr/>
          <p:nvPr/>
        </p:nvSpPr>
        <p:spPr>
          <a:xfrm>
            <a:off x="10575323" y="2403401"/>
            <a:ext cx="1656697" cy="2816156"/>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Calibri" panose="020F0502020204030204"/>
                <a:ea typeface="Calibri" panose="020F0502020204030204" pitchFamily="34" charset="0"/>
                <a:cs typeface="Sakkal Majalla" panose="02000000000000000000" pitchFamily="2" charset="-78"/>
              </a:rPr>
              <a:t>تتولى الدائرة المختصة - في مجال تشغيل المواطنين - ما يأتي</a:t>
            </a:r>
            <a:endParaRPr kumimoji="0" lang="ar-EG" sz="2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grpSp>
        <p:nvGrpSpPr>
          <p:cNvPr id="20" name="Group 19">
            <a:extLst>
              <a:ext uri="{FF2B5EF4-FFF2-40B4-BE49-F238E27FC236}">
                <a16:creationId xmlns="" xmlns:a16="http://schemas.microsoft.com/office/drawing/2014/main" id="{DBFCFBCF-CFEC-D216-8DDF-654CE4A36A8D}"/>
              </a:ext>
            </a:extLst>
          </p:cNvPr>
          <p:cNvGrpSpPr/>
          <p:nvPr/>
        </p:nvGrpSpPr>
        <p:grpSpPr>
          <a:xfrm>
            <a:off x="369579" y="2978679"/>
            <a:ext cx="10010065" cy="1375232"/>
            <a:chOff x="214019" y="2810106"/>
            <a:chExt cx="10010065" cy="1375232"/>
          </a:xfrm>
        </p:grpSpPr>
        <p:pic>
          <p:nvPicPr>
            <p:cNvPr id="21" name="Picture 20">
              <a:extLst>
                <a:ext uri="{FF2B5EF4-FFF2-40B4-BE49-F238E27FC236}">
                  <a16:creationId xmlns="" xmlns:a16="http://schemas.microsoft.com/office/drawing/2014/main" id="{AAA53A87-3D68-5A3C-D7E5-C81EEB3ECC8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9295" y="2810106"/>
              <a:ext cx="1324789" cy="1375232"/>
            </a:xfrm>
            <a:prstGeom prst="rect">
              <a:avLst/>
            </a:prstGeom>
          </p:spPr>
        </p:pic>
        <p:grpSp>
          <p:nvGrpSpPr>
            <p:cNvPr id="22" name="Group 21">
              <a:extLst>
                <a:ext uri="{FF2B5EF4-FFF2-40B4-BE49-F238E27FC236}">
                  <a16:creationId xmlns="" xmlns:a16="http://schemas.microsoft.com/office/drawing/2014/main" id="{AA6DD46C-7C47-3D4C-577E-D71F803F7C9C}"/>
                </a:ext>
              </a:extLst>
            </p:cNvPr>
            <p:cNvGrpSpPr/>
            <p:nvPr/>
          </p:nvGrpSpPr>
          <p:grpSpPr>
            <a:xfrm>
              <a:off x="214019" y="3198789"/>
              <a:ext cx="9653130" cy="815444"/>
              <a:chOff x="214019" y="1988022"/>
              <a:chExt cx="9653130" cy="815444"/>
            </a:xfrm>
          </p:grpSpPr>
          <p:pic>
            <p:nvPicPr>
              <p:cNvPr id="23" name="Picture 22">
                <a:extLst>
                  <a:ext uri="{FF2B5EF4-FFF2-40B4-BE49-F238E27FC236}">
                    <a16:creationId xmlns="" xmlns:a16="http://schemas.microsoft.com/office/drawing/2014/main" id="{2BE82FDF-7D75-FAD7-AAC3-3A608145B8C3}"/>
                  </a:ext>
                </a:extLst>
              </p:cNvPr>
              <p:cNvPicPr>
                <a:picLocks noChangeAspect="1"/>
              </p:cNvPicPr>
              <p:nvPr/>
            </p:nvPicPr>
            <p:blipFill>
              <a:blip r:embed="rId6">
                <a:duotone>
                  <a:prstClr val="black"/>
                  <a:schemeClr val="tx2">
                    <a:tint val="45000"/>
                    <a:satMod val="400000"/>
                  </a:schemeClr>
                </a:duotone>
              </a:blip>
              <a:stretch>
                <a:fillRect/>
              </a:stretch>
            </p:blipFill>
            <p:spPr>
              <a:xfrm flipH="1">
                <a:off x="8419869" y="1988022"/>
                <a:ext cx="365876" cy="588583"/>
              </a:xfrm>
              <a:prstGeom prst="rect">
                <a:avLst/>
              </a:prstGeom>
            </p:spPr>
          </p:pic>
          <p:sp>
            <p:nvSpPr>
              <p:cNvPr id="24" name="Rectangle 23">
                <a:extLst>
                  <a:ext uri="{FF2B5EF4-FFF2-40B4-BE49-F238E27FC236}">
                    <a16:creationId xmlns="" xmlns:a16="http://schemas.microsoft.com/office/drawing/2014/main" id="{AF4F216E-C7D0-586B-2FA7-C27FA678070B}"/>
                  </a:ext>
                </a:extLst>
              </p:cNvPr>
              <p:cNvSpPr/>
              <p:nvPr/>
            </p:nvSpPr>
            <p:spPr>
              <a:xfrm>
                <a:off x="214019" y="1988022"/>
                <a:ext cx="820585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ترشيح العمال للوظائف والمهن الشاغرة متى توافرت فيهم شروط شغلها</a:t>
                </a:r>
              </a:p>
            </p:txBody>
          </p:sp>
          <p:sp>
            <p:nvSpPr>
              <p:cNvPr id="25" name="Rectangle 24">
                <a:extLst>
                  <a:ext uri="{FF2B5EF4-FFF2-40B4-BE49-F238E27FC236}">
                    <a16:creationId xmlns="" xmlns:a16="http://schemas.microsoft.com/office/drawing/2014/main" id="{3A5FA779-2601-A01D-FBF4-580E6267B968}"/>
                  </a:ext>
                </a:extLst>
              </p:cNvPr>
              <p:cNvSpPr/>
              <p:nvPr/>
            </p:nvSpPr>
            <p:spPr>
              <a:xfrm>
                <a:off x="9236759" y="2018636"/>
                <a:ext cx="630390" cy="784830"/>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Pts val="1600"/>
                  <a:buFontTx/>
                  <a:buNone/>
                  <a:tabLst/>
                  <a:defRPr/>
                </a:pPr>
                <a:r>
                  <a:rPr kumimoji="0" lang="ar-EG" sz="3600" b="1" i="0" u="none" strike="noStrike" kern="1200" cap="none" spc="0" normalizeH="0" baseline="0" noProof="0" dirty="0">
                    <a:ln>
                      <a:noFill/>
                    </a:ln>
                    <a:solidFill>
                      <a:prstClr val="white"/>
                    </a:solidFill>
                    <a:effectLst/>
                    <a:uLnTx/>
                    <a:uFillTx/>
                    <a:latin typeface="Sakkal Majalla" panose="02000000000000000000" pitchFamily="2" charset="-78"/>
                    <a:ea typeface="Malgun Gothic" pitchFamily="34" charset="-127"/>
                    <a:cs typeface="Sakkal Majalla" panose="02000000000000000000" pitchFamily="2" charset="-78"/>
                  </a:rPr>
                  <a:t>2</a:t>
                </a:r>
              </a:p>
            </p:txBody>
          </p:sp>
        </p:grpSp>
      </p:grpSp>
      <p:grpSp>
        <p:nvGrpSpPr>
          <p:cNvPr id="26" name="Group 25">
            <a:extLst>
              <a:ext uri="{FF2B5EF4-FFF2-40B4-BE49-F238E27FC236}">
                <a16:creationId xmlns="" xmlns:a16="http://schemas.microsoft.com/office/drawing/2014/main" id="{7520D0CA-B161-DD75-94D1-57DC4A6B5BFB}"/>
              </a:ext>
            </a:extLst>
          </p:cNvPr>
          <p:cNvGrpSpPr/>
          <p:nvPr/>
        </p:nvGrpSpPr>
        <p:grpSpPr>
          <a:xfrm>
            <a:off x="666067" y="5374073"/>
            <a:ext cx="9934074" cy="1322345"/>
            <a:chOff x="510507" y="5205500"/>
            <a:chExt cx="9934074" cy="1322345"/>
          </a:xfrm>
        </p:grpSpPr>
        <p:pic>
          <p:nvPicPr>
            <p:cNvPr id="27" name="Picture 26">
              <a:extLst>
                <a:ext uri="{FF2B5EF4-FFF2-40B4-BE49-F238E27FC236}">
                  <a16:creationId xmlns="" xmlns:a16="http://schemas.microsoft.com/office/drawing/2014/main" id="{39DB4E38-EDC7-1AAC-AEBF-BEB049965CF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220309" y="5205500"/>
              <a:ext cx="1224272" cy="1322345"/>
            </a:xfrm>
            <a:prstGeom prst="rect">
              <a:avLst/>
            </a:prstGeom>
          </p:spPr>
        </p:pic>
        <p:grpSp>
          <p:nvGrpSpPr>
            <p:cNvPr id="28" name="Group 27">
              <a:extLst>
                <a:ext uri="{FF2B5EF4-FFF2-40B4-BE49-F238E27FC236}">
                  <a16:creationId xmlns="" xmlns:a16="http://schemas.microsoft.com/office/drawing/2014/main" id="{F84ABAAA-B73D-9F37-8BD8-5EEF6585156A}"/>
                </a:ext>
              </a:extLst>
            </p:cNvPr>
            <p:cNvGrpSpPr/>
            <p:nvPr/>
          </p:nvGrpSpPr>
          <p:grpSpPr>
            <a:xfrm>
              <a:off x="510507" y="5584085"/>
              <a:ext cx="9681572" cy="784830"/>
              <a:chOff x="510507" y="1951784"/>
              <a:chExt cx="9681572" cy="784830"/>
            </a:xfrm>
          </p:grpSpPr>
          <p:pic>
            <p:nvPicPr>
              <p:cNvPr id="29" name="Picture 28">
                <a:extLst>
                  <a:ext uri="{FF2B5EF4-FFF2-40B4-BE49-F238E27FC236}">
                    <a16:creationId xmlns="" xmlns:a16="http://schemas.microsoft.com/office/drawing/2014/main" id="{86DDF9D2-811F-08D9-E286-97F2C72FFBB1}"/>
                  </a:ext>
                </a:extLst>
              </p:cNvPr>
              <p:cNvPicPr>
                <a:picLocks noChangeAspect="1"/>
              </p:cNvPicPr>
              <p:nvPr/>
            </p:nvPicPr>
            <p:blipFill>
              <a:blip r:embed="rId6">
                <a:duotone>
                  <a:prstClr val="black"/>
                  <a:schemeClr val="tx2">
                    <a:tint val="45000"/>
                    <a:satMod val="400000"/>
                  </a:schemeClr>
                </a:duotone>
              </a:blip>
              <a:stretch>
                <a:fillRect/>
              </a:stretch>
            </p:blipFill>
            <p:spPr>
              <a:xfrm flipH="1">
                <a:off x="8716357" y="1951784"/>
                <a:ext cx="365876" cy="588583"/>
              </a:xfrm>
              <a:prstGeom prst="rect">
                <a:avLst/>
              </a:prstGeom>
            </p:spPr>
          </p:pic>
          <p:sp>
            <p:nvSpPr>
              <p:cNvPr id="30" name="Rectangle 29">
                <a:extLst>
                  <a:ext uri="{FF2B5EF4-FFF2-40B4-BE49-F238E27FC236}">
                    <a16:creationId xmlns="" xmlns:a16="http://schemas.microsoft.com/office/drawing/2014/main" id="{72048ABC-22D4-B11A-7D88-73502839E6E3}"/>
                  </a:ext>
                </a:extLst>
              </p:cNvPr>
              <p:cNvSpPr/>
              <p:nvPr/>
            </p:nvSpPr>
            <p:spPr>
              <a:xfrm>
                <a:off x="510507" y="1986369"/>
                <a:ext cx="820585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أية أمور أخرى يحددها الوزير</a:t>
                </a:r>
              </a:p>
            </p:txBody>
          </p:sp>
          <p:sp>
            <p:nvSpPr>
              <p:cNvPr id="31" name="Rectangle 30">
                <a:extLst>
                  <a:ext uri="{FF2B5EF4-FFF2-40B4-BE49-F238E27FC236}">
                    <a16:creationId xmlns="" xmlns:a16="http://schemas.microsoft.com/office/drawing/2014/main" id="{F6DD0DDB-7E32-B905-81A4-AC05BC4F6780}"/>
                  </a:ext>
                </a:extLst>
              </p:cNvPr>
              <p:cNvSpPr/>
              <p:nvPr/>
            </p:nvSpPr>
            <p:spPr>
              <a:xfrm>
                <a:off x="9561689" y="1951784"/>
                <a:ext cx="630390" cy="784830"/>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Pts val="1600"/>
                  <a:buFontTx/>
                  <a:buNone/>
                  <a:tabLst/>
                  <a:defRPr/>
                </a:pPr>
                <a:r>
                  <a:rPr kumimoji="0" lang="ar-EG" sz="3600" b="1" i="0" u="none" strike="noStrike" kern="1200" cap="none" spc="0" normalizeH="0" baseline="0" noProof="0" dirty="0">
                    <a:ln>
                      <a:noFill/>
                    </a:ln>
                    <a:solidFill>
                      <a:prstClr val="white"/>
                    </a:solidFill>
                    <a:effectLst/>
                    <a:uLnTx/>
                    <a:uFillTx/>
                    <a:latin typeface="Sakkal Majalla" panose="02000000000000000000" pitchFamily="2" charset="-78"/>
                    <a:ea typeface="Malgun Gothic" pitchFamily="34" charset="-127"/>
                    <a:cs typeface="Sakkal Majalla" panose="02000000000000000000" pitchFamily="2" charset="-78"/>
                  </a:rPr>
                  <a:t>4</a:t>
                </a:r>
              </a:p>
            </p:txBody>
          </p:sp>
        </p:grpSp>
      </p:grpSp>
      <p:grpSp>
        <p:nvGrpSpPr>
          <p:cNvPr id="32" name="Group 31">
            <a:extLst>
              <a:ext uri="{FF2B5EF4-FFF2-40B4-BE49-F238E27FC236}">
                <a16:creationId xmlns="" xmlns:a16="http://schemas.microsoft.com/office/drawing/2014/main" id="{32B7CE69-4EDA-0D26-7CBF-E509AFE7BC37}"/>
              </a:ext>
            </a:extLst>
          </p:cNvPr>
          <p:cNvGrpSpPr/>
          <p:nvPr/>
        </p:nvGrpSpPr>
        <p:grpSpPr>
          <a:xfrm>
            <a:off x="369579" y="1579932"/>
            <a:ext cx="10107905" cy="1646939"/>
            <a:chOff x="214019" y="1411359"/>
            <a:chExt cx="10107905" cy="1646939"/>
          </a:xfrm>
        </p:grpSpPr>
        <p:pic>
          <p:nvPicPr>
            <p:cNvPr id="33" name="Picture 32">
              <a:extLst>
                <a:ext uri="{FF2B5EF4-FFF2-40B4-BE49-F238E27FC236}">
                  <a16:creationId xmlns="" xmlns:a16="http://schemas.microsoft.com/office/drawing/2014/main" id="{111F53A3-633D-2658-12F6-6281D77A0B4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801456" y="1411359"/>
              <a:ext cx="1520468" cy="1646939"/>
            </a:xfrm>
            <a:prstGeom prst="rect">
              <a:avLst/>
            </a:prstGeom>
          </p:spPr>
        </p:pic>
        <p:grpSp>
          <p:nvGrpSpPr>
            <p:cNvPr id="34" name="Group 33">
              <a:extLst>
                <a:ext uri="{FF2B5EF4-FFF2-40B4-BE49-F238E27FC236}">
                  <a16:creationId xmlns="" xmlns:a16="http://schemas.microsoft.com/office/drawing/2014/main" id="{C05A452D-995E-9DA9-A367-08304DC4F355}"/>
                </a:ext>
              </a:extLst>
            </p:cNvPr>
            <p:cNvGrpSpPr/>
            <p:nvPr/>
          </p:nvGrpSpPr>
          <p:grpSpPr>
            <a:xfrm>
              <a:off x="214019" y="1881996"/>
              <a:ext cx="9596199" cy="938105"/>
              <a:chOff x="214019" y="1881996"/>
              <a:chExt cx="9596199" cy="938105"/>
            </a:xfrm>
          </p:grpSpPr>
          <p:pic>
            <p:nvPicPr>
              <p:cNvPr id="35" name="Picture 34">
                <a:extLst>
                  <a:ext uri="{FF2B5EF4-FFF2-40B4-BE49-F238E27FC236}">
                    <a16:creationId xmlns="" xmlns:a16="http://schemas.microsoft.com/office/drawing/2014/main" id="{1822A3F5-574E-0483-EC75-01E92B558054}"/>
                  </a:ext>
                </a:extLst>
              </p:cNvPr>
              <p:cNvPicPr>
                <a:picLocks noChangeAspect="1"/>
              </p:cNvPicPr>
              <p:nvPr/>
            </p:nvPicPr>
            <p:blipFill>
              <a:blip r:embed="rId6">
                <a:duotone>
                  <a:prstClr val="black"/>
                  <a:schemeClr val="tx2">
                    <a:tint val="45000"/>
                    <a:satMod val="400000"/>
                  </a:schemeClr>
                </a:duotone>
              </a:blip>
              <a:stretch>
                <a:fillRect/>
              </a:stretch>
            </p:blipFill>
            <p:spPr>
              <a:xfrm flipH="1">
                <a:off x="8420866" y="1940536"/>
                <a:ext cx="365876" cy="588583"/>
              </a:xfrm>
              <a:prstGeom prst="rect">
                <a:avLst/>
              </a:prstGeom>
            </p:spPr>
          </p:pic>
          <p:sp>
            <p:nvSpPr>
              <p:cNvPr id="36" name="Rectangle 35">
                <a:extLst>
                  <a:ext uri="{FF2B5EF4-FFF2-40B4-BE49-F238E27FC236}">
                    <a16:creationId xmlns="" xmlns:a16="http://schemas.microsoft.com/office/drawing/2014/main" id="{16B328DD-3B07-E14E-E002-C04A190AD5B0}"/>
                  </a:ext>
                </a:extLst>
              </p:cNvPr>
              <p:cNvSpPr/>
              <p:nvPr/>
            </p:nvSpPr>
            <p:spPr>
              <a:xfrm>
                <a:off x="214019" y="1881996"/>
                <a:ext cx="820585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الحصول على بيان بالوظائف والمهن الشاغرة والشروط اللازمة لشغلها من أصحاب الأعمال</a:t>
                </a:r>
              </a:p>
            </p:txBody>
          </p:sp>
          <p:sp>
            <p:nvSpPr>
              <p:cNvPr id="37" name="Rectangle 36">
                <a:extLst>
                  <a:ext uri="{FF2B5EF4-FFF2-40B4-BE49-F238E27FC236}">
                    <a16:creationId xmlns="" xmlns:a16="http://schemas.microsoft.com/office/drawing/2014/main" id="{DBACAB69-2762-14D6-A62A-1B853D6F80C8}"/>
                  </a:ext>
                </a:extLst>
              </p:cNvPr>
              <p:cNvSpPr/>
              <p:nvPr/>
            </p:nvSpPr>
            <p:spPr>
              <a:xfrm>
                <a:off x="9179828" y="2035271"/>
                <a:ext cx="630390" cy="784830"/>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Pts val="1600"/>
                  <a:buFontTx/>
                  <a:buNone/>
                  <a:tabLst/>
                  <a:defRPr/>
                </a:pPr>
                <a:r>
                  <a:rPr kumimoji="0" lang="ar-EG" sz="3600" b="1" i="0" u="none" strike="noStrike" kern="1200" cap="none" spc="0" normalizeH="0" baseline="0" noProof="0" dirty="0">
                    <a:ln>
                      <a:noFill/>
                    </a:ln>
                    <a:solidFill>
                      <a:prstClr val="white"/>
                    </a:solidFill>
                    <a:effectLst/>
                    <a:uLnTx/>
                    <a:uFillTx/>
                    <a:latin typeface="Sakkal Majalla" panose="02000000000000000000" pitchFamily="2" charset="-78"/>
                    <a:ea typeface="Malgun Gothic" pitchFamily="34" charset="-127"/>
                    <a:cs typeface="Sakkal Majalla" panose="02000000000000000000" pitchFamily="2" charset="-78"/>
                  </a:rPr>
                  <a:t>1</a:t>
                </a:r>
              </a:p>
            </p:txBody>
          </p:sp>
        </p:grpSp>
      </p:grpSp>
      <p:sp>
        <p:nvSpPr>
          <p:cNvPr id="38" name="مستطيل 2"/>
          <p:cNvSpPr/>
          <p:nvPr/>
        </p:nvSpPr>
        <p:spPr>
          <a:xfrm>
            <a:off x="949033" y="653934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10"/>
              </a:rPr>
              <a:t>www.dawliatraining.com</a:t>
            </a:r>
            <a:endParaRPr lang="en-US" sz="1100">
              <a:effectLst/>
              <a:ea typeface="Calibri"/>
              <a:cs typeface="Arial"/>
            </a:endParaRPr>
          </a:p>
        </p:txBody>
      </p:sp>
    </p:spTree>
    <p:extLst>
      <p:ext uri="{BB962C8B-B14F-4D97-AF65-F5344CB8AC3E}">
        <p14:creationId xmlns:p14="http://schemas.microsoft.com/office/powerpoint/2010/main" val="4929237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1000" fill="hold"/>
                                        <p:tgtEl>
                                          <p:spTgt spid="32"/>
                                        </p:tgtEl>
                                        <p:attrNameLst>
                                          <p:attrName>ppt_w</p:attrName>
                                        </p:attrNameLst>
                                      </p:cBhvr>
                                      <p:tavLst>
                                        <p:tav tm="0">
                                          <p:val>
                                            <p:strVal val="#ppt_w+.3"/>
                                          </p:val>
                                        </p:tav>
                                        <p:tav tm="100000">
                                          <p:val>
                                            <p:strVal val="#ppt_w"/>
                                          </p:val>
                                        </p:tav>
                                      </p:tavLst>
                                    </p:anim>
                                    <p:anim calcmode="lin" valueType="num">
                                      <p:cBhvr>
                                        <p:cTn id="20" dur="1000" fill="hold"/>
                                        <p:tgtEl>
                                          <p:spTgt spid="32"/>
                                        </p:tgtEl>
                                        <p:attrNameLst>
                                          <p:attrName>ppt_h</p:attrName>
                                        </p:attrNameLst>
                                      </p:cBhvr>
                                      <p:tavLst>
                                        <p:tav tm="0">
                                          <p:val>
                                            <p:strVal val="#ppt_h"/>
                                          </p:val>
                                        </p:tav>
                                        <p:tav tm="100000">
                                          <p:val>
                                            <p:strVal val="#ppt_h"/>
                                          </p:val>
                                        </p:tav>
                                      </p:tavLst>
                                    </p:anim>
                                    <p:animEffect transition="in" filter="fade">
                                      <p:cBhvr>
                                        <p:cTn id="21" dur="1000"/>
                                        <p:tgtEl>
                                          <p:spTgt spid="32"/>
                                        </p:tgtEl>
                                      </p:cBhvr>
                                    </p:animEffect>
                                  </p:childTnLst>
                                </p:cTn>
                              </p:par>
                            </p:childTnLst>
                          </p:cTn>
                        </p:par>
                      </p:childTnLst>
                    </p:cTn>
                  </p:par>
                  <p:par>
                    <p:cTn id="22" fill="hold">
                      <p:stCondLst>
                        <p:cond delay="indefinite"/>
                      </p:stCondLst>
                      <p:childTnLst>
                        <p:par>
                          <p:cTn id="23" fill="hold">
                            <p:stCondLst>
                              <p:cond delay="0"/>
                            </p:stCondLst>
                            <p:childTnLst>
                              <p:par>
                                <p:cTn id="24" presetID="50" presetClass="entr" presetSubtype="0" decel="100000" fill="hold" nodeType="click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1000" fill="hold"/>
                                        <p:tgtEl>
                                          <p:spTgt spid="20"/>
                                        </p:tgtEl>
                                        <p:attrNameLst>
                                          <p:attrName>ppt_w</p:attrName>
                                        </p:attrNameLst>
                                      </p:cBhvr>
                                      <p:tavLst>
                                        <p:tav tm="0">
                                          <p:val>
                                            <p:strVal val="#ppt_w+.3"/>
                                          </p:val>
                                        </p:tav>
                                        <p:tav tm="100000">
                                          <p:val>
                                            <p:strVal val="#ppt_w"/>
                                          </p:val>
                                        </p:tav>
                                      </p:tavLst>
                                    </p:anim>
                                    <p:anim calcmode="lin" valueType="num">
                                      <p:cBhvr>
                                        <p:cTn id="27" dur="1000" fill="hold"/>
                                        <p:tgtEl>
                                          <p:spTgt spid="20"/>
                                        </p:tgtEl>
                                        <p:attrNameLst>
                                          <p:attrName>ppt_h</p:attrName>
                                        </p:attrNameLst>
                                      </p:cBhvr>
                                      <p:tavLst>
                                        <p:tav tm="0">
                                          <p:val>
                                            <p:strVal val="#ppt_h"/>
                                          </p:val>
                                        </p:tav>
                                        <p:tav tm="100000">
                                          <p:val>
                                            <p:strVal val="#ppt_h"/>
                                          </p:val>
                                        </p:tav>
                                      </p:tavLst>
                                    </p:anim>
                                    <p:animEffect transition="in" filter="fade">
                                      <p:cBhvr>
                                        <p:cTn id="28" dur="100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0" presetClass="entr" presetSubtype="0" decel="100000" fill="hold" nodeType="click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1000" fill="hold"/>
                                        <p:tgtEl>
                                          <p:spTgt spid="10"/>
                                        </p:tgtEl>
                                        <p:attrNameLst>
                                          <p:attrName>ppt_w</p:attrName>
                                        </p:attrNameLst>
                                      </p:cBhvr>
                                      <p:tavLst>
                                        <p:tav tm="0">
                                          <p:val>
                                            <p:strVal val="#ppt_w+.3"/>
                                          </p:val>
                                        </p:tav>
                                        <p:tav tm="100000">
                                          <p:val>
                                            <p:strVal val="#ppt_w"/>
                                          </p:val>
                                        </p:tav>
                                      </p:tavLst>
                                    </p:anim>
                                    <p:anim calcmode="lin" valueType="num">
                                      <p:cBhvr>
                                        <p:cTn id="34" dur="1000" fill="hold"/>
                                        <p:tgtEl>
                                          <p:spTgt spid="10"/>
                                        </p:tgtEl>
                                        <p:attrNameLst>
                                          <p:attrName>ppt_h</p:attrName>
                                        </p:attrNameLst>
                                      </p:cBhvr>
                                      <p:tavLst>
                                        <p:tav tm="0">
                                          <p:val>
                                            <p:strVal val="#ppt_h"/>
                                          </p:val>
                                        </p:tav>
                                        <p:tav tm="100000">
                                          <p:val>
                                            <p:strVal val="#ppt_h"/>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50" presetClass="entr" presetSubtype="0" decel="100000"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p:cTn id="40" dur="1000" fill="hold"/>
                                        <p:tgtEl>
                                          <p:spTgt spid="26"/>
                                        </p:tgtEl>
                                        <p:attrNameLst>
                                          <p:attrName>ppt_w</p:attrName>
                                        </p:attrNameLst>
                                      </p:cBhvr>
                                      <p:tavLst>
                                        <p:tav tm="0">
                                          <p:val>
                                            <p:strVal val="#ppt_w+.3"/>
                                          </p:val>
                                        </p:tav>
                                        <p:tav tm="100000">
                                          <p:val>
                                            <p:strVal val="#ppt_w"/>
                                          </p:val>
                                        </p:tav>
                                      </p:tavLst>
                                    </p:anim>
                                    <p:anim calcmode="lin" valueType="num">
                                      <p:cBhvr>
                                        <p:cTn id="41" dur="1000" fill="hold"/>
                                        <p:tgtEl>
                                          <p:spTgt spid="26"/>
                                        </p:tgtEl>
                                        <p:attrNameLst>
                                          <p:attrName>ppt_h</p:attrName>
                                        </p:attrNameLst>
                                      </p:cBhvr>
                                      <p:tavLst>
                                        <p:tav tm="0">
                                          <p:val>
                                            <p:strVal val="#ppt_h"/>
                                          </p:val>
                                        </p:tav>
                                        <p:tav tm="100000">
                                          <p:val>
                                            <p:strVal val="#ppt_h"/>
                                          </p:val>
                                        </p:tav>
                                      </p:tavLst>
                                    </p:anim>
                                    <p:animEffect transition="in" filter="fade">
                                      <p:cBhvr>
                                        <p:cTn id="42"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3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139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479146" y="243566"/>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81A61A40-193E-8FD0-BC50-A49367AE6A17}"/>
              </a:ext>
            </a:extLst>
          </p:cNvPr>
          <p:cNvGrpSpPr/>
          <p:nvPr/>
        </p:nvGrpSpPr>
        <p:grpSpPr>
          <a:xfrm>
            <a:off x="8420668" y="1828993"/>
            <a:ext cx="3872457" cy="4404280"/>
            <a:chOff x="8216120" y="1419760"/>
            <a:chExt cx="3736008" cy="4563011"/>
          </a:xfrm>
        </p:grpSpPr>
        <p:pic>
          <p:nvPicPr>
            <p:cNvPr id="5" name="Picture 4">
              <a:extLst>
                <a:ext uri="{FF2B5EF4-FFF2-40B4-BE49-F238E27FC236}">
                  <a16:creationId xmlns="" xmlns:a16="http://schemas.microsoft.com/office/drawing/2014/main" id="{EBF4A3DF-31F1-DE03-760E-00AF33C903D1}"/>
                </a:ext>
              </a:extLst>
            </p:cNvPr>
            <p:cNvPicPr>
              <a:picLocks noChangeAspect="1"/>
            </p:cNvPicPr>
            <p:nvPr/>
          </p:nvPicPr>
          <p:blipFill>
            <a:blip r:embed="rId5"/>
            <a:stretch>
              <a:fillRect/>
            </a:stretch>
          </p:blipFill>
          <p:spPr>
            <a:xfrm flipH="1">
              <a:off x="8216120" y="1419760"/>
              <a:ext cx="3339504" cy="4563011"/>
            </a:xfrm>
            <a:prstGeom prst="rect">
              <a:avLst/>
            </a:prstGeom>
          </p:spPr>
        </p:pic>
        <p:sp>
          <p:nvSpPr>
            <p:cNvPr id="6" name="Rectangle 5">
              <a:extLst>
                <a:ext uri="{FF2B5EF4-FFF2-40B4-BE49-F238E27FC236}">
                  <a16:creationId xmlns="" xmlns:a16="http://schemas.microsoft.com/office/drawing/2014/main" id="{5BB7C6DE-978B-280B-F03A-F4DC2B22670A}"/>
                </a:ext>
              </a:extLst>
            </p:cNvPr>
            <p:cNvSpPr/>
            <p:nvPr/>
          </p:nvSpPr>
          <p:spPr>
            <a:xfrm>
              <a:off x="9970770" y="2470104"/>
              <a:ext cx="1981358" cy="2550952"/>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t>على صاحب العمل </a:t>
              </a:r>
              <a:r>
                <a:rPr kumimoji="0" lang="ar-SA"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t/>
              </a:r>
              <a:br>
                <a:rPr kumimoji="0" lang="ar-SA"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br>
              <a:r>
                <a:rPr kumimoji="0" lang="ar-EG"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t>أو من يمثله أن يرسل إلى الدائرة المختصة خلال شهر يناير من كل عام على النماذج </a:t>
              </a: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t>التي تعدها الوزارة</a:t>
              </a:r>
              <a:r>
                <a:rPr kumimoji="0" lang="ar-SA"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t/>
              </a:r>
              <a:br>
                <a:rPr kumimoji="0" lang="ar-SA"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br>
              <a:r>
                <a:rPr kumimoji="0" lang="ar-EG" sz="2200" b="1" i="0" u="none" strike="noStrike" kern="1200" cap="none" spc="0" normalizeH="0" baseline="0" noProof="0" dirty="0">
                  <a:ln>
                    <a:noFill/>
                  </a:ln>
                  <a:solidFill>
                    <a:srgbClr val="C00000"/>
                  </a:solidFill>
                  <a:effectLst/>
                  <a:uLnTx/>
                  <a:uFillTx/>
                  <a:latin typeface="Calibri" panose="020F0502020204030204"/>
                  <a:ea typeface="+mn-ea"/>
                  <a:cs typeface="Sakkal Majalla" panose="02000000000000000000" pitchFamily="2" charset="-78"/>
                </a:rPr>
                <a:t> ما يأتي</a:t>
              </a:r>
            </a:p>
          </p:txBody>
        </p:sp>
      </p:grpSp>
      <p:grpSp>
        <p:nvGrpSpPr>
          <p:cNvPr id="14" name="Group 13">
            <a:extLst>
              <a:ext uri="{FF2B5EF4-FFF2-40B4-BE49-F238E27FC236}">
                <a16:creationId xmlns="" xmlns:a16="http://schemas.microsoft.com/office/drawing/2014/main" id="{2E7F4F66-A347-12AD-E82C-0A42796181F8}"/>
              </a:ext>
            </a:extLst>
          </p:cNvPr>
          <p:cNvGrpSpPr/>
          <p:nvPr/>
        </p:nvGrpSpPr>
        <p:grpSpPr>
          <a:xfrm>
            <a:off x="1384967" y="1841342"/>
            <a:ext cx="8323354" cy="630942"/>
            <a:chOff x="1146779" y="1442822"/>
            <a:chExt cx="8323354" cy="630942"/>
          </a:xfrm>
        </p:grpSpPr>
        <p:sp>
          <p:nvSpPr>
            <p:cNvPr id="16" name="Rectangle 15">
              <a:extLst>
                <a:ext uri="{FF2B5EF4-FFF2-40B4-BE49-F238E27FC236}">
                  <a16:creationId xmlns="" xmlns:a16="http://schemas.microsoft.com/office/drawing/2014/main" id="{13996290-2B23-3C5F-7246-F4C9F43BFABB}"/>
                </a:ext>
              </a:extLst>
            </p:cNvPr>
            <p:cNvSpPr/>
            <p:nvPr/>
          </p:nvSpPr>
          <p:spPr>
            <a:xfrm>
              <a:off x="1146779" y="1477328"/>
              <a:ext cx="766586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400" b="0" i="0" u="none" strike="noStrike" kern="1200" cap="none" spc="0" normalizeH="0" baseline="0" noProof="0" dirty="0">
                  <a:ln>
                    <a:noFill/>
                  </a:ln>
                  <a:solidFill>
                    <a:srgbClr val="002060"/>
                  </a:solidFill>
                  <a:effectLst/>
                  <a:uLnTx/>
                  <a:uFillTx/>
                  <a:latin typeface="Calibri" panose="020F0502020204030204"/>
                  <a:ea typeface="+mn-ea"/>
                  <a:cs typeface="Sakkal Majalla" panose="02000000000000000000" pitchFamily="2" charset="-78"/>
                </a:rPr>
                <a:t>	بياناً مفصلاً بعدد عماله طبقاً لأنواع وظائفهم ومهنهم وأجورهم وجنسهم</a:t>
              </a:r>
            </a:p>
          </p:txBody>
        </p:sp>
        <p:sp>
          <p:nvSpPr>
            <p:cNvPr id="17" name="Rectangle 16">
              <a:extLst>
                <a:ext uri="{FF2B5EF4-FFF2-40B4-BE49-F238E27FC236}">
                  <a16:creationId xmlns="" xmlns:a16="http://schemas.microsoft.com/office/drawing/2014/main" id="{EE428EDB-A162-C7A4-2211-8D95F8002ADE}"/>
                </a:ext>
              </a:extLst>
            </p:cNvPr>
            <p:cNvSpPr/>
            <p:nvPr/>
          </p:nvSpPr>
          <p:spPr>
            <a:xfrm>
              <a:off x="8854248" y="1442822"/>
              <a:ext cx="615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800" b="1" i="0" u="none" strike="noStrike" kern="1200" cap="none" spc="0" normalizeH="0" baseline="0" noProof="0" dirty="0">
                  <a:ln>
                    <a:noFill/>
                  </a:ln>
                  <a:solidFill>
                    <a:prstClr val="white"/>
                  </a:solidFill>
                  <a:effectLst/>
                  <a:uLnTx/>
                  <a:uFillTx/>
                  <a:latin typeface="Calibri" panose="020F0502020204030204"/>
                  <a:ea typeface="+mn-ea"/>
                  <a:cs typeface="Sakkal Majalla" panose="02000000000000000000" pitchFamily="2" charset="-78"/>
                </a:rPr>
                <a:t>1</a:t>
              </a:r>
            </a:p>
          </p:txBody>
        </p:sp>
      </p:grpSp>
      <p:grpSp>
        <p:nvGrpSpPr>
          <p:cNvPr id="38" name="Group 37">
            <a:extLst>
              <a:ext uri="{FF2B5EF4-FFF2-40B4-BE49-F238E27FC236}">
                <a16:creationId xmlns="" xmlns:a16="http://schemas.microsoft.com/office/drawing/2014/main" id="{786DFA6B-34AD-F01B-937B-832C969CFD87}"/>
              </a:ext>
            </a:extLst>
          </p:cNvPr>
          <p:cNvGrpSpPr/>
          <p:nvPr/>
        </p:nvGrpSpPr>
        <p:grpSpPr>
          <a:xfrm>
            <a:off x="-1" y="3692580"/>
            <a:ext cx="9092437" cy="669937"/>
            <a:chOff x="377696" y="1403827"/>
            <a:chExt cx="9092437" cy="669937"/>
          </a:xfrm>
        </p:grpSpPr>
        <p:sp>
          <p:nvSpPr>
            <p:cNvPr id="39" name="Rectangle 38">
              <a:extLst>
                <a:ext uri="{FF2B5EF4-FFF2-40B4-BE49-F238E27FC236}">
                  <a16:creationId xmlns="" xmlns:a16="http://schemas.microsoft.com/office/drawing/2014/main" id="{F222D6A6-B48B-C184-B53A-F3C342B86AC6}"/>
                </a:ext>
              </a:extLst>
            </p:cNvPr>
            <p:cNvSpPr/>
            <p:nvPr/>
          </p:nvSpPr>
          <p:spPr>
            <a:xfrm>
              <a:off x="377696" y="1403827"/>
              <a:ext cx="8434943"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400" b="0" i="0" u="none" strike="noStrike" kern="1200" cap="none" spc="0" normalizeH="0" baseline="0" noProof="0" dirty="0">
                  <a:ln>
                    <a:noFill/>
                  </a:ln>
                  <a:solidFill>
                    <a:srgbClr val="002060"/>
                  </a:solidFill>
                  <a:effectLst/>
                  <a:uLnTx/>
                  <a:uFillTx/>
                  <a:latin typeface="Calibri" panose="020F0502020204030204"/>
                  <a:ea typeface="+mn-ea"/>
                  <a:cs typeface="Sakkal Majalla" panose="02000000000000000000" pitchFamily="2" charset="-78"/>
                </a:rPr>
                <a:t>بياناً بأسباب عدم شغل الوظائف أو المهن التي خلت أو استحدثت خلال السنة المنتهية إن وجدت</a:t>
              </a:r>
            </a:p>
          </p:txBody>
        </p:sp>
        <p:sp>
          <p:nvSpPr>
            <p:cNvPr id="40" name="Rectangle 39">
              <a:extLst>
                <a:ext uri="{FF2B5EF4-FFF2-40B4-BE49-F238E27FC236}">
                  <a16:creationId xmlns="" xmlns:a16="http://schemas.microsoft.com/office/drawing/2014/main" id="{D6AC2F7A-FEBE-D8D0-9A82-D6A19106A3DE}"/>
                </a:ext>
              </a:extLst>
            </p:cNvPr>
            <p:cNvSpPr/>
            <p:nvPr/>
          </p:nvSpPr>
          <p:spPr>
            <a:xfrm>
              <a:off x="8854248" y="1442822"/>
              <a:ext cx="615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800" b="1" i="0" u="none" strike="noStrike" kern="1200" cap="none" spc="0" normalizeH="0" baseline="0" noProof="0" dirty="0">
                  <a:ln>
                    <a:noFill/>
                  </a:ln>
                  <a:solidFill>
                    <a:prstClr val="white"/>
                  </a:solidFill>
                  <a:effectLst/>
                  <a:uLnTx/>
                  <a:uFillTx/>
                  <a:latin typeface="Calibri" panose="020F0502020204030204"/>
                  <a:ea typeface="+mn-ea"/>
                  <a:cs typeface="Sakkal Majalla" panose="02000000000000000000" pitchFamily="2" charset="-78"/>
                </a:rPr>
                <a:t>2</a:t>
              </a:r>
            </a:p>
          </p:txBody>
        </p:sp>
      </p:grpSp>
      <p:grpSp>
        <p:nvGrpSpPr>
          <p:cNvPr id="41" name="Group 40">
            <a:extLst>
              <a:ext uri="{FF2B5EF4-FFF2-40B4-BE49-F238E27FC236}">
                <a16:creationId xmlns="" xmlns:a16="http://schemas.microsoft.com/office/drawing/2014/main" id="{AA4DB80C-3915-F610-5494-5F4E811D1580}"/>
              </a:ext>
            </a:extLst>
          </p:cNvPr>
          <p:cNvGrpSpPr/>
          <p:nvPr/>
        </p:nvGrpSpPr>
        <p:grpSpPr>
          <a:xfrm>
            <a:off x="348102" y="5169253"/>
            <a:ext cx="9728805" cy="673232"/>
            <a:chOff x="-112314" y="1477328"/>
            <a:chExt cx="9728805" cy="673232"/>
          </a:xfrm>
        </p:grpSpPr>
        <p:sp>
          <p:nvSpPr>
            <p:cNvPr id="42" name="Rectangle 41">
              <a:extLst>
                <a:ext uri="{FF2B5EF4-FFF2-40B4-BE49-F238E27FC236}">
                  <a16:creationId xmlns="" xmlns:a16="http://schemas.microsoft.com/office/drawing/2014/main" id="{76220CA9-48CD-82D6-C454-783065CB93FA}"/>
                </a:ext>
              </a:extLst>
            </p:cNvPr>
            <p:cNvSpPr/>
            <p:nvPr/>
          </p:nvSpPr>
          <p:spPr>
            <a:xfrm>
              <a:off x="-112314" y="1477328"/>
              <a:ext cx="8924953"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400" b="0" i="0" u="none" strike="noStrike" kern="1200" cap="none" spc="0" normalizeH="0" baseline="0" noProof="0" dirty="0">
                  <a:ln>
                    <a:noFill/>
                  </a:ln>
                  <a:solidFill>
                    <a:srgbClr val="002060"/>
                  </a:solidFill>
                  <a:effectLst/>
                  <a:uLnTx/>
                  <a:uFillTx/>
                  <a:latin typeface="Calibri" panose="020F0502020204030204"/>
                  <a:ea typeface="+mn-ea"/>
                  <a:cs typeface="Sakkal Majalla" panose="02000000000000000000" pitchFamily="2" charset="-78"/>
                </a:rPr>
                <a:t>	بياناً عن حالة العمل وما يتصل به من فرض التشغيل وما يتوقع من زيادة أو نقص في عددها خلال سنة</a:t>
              </a:r>
            </a:p>
          </p:txBody>
        </p:sp>
        <p:sp>
          <p:nvSpPr>
            <p:cNvPr id="43" name="Rectangle 42">
              <a:extLst>
                <a:ext uri="{FF2B5EF4-FFF2-40B4-BE49-F238E27FC236}">
                  <a16:creationId xmlns="" xmlns:a16="http://schemas.microsoft.com/office/drawing/2014/main" id="{AA9C2A66-25FF-E90B-C77E-9F614DAF348D}"/>
                </a:ext>
              </a:extLst>
            </p:cNvPr>
            <p:cNvSpPr/>
            <p:nvPr/>
          </p:nvSpPr>
          <p:spPr>
            <a:xfrm>
              <a:off x="9000606" y="1519618"/>
              <a:ext cx="615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800" b="1" i="0" u="none" strike="noStrike" kern="1200" cap="none" spc="0" normalizeH="0" baseline="0" noProof="0" dirty="0">
                  <a:ln>
                    <a:noFill/>
                  </a:ln>
                  <a:solidFill>
                    <a:prstClr val="white"/>
                  </a:solidFill>
                  <a:effectLst/>
                  <a:uLnTx/>
                  <a:uFillTx/>
                  <a:latin typeface="Calibri" panose="020F0502020204030204"/>
                  <a:ea typeface="+mn-ea"/>
                  <a:cs typeface="Sakkal Majalla" panose="02000000000000000000" pitchFamily="2" charset="-78"/>
                </a:rPr>
                <a:t>3</a:t>
              </a:r>
            </a:p>
          </p:txBody>
        </p:sp>
      </p:grpSp>
      <p:grpSp>
        <p:nvGrpSpPr>
          <p:cNvPr id="44" name="Group 43">
            <a:extLst>
              <a:ext uri="{FF2B5EF4-FFF2-40B4-BE49-F238E27FC236}">
                <a16:creationId xmlns="" xmlns:a16="http://schemas.microsoft.com/office/drawing/2014/main" id="{6818C797-62F2-F382-AE24-73B859A5E858}"/>
              </a:ext>
            </a:extLst>
          </p:cNvPr>
          <p:cNvGrpSpPr/>
          <p:nvPr/>
        </p:nvGrpSpPr>
        <p:grpSpPr>
          <a:xfrm>
            <a:off x="3742071" y="5656744"/>
            <a:ext cx="8101827" cy="928261"/>
            <a:chOff x="1368306" y="1442822"/>
            <a:chExt cx="8101827" cy="928261"/>
          </a:xfrm>
        </p:grpSpPr>
        <p:sp>
          <p:nvSpPr>
            <p:cNvPr id="45" name="Rectangle 44">
              <a:extLst>
                <a:ext uri="{FF2B5EF4-FFF2-40B4-BE49-F238E27FC236}">
                  <a16:creationId xmlns="" xmlns:a16="http://schemas.microsoft.com/office/drawing/2014/main" id="{E0A9B514-E25C-8CBF-B366-01190AE100D8}"/>
                </a:ext>
              </a:extLst>
            </p:cNvPr>
            <p:cNvSpPr/>
            <p:nvPr/>
          </p:nvSpPr>
          <p:spPr>
            <a:xfrm>
              <a:off x="1368306" y="1817085"/>
              <a:ext cx="766586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400" b="0" i="0" u="none" strike="noStrike" kern="1200" cap="none" spc="0" normalizeH="0" baseline="0" noProof="0" dirty="0">
                  <a:ln>
                    <a:noFill/>
                  </a:ln>
                  <a:solidFill>
                    <a:srgbClr val="002060"/>
                  </a:solidFill>
                  <a:effectLst/>
                  <a:uLnTx/>
                  <a:uFillTx/>
                  <a:latin typeface="Calibri" panose="020F0502020204030204"/>
                  <a:ea typeface="+mn-ea"/>
                  <a:cs typeface="Sakkal Majalla" panose="02000000000000000000" pitchFamily="2" charset="-78"/>
                </a:rPr>
                <a:t>	وللوزير تعديل دورية جمع هذه البيانات إذا اقتضت المصلحة العامة ذلك</a:t>
              </a:r>
            </a:p>
          </p:txBody>
        </p:sp>
        <p:sp>
          <p:nvSpPr>
            <p:cNvPr id="46" name="Rectangle 45">
              <a:extLst>
                <a:ext uri="{FF2B5EF4-FFF2-40B4-BE49-F238E27FC236}">
                  <a16:creationId xmlns="" xmlns:a16="http://schemas.microsoft.com/office/drawing/2014/main" id="{1CA062BE-6942-36A2-1C68-AE4F1DB48788}"/>
                </a:ext>
              </a:extLst>
            </p:cNvPr>
            <p:cNvSpPr/>
            <p:nvPr/>
          </p:nvSpPr>
          <p:spPr>
            <a:xfrm>
              <a:off x="8854248" y="1442822"/>
              <a:ext cx="615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tab pos="1794510" algn="l"/>
                  <a:tab pos="3326130" algn="ctr"/>
                </a:tabLst>
                <a:defRPr/>
              </a:pPr>
              <a:r>
                <a:rPr kumimoji="0" lang="ar-EG" sz="2800" b="1" i="0" u="none" strike="noStrike" kern="1200" cap="none" spc="0" normalizeH="0" baseline="0" noProof="0" dirty="0">
                  <a:ln>
                    <a:noFill/>
                  </a:ln>
                  <a:solidFill>
                    <a:prstClr val="white"/>
                  </a:solidFill>
                  <a:effectLst/>
                  <a:uLnTx/>
                  <a:uFillTx/>
                  <a:latin typeface="Calibri" panose="020F0502020204030204"/>
                  <a:ea typeface="+mn-ea"/>
                  <a:cs typeface="Sakkal Majalla" panose="02000000000000000000" pitchFamily="2" charset="-78"/>
                </a:rPr>
                <a:t>4</a:t>
              </a:r>
            </a:p>
          </p:txBody>
        </p:sp>
      </p:grpSp>
      <p:sp>
        <p:nvSpPr>
          <p:cNvPr id="2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6954776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inVertical)">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barn(inVertical)">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barn(inVertical)">
                                      <p:cBhvr>
                                        <p:cTn id="22" dur="500"/>
                                        <p:tgtEl>
                                          <p:spTgt spid="4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barn(inVertical)">
                                      <p:cBhvr>
                                        <p:cTn id="2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الموارد البشرية</a:t>
            </a:r>
          </a:p>
        </p:txBody>
      </p:sp>
      <p:pic>
        <p:nvPicPr>
          <p:cNvPr id="5" name="Picture 4"/>
          <p:cNvPicPr>
            <a:picLocks noChangeAspect="1"/>
          </p:cNvPicPr>
          <p:nvPr/>
        </p:nvPicPr>
        <p:blipFill rotWithShape="1">
          <a:blip r:embed="rId4">
            <a:clrChange>
              <a:clrFrom>
                <a:srgbClr val="F7F6F4"/>
              </a:clrFrom>
              <a:clrTo>
                <a:srgbClr val="F7F6F4">
                  <a:alpha val="0"/>
                </a:srgbClr>
              </a:clrTo>
            </a:clrChange>
          </a:blip>
          <a:srcRect l="12003" t="7283" r="11263" b="19020"/>
          <a:stretch/>
        </p:blipFill>
        <p:spPr>
          <a:xfrm>
            <a:off x="940527" y="1845426"/>
            <a:ext cx="5355620" cy="3640975"/>
          </a:xfrm>
          <a:prstGeom prst="rect">
            <a:avLst/>
          </a:prstGeom>
        </p:spPr>
      </p:pic>
      <p:sp>
        <p:nvSpPr>
          <p:cNvPr id="6" name="Rectangle 5"/>
          <p:cNvSpPr/>
          <p:nvPr/>
        </p:nvSpPr>
        <p:spPr>
          <a:xfrm>
            <a:off x="6296147" y="2534834"/>
            <a:ext cx="5162777" cy="2262158"/>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أي أن مفهوم العاملة ينحصر بنسبة الموارد البشرية </a:t>
            </a: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r>
            <a:b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b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التي هي في سن العمل وتعمل بالفعل في أي قطاع </a:t>
            </a: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r>
            <a:b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b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من القطاعات الاقتصادية في الدولة بالإضافة إلى مجموع المتعطلين الذين لديهم القدرة والرغبة في العمل</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2093701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58900" y="11807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3881197" y="109472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(15):</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165">
            <a:extLst>
              <a:ext uri="{FF2B5EF4-FFF2-40B4-BE49-F238E27FC236}">
                <a16:creationId xmlns="" xmlns:a16="http://schemas.microsoft.com/office/drawing/2014/main" id="{EE48F604-EBC0-AD1D-66E7-5E1D9143F78C}"/>
              </a:ext>
            </a:extLst>
          </p:cNvPr>
          <p:cNvGrpSpPr/>
          <p:nvPr/>
        </p:nvGrpSpPr>
        <p:grpSpPr>
          <a:xfrm>
            <a:off x="6506651" y="2264454"/>
            <a:ext cx="4422970" cy="4025170"/>
            <a:chOff x="-233693" y="0"/>
            <a:chExt cx="8487548" cy="9766700"/>
          </a:xfrm>
        </p:grpSpPr>
        <p:sp>
          <p:nvSpPr>
            <p:cNvPr id="11" name="Shape 157">
              <a:extLst>
                <a:ext uri="{FF2B5EF4-FFF2-40B4-BE49-F238E27FC236}">
                  <a16:creationId xmlns="" xmlns:a16="http://schemas.microsoft.com/office/drawing/2014/main" id="{AB60DFC1-5833-8E84-C79F-8E7BB0CEF2C8}"/>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2" name="Shape 158">
              <a:extLst>
                <a:ext uri="{FF2B5EF4-FFF2-40B4-BE49-F238E27FC236}">
                  <a16:creationId xmlns="" xmlns:a16="http://schemas.microsoft.com/office/drawing/2014/main" id="{A24D2C46-9C5D-7F35-3A7B-FDBA44601B56}"/>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62">
              <a:extLst>
                <a:ext uri="{FF2B5EF4-FFF2-40B4-BE49-F238E27FC236}">
                  <a16:creationId xmlns="" xmlns:a16="http://schemas.microsoft.com/office/drawing/2014/main" id="{5973132C-6C93-B78F-612A-875D1D00B2FD}"/>
                </a:ext>
              </a:extLst>
            </p:cNvPr>
            <p:cNvSpPr/>
            <p:nvPr/>
          </p:nvSpPr>
          <p:spPr>
            <a:xfrm>
              <a:off x="314802" y="658020"/>
              <a:ext cx="7162814" cy="868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على صاحب العمل أو من يمثله إبلاغ الدائرة المختصة كتابة عن الوظائف والمهن التي خلت أو استحدثت لديه أياً كان نوعها مع بيان كل منها والأجر المخصص لها والتاريخ المحدد لشغلها وذلك خلال شهر من تاريخ خلوها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أو استحداثها</a:t>
              </a:r>
            </a:p>
          </p:txBody>
        </p:sp>
      </p:grpSp>
      <p:grpSp>
        <p:nvGrpSpPr>
          <p:cNvPr id="15" name="Group 165">
            <a:extLst>
              <a:ext uri="{FF2B5EF4-FFF2-40B4-BE49-F238E27FC236}">
                <a16:creationId xmlns="" xmlns:a16="http://schemas.microsoft.com/office/drawing/2014/main" id="{526E54B9-7A55-4522-82E3-9D588F66524F}"/>
              </a:ext>
            </a:extLst>
          </p:cNvPr>
          <p:cNvGrpSpPr/>
          <p:nvPr/>
        </p:nvGrpSpPr>
        <p:grpSpPr>
          <a:xfrm>
            <a:off x="1556329" y="2331181"/>
            <a:ext cx="4422970" cy="4025170"/>
            <a:chOff x="-233693" y="0"/>
            <a:chExt cx="8487548" cy="9766700"/>
          </a:xfrm>
        </p:grpSpPr>
        <p:sp>
          <p:nvSpPr>
            <p:cNvPr id="18" name="Shape 157">
              <a:extLst>
                <a:ext uri="{FF2B5EF4-FFF2-40B4-BE49-F238E27FC236}">
                  <a16:creationId xmlns="" xmlns:a16="http://schemas.microsoft.com/office/drawing/2014/main" id="{7DFECAA8-FA10-822D-66B8-BEBE2B2C0C08}"/>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9" name="Shape 158">
              <a:extLst>
                <a:ext uri="{FF2B5EF4-FFF2-40B4-BE49-F238E27FC236}">
                  <a16:creationId xmlns="" xmlns:a16="http://schemas.microsoft.com/office/drawing/2014/main" id="{3F3EF0BA-C163-233F-1CA8-AD9700CC8749}"/>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0" name="Shape 162">
              <a:extLst>
                <a:ext uri="{FF2B5EF4-FFF2-40B4-BE49-F238E27FC236}">
                  <a16:creationId xmlns="" xmlns:a16="http://schemas.microsoft.com/office/drawing/2014/main" id="{122F4E42-401C-5AB3-1202-ACBFB3BFBF01}"/>
                </a:ext>
              </a:extLst>
            </p:cNvPr>
            <p:cNvSpPr/>
            <p:nvPr/>
          </p:nvSpPr>
          <p:spPr>
            <a:xfrm>
              <a:off x="793513" y="728381"/>
              <a:ext cx="6813459" cy="85994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وعليه خلال شهر من تاريخ تشغيل</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أحد طالبي العمل طبقاً لنص المادة (13) من هذا القانون أن يرسل شهادة القيد الخاصة بهذا العامل إلى الدائرة التي صدرت منها مع إرفاق بيان يتضمن تاريخ تسلمه العمل والأجر المحدد له ونوع العمل</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5316472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strVal val="#ppt_w+.3"/>
                                          </p:val>
                                        </p:tav>
                                        <p:tav tm="100000">
                                          <p:val>
                                            <p:strVal val="#ppt_w"/>
                                          </p:val>
                                        </p:tav>
                                      </p:tavLst>
                                    </p:anim>
                                    <p:anim calcmode="lin" valueType="num">
                                      <p:cBhvr>
                                        <p:cTn id="13" dur="1000" fill="hold"/>
                                        <p:tgtEl>
                                          <p:spTgt spid="10"/>
                                        </p:tgtEl>
                                        <p:attrNameLst>
                                          <p:attrName>ppt_h</p:attrName>
                                        </p:attrNameLst>
                                      </p:cBhvr>
                                      <p:tavLst>
                                        <p:tav tm="0">
                                          <p:val>
                                            <p:strVal val="#ppt_h"/>
                                          </p:val>
                                        </p:tav>
                                        <p:tav tm="100000">
                                          <p:val>
                                            <p:strVal val="#ppt_h"/>
                                          </p:val>
                                        </p:tav>
                                      </p:tavLst>
                                    </p:anim>
                                    <p:animEffect transition="in" filter="fade">
                                      <p:cBhvr>
                                        <p:cTn id="14" dur="10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3"/>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42970" y="1606438"/>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B950306D-5731-9BE0-5288-EB4973E06BC0}"/>
              </a:ext>
            </a:extLst>
          </p:cNvPr>
          <p:cNvGrpSpPr/>
          <p:nvPr/>
        </p:nvGrpSpPr>
        <p:grpSpPr>
          <a:xfrm>
            <a:off x="1717288" y="2782230"/>
            <a:ext cx="8587552" cy="3172522"/>
            <a:chOff x="1063027" y="1947506"/>
            <a:chExt cx="14324619" cy="9591277"/>
          </a:xfrm>
        </p:grpSpPr>
        <p:sp>
          <p:nvSpPr>
            <p:cNvPr id="5" name="Shape 125">
              <a:extLst>
                <a:ext uri="{FF2B5EF4-FFF2-40B4-BE49-F238E27FC236}">
                  <a16:creationId xmlns="" xmlns:a16="http://schemas.microsoft.com/office/drawing/2014/main" id="{5E663934-72C8-B477-B6AA-78D9EEA477CA}"/>
                </a:ext>
              </a:extLst>
            </p:cNvPr>
            <p:cNvSpPr/>
            <p:nvPr/>
          </p:nvSpPr>
          <p:spPr>
            <a:xfrm>
              <a:off x="2192762" y="1951737"/>
              <a:ext cx="13194884" cy="9587046"/>
            </a:xfrm>
            <a:prstGeom prst="rect">
              <a:avLst/>
            </a:prstGeom>
            <a:solidFill>
              <a:srgbClr val="4DD67B"/>
            </a:solidFill>
            <a:ln w="12700">
              <a:miter lim="400000"/>
            </a:ln>
            <a:effectLst>
              <a:outerShdw blurRad="762000" dist="13932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6" name="Shape 126">
              <a:extLst>
                <a:ext uri="{FF2B5EF4-FFF2-40B4-BE49-F238E27FC236}">
                  <a16:creationId xmlns="" xmlns:a16="http://schemas.microsoft.com/office/drawing/2014/main" id="{7FA2D4D0-93D1-3980-A426-E81D463AA8B3}"/>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4" name="Shape 128">
              <a:extLst>
                <a:ext uri="{FF2B5EF4-FFF2-40B4-BE49-F238E27FC236}">
                  <a16:creationId xmlns="" xmlns:a16="http://schemas.microsoft.com/office/drawing/2014/main" id="{BA3DE249-97B8-5163-8FA3-31F99A841DE5}"/>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6" name="Shape 129">
              <a:extLst>
                <a:ext uri="{FF2B5EF4-FFF2-40B4-BE49-F238E27FC236}">
                  <a16:creationId xmlns="" xmlns:a16="http://schemas.microsoft.com/office/drawing/2014/main" id="{638508E7-04D1-021A-940E-D695CD7069FA}"/>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7" name="Shape 132">
              <a:extLst>
                <a:ext uri="{FF2B5EF4-FFF2-40B4-BE49-F238E27FC236}">
                  <a16:creationId xmlns="" xmlns:a16="http://schemas.microsoft.com/office/drawing/2014/main" id="{A25FE94C-BB91-B932-032A-717A0464CE86}"/>
                </a:ext>
              </a:extLst>
            </p:cNvPr>
            <p:cNvSpPr/>
            <p:nvPr/>
          </p:nvSpPr>
          <p:spPr>
            <a:xfrm>
              <a:off x="1237395" y="3613173"/>
              <a:ext cx="13331467" cy="49392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على صاحب العمل أو من يمثله أن يدون في سجل خاص أسماء العمال العمانيين العاملين لديه وعنوان وسن وجنس ونوع العمل المكلف به كل منهم وحالته الاجتماعية ومقدار أجره والمزايا النقدية والعينية التي يحصل عليها وأن يحفظ هذا السجل في موقع العمل</a:t>
              </a:r>
            </a:p>
          </p:txBody>
        </p:sp>
      </p:grpSp>
      <p:sp>
        <p:nvSpPr>
          <p:cNvPr id="13"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8417411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42970" y="1606438"/>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B950306D-5731-9BE0-5288-EB4973E06BC0}"/>
              </a:ext>
            </a:extLst>
          </p:cNvPr>
          <p:cNvGrpSpPr/>
          <p:nvPr/>
        </p:nvGrpSpPr>
        <p:grpSpPr>
          <a:xfrm>
            <a:off x="669074" y="2782230"/>
            <a:ext cx="8587552" cy="3172522"/>
            <a:chOff x="1063027" y="1947506"/>
            <a:chExt cx="14324619" cy="9591277"/>
          </a:xfrm>
        </p:grpSpPr>
        <p:sp>
          <p:nvSpPr>
            <p:cNvPr id="5" name="Shape 125">
              <a:extLst>
                <a:ext uri="{FF2B5EF4-FFF2-40B4-BE49-F238E27FC236}">
                  <a16:creationId xmlns="" xmlns:a16="http://schemas.microsoft.com/office/drawing/2014/main" id="{5E663934-72C8-B477-B6AA-78D9EEA477CA}"/>
                </a:ext>
              </a:extLst>
            </p:cNvPr>
            <p:cNvSpPr/>
            <p:nvPr/>
          </p:nvSpPr>
          <p:spPr>
            <a:xfrm>
              <a:off x="2192762" y="1951737"/>
              <a:ext cx="13194884" cy="9587046"/>
            </a:xfrm>
            <a:prstGeom prst="rect">
              <a:avLst/>
            </a:prstGeom>
            <a:solidFill>
              <a:srgbClr val="4DD67B"/>
            </a:solidFill>
            <a:ln w="12700">
              <a:miter lim="400000"/>
            </a:ln>
            <a:effectLst>
              <a:outerShdw blurRad="762000" dist="13932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6" name="Shape 126">
              <a:extLst>
                <a:ext uri="{FF2B5EF4-FFF2-40B4-BE49-F238E27FC236}">
                  <a16:creationId xmlns="" xmlns:a16="http://schemas.microsoft.com/office/drawing/2014/main" id="{7FA2D4D0-93D1-3980-A426-E81D463AA8B3}"/>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4" name="Shape 128">
              <a:extLst>
                <a:ext uri="{FF2B5EF4-FFF2-40B4-BE49-F238E27FC236}">
                  <a16:creationId xmlns="" xmlns:a16="http://schemas.microsoft.com/office/drawing/2014/main" id="{BA3DE249-97B8-5163-8FA3-31F99A841DE5}"/>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6" name="Shape 129">
              <a:extLst>
                <a:ext uri="{FF2B5EF4-FFF2-40B4-BE49-F238E27FC236}">
                  <a16:creationId xmlns="" xmlns:a16="http://schemas.microsoft.com/office/drawing/2014/main" id="{638508E7-04D1-021A-940E-D695CD7069FA}"/>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7" name="Shape 132">
              <a:extLst>
                <a:ext uri="{FF2B5EF4-FFF2-40B4-BE49-F238E27FC236}">
                  <a16:creationId xmlns="" xmlns:a16="http://schemas.microsoft.com/office/drawing/2014/main" id="{A25FE94C-BB91-B932-032A-717A0464CE86}"/>
                </a:ext>
              </a:extLst>
            </p:cNvPr>
            <p:cNvSpPr/>
            <p:nvPr/>
          </p:nvSpPr>
          <p:spPr>
            <a:xfrm>
              <a:off x="1237395" y="3613173"/>
              <a:ext cx="13331467" cy="49392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على صاحب العمل أو من يمثله أن يدون في سجل خاص أسماء العمال العمانيين العاملين لديه وعنوان وسن وجنس ونوع العمل المكلف به كل منهم وحالته الاجتماعية ومقدار أجره والمزايا النقدية والعينية التي يحصل عليها وأن يحفظ هذا السجل في موقع العمل</a:t>
              </a:r>
            </a:p>
          </p:txBody>
        </p:sp>
      </p:grpSp>
      <p:pic>
        <p:nvPicPr>
          <p:cNvPr id="2050" name="Picture 2" descr="مهنة صاحب العمل مهنة عامل ذوي الياقات البيضاء ، eps (2), متنوعة, اليد png">
            <a:extLst>
              <a:ext uri="{FF2B5EF4-FFF2-40B4-BE49-F238E27FC236}">
                <a16:creationId xmlns="" xmlns:a16="http://schemas.microsoft.com/office/drawing/2014/main" id="{B08E67F0-2BD2-7D43-F9BF-0DCCCD42C45A}"/>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487" b="97567" l="1111" r="99556">
                        <a14:foregroundMark x1="7444" y1="34793" x2="7444" y2="34793"/>
                        <a14:foregroundMark x1="15111" y1="32238" x2="15111" y2="32238"/>
                        <a14:foregroundMark x1="12222" y1="40998" x2="12222" y2="40998"/>
                        <a14:foregroundMark x1="8889" y1="38686" x2="8889" y2="38686"/>
                        <a14:foregroundMark x1="8333" y1="38686" x2="8333" y2="38686"/>
                        <a14:foregroundMark x1="8000" y1="38686" x2="15111" y2="31509"/>
                        <a14:foregroundMark x1="88222" y1="36740" x2="90889" y2="26399"/>
                        <a14:foregroundMark x1="91444" y1="35158" x2="91222" y2="30535"/>
                        <a14:foregroundMark x1="6889" y1="40633" x2="10444" y2="35401"/>
                        <a14:foregroundMark x1="11556" y1="42944" x2="12444" y2="34793"/>
                        <a14:foregroundMark x1="13111" y1="43552" x2="12222" y2="33455"/>
                      </a14:backgroundRemoval>
                    </a14:imgEffect>
                  </a14:imgLayer>
                </a14:imgProps>
              </a:ext>
              <a:ext uri="{28A0092B-C50C-407E-A947-70E740481C1C}">
                <a14:useLocalDpi xmlns:a14="http://schemas.microsoft.com/office/drawing/2010/main" val="0"/>
              </a:ext>
            </a:extLst>
          </a:blip>
          <a:srcRect/>
          <a:stretch>
            <a:fillRect/>
          </a:stretch>
        </p:blipFill>
        <p:spPr bwMode="auto">
          <a:xfrm>
            <a:off x="8408021" y="3091280"/>
            <a:ext cx="3719062" cy="3909401"/>
          </a:xfrm>
          <a:prstGeom prst="rect">
            <a:avLst/>
          </a:prstGeom>
          <a:noFill/>
          <a:extLst>
            <a:ext uri="{909E8E84-426E-40DD-AFC4-6F175D3DCCD1}">
              <a14:hiddenFill xmlns:a14="http://schemas.microsoft.com/office/drawing/2010/main">
                <a:solidFill>
                  <a:srgbClr val="FFFFFF"/>
                </a:solidFill>
              </a14:hiddenFill>
            </a:ext>
          </a:extLst>
        </p:spPr>
      </p:pic>
      <p:sp>
        <p:nvSpPr>
          <p:cNvPr id="1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29707318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58900" y="11807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3881197" y="109472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165">
            <a:extLst>
              <a:ext uri="{FF2B5EF4-FFF2-40B4-BE49-F238E27FC236}">
                <a16:creationId xmlns="" xmlns:a16="http://schemas.microsoft.com/office/drawing/2014/main" id="{EE48F604-EBC0-AD1D-66E7-5E1D9143F78C}"/>
              </a:ext>
            </a:extLst>
          </p:cNvPr>
          <p:cNvGrpSpPr/>
          <p:nvPr/>
        </p:nvGrpSpPr>
        <p:grpSpPr>
          <a:xfrm>
            <a:off x="6506651" y="2264454"/>
            <a:ext cx="4422970" cy="4025170"/>
            <a:chOff x="-233693" y="0"/>
            <a:chExt cx="8487548" cy="9766700"/>
          </a:xfrm>
        </p:grpSpPr>
        <p:sp>
          <p:nvSpPr>
            <p:cNvPr id="11" name="Shape 157">
              <a:extLst>
                <a:ext uri="{FF2B5EF4-FFF2-40B4-BE49-F238E27FC236}">
                  <a16:creationId xmlns="" xmlns:a16="http://schemas.microsoft.com/office/drawing/2014/main" id="{AB60DFC1-5833-8E84-C79F-8E7BB0CEF2C8}"/>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2" name="Shape 158">
              <a:extLst>
                <a:ext uri="{FF2B5EF4-FFF2-40B4-BE49-F238E27FC236}">
                  <a16:creationId xmlns="" xmlns:a16="http://schemas.microsoft.com/office/drawing/2014/main" id="{A24D2C46-9C5D-7F35-3A7B-FDBA44601B56}"/>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62">
              <a:extLst>
                <a:ext uri="{FF2B5EF4-FFF2-40B4-BE49-F238E27FC236}">
                  <a16:creationId xmlns="" xmlns:a16="http://schemas.microsoft.com/office/drawing/2014/main" id="{5973132C-6C93-B78F-612A-875D1D00B2FD}"/>
                </a:ext>
              </a:extLst>
            </p:cNvPr>
            <p:cNvSpPr/>
            <p:nvPr/>
          </p:nvSpPr>
          <p:spPr>
            <a:xfrm>
              <a:off x="526960" y="563293"/>
              <a:ext cx="7162814" cy="868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على صاحب العمل الذي يستخدم خمسين عاملاً فأكثر تعيين من ترشحه الدائرة المختصة من ذوي الاحتياجات الخاصة المؤهلين مهنياً في الأعمال</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التي تتناسب مع حالاتهم، وذلك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في حدود النسبة التي تحدد بقرار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من الوزير</a:t>
              </a:r>
            </a:p>
          </p:txBody>
        </p:sp>
      </p:grpSp>
      <p:grpSp>
        <p:nvGrpSpPr>
          <p:cNvPr id="15" name="Group 165">
            <a:extLst>
              <a:ext uri="{FF2B5EF4-FFF2-40B4-BE49-F238E27FC236}">
                <a16:creationId xmlns="" xmlns:a16="http://schemas.microsoft.com/office/drawing/2014/main" id="{526E54B9-7A55-4522-82E3-9D588F66524F}"/>
              </a:ext>
            </a:extLst>
          </p:cNvPr>
          <p:cNvGrpSpPr/>
          <p:nvPr/>
        </p:nvGrpSpPr>
        <p:grpSpPr>
          <a:xfrm>
            <a:off x="1556329" y="2331181"/>
            <a:ext cx="4422970" cy="4025170"/>
            <a:chOff x="-233693" y="0"/>
            <a:chExt cx="8487548" cy="9766700"/>
          </a:xfrm>
        </p:grpSpPr>
        <p:sp>
          <p:nvSpPr>
            <p:cNvPr id="18" name="Shape 157">
              <a:extLst>
                <a:ext uri="{FF2B5EF4-FFF2-40B4-BE49-F238E27FC236}">
                  <a16:creationId xmlns="" xmlns:a16="http://schemas.microsoft.com/office/drawing/2014/main" id="{7DFECAA8-FA10-822D-66B8-BEBE2B2C0C08}"/>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9" name="Shape 158">
              <a:extLst>
                <a:ext uri="{FF2B5EF4-FFF2-40B4-BE49-F238E27FC236}">
                  <a16:creationId xmlns="" xmlns:a16="http://schemas.microsoft.com/office/drawing/2014/main" id="{3F3EF0BA-C163-233F-1CA8-AD9700CC8749}"/>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0" name="Shape 162">
              <a:extLst>
                <a:ext uri="{FF2B5EF4-FFF2-40B4-BE49-F238E27FC236}">
                  <a16:creationId xmlns="" xmlns:a16="http://schemas.microsoft.com/office/drawing/2014/main" id="{122F4E42-401C-5AB3-1202-ACBFB3BFBF01}"/>
                </a:ext>
              </a:extLst>
            </p:cNvPr>
            <p:cNvSpPr/>
            <p:nvPr/>
          </p:nvSpPr>
          <p:spPr>
            <a:xfrm>
              <a:off x="564186" y="2252506"/>
              <a:ext cx="6343293" cy="627808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ويتمتع ذوو الاحتياجات الخاصة الذي يتم تشغيلهم وفقاً للفقرة السابقة بالحقوق المقررة</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للعمال الآخرين</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86639650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strVal val="#ppt_w+.3"/>
                                          </p:val>
                                        </p:tav>
                                        <p:tav tm="100000">
                                          <p:val>
                                            <p:strVal val="#ppt_w"/>
                                          </p:val>
                                        </p:tav>
                                      </p:tavLst>
                                    </p:anim>
                                    <p:anim calcmode="lin" valueType="num">
                                      <p:cBhvr>
                                        <p:cTn id="13" dur="1000" fill="hold"/>
                                        <p:tgtEl>
                                          <p:spTgt spid="10"/>
                                        </p:tgtEl>
                                        <p:attrNameLst>
                                          <p:attrName>ppt_h</p:attrName>
                                        </p:attrNameLst>
                                      </p:cBhvr>
                                      <p:tavLst>
                                        <p:tav tm="0">
                                          <p:val>
                                            <p:strVal val="#ppt_h"/>
                                          </p:val>
                                        </p:tav>
                                        <p:tav tm="100000">
                                          <p:val>
                                            <p:strVal val="#ppt_h"/>
                                          </p:val>
                                        </p:tav>
                                      </p:tavLst>
                                    </p:anim>
                                    <p:animEffect transition="in" filter="fade">
                                      <p:cBhvr>
                                        <p:cTn id="14" dur="10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3"/>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2" name="Group 1">
            <a:extLst>
              <a:ext uri="{FF2B5EF4-FFF2-40B4-BE49-F238E27FC236}">
                <a16:creationId xmlns="" xmlns:a16="http://schemas.microsoft.com/office/drawing/2014/main" id="{326DA868-D45A-D89E-3A70-1EFCC674BA1F}"/>
              </a:ext>
            </a:extLst>
          </p:cNvPr>
          <p:cNvGrpSpPr/>
          <p:nvPr/>
        </p:nvGrpSpPr>
        <p:grpSpPr>
          <a:xfrm>
            <a:off x="1672683" y="11938"/>
            <a:ext cx="2765371" cy="780586"/>
            <a:chOff x="142074" y="-82978"/>
            <a:chExt cx="1112253" cy="516320"/>
          </a:xfrm>
        </p:grpSpPr>
        <p:pic>
          <p:nvPicPr>
            <p:cNvPr id="5" name="Picture 4">
              <a:extLst>
                <a:ext uri="{FF2B5EF4-FFF2-40B4-BE49-F238E27FC236}">
                  <a16:creationId xmlns="" xmlns:a16="http://schemas.microsoft.com/office/drawing/2014/main" id="{98187FC0-F997-84D6-8425-29DA0BA8FFD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FF018316-6E1A-1160-7876-404D5DE8F2E8}"/>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تنظيم عمل الأجانب</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EA79C41C-5C12-16BD-6640-D71ABB9C147D}"/>
              </a:ext>
            </a:extLst>
          </p:cNvPr>
          <p:cNvGrpSpPr/>
          <p:nvPr/>
        </p:nvGrpSpPr>
        <p:grpSpPr>
          <a:xfrm>
            <a:off x="4361645" y="1246147"/>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(18):</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3" name="Rectangle 12">
            <a:extLst>
              <a:ext uri="{FF2B5EF4-FFF2-40B4-BE49-F238E27FC236}">
                <a16:creationId xmlns="" xmlns:a16="http://schemas.microsoft.com/office/drawing/2014/main" id="{1BD9F2C5-F405-3B64-31ED-3BBDC88B3335}"/>
              </a:ext>
            </a:extLst>
          </p:cNvPr>
          <p:cNvSpPr/>
          <p:nvPr/>
        </p:nvSpPr>
        <p:spPr>
          <a:xfrm>
            <a:off x="-52193" y="2170389"/>
            <a:ext cx="12020562" cy="630942"/>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SA" sz="2800" b="1" i="0" u="none" strike="noStrike" kern="1200" cap="none" spc="0" normalizeH="0" baseline="0" noProof="0" dirty="0">
                <a:ln>
                  <a:noFill/>
                </a:ln>
                <a:solidFill>
                  <a:srgbClr val="C00000"/>
                </a:solidFill>
                <a:effectLst/>
                <a:uLnTx/>
                <a:uFillTx/>
                <a:latin typeface="Adobe Arabic" panose="02040503050201020203" pitchFamily="18" charset="-78"/>
                <a:ea typeface="+mn-ea"/>
                <a:cs typeface="Adobe Arabic" panose="02040503050201020203" pitchFamily="18" charset="-78"/>
              </a:rPr>
              <a:t>يحظر على صاحب العمل استقدام عمال غير عمانيين ما لم يكن حاصلاً على ترخيص من الوزارة ويشترط لمنح الترخيص</a:t>
            </a:r>
            <a:endParaRPr kumimoji="0" lang="en-ZA" sz="1600" b="1" i="0" u="none" strike="noStrike" kern="1200" cap="all" spc="0" normalizeH="0" baseline="0" noProof="0" dirty="0">
              <a:ln>
                <a:noFill/>
              </a:ln>
              <a:solidFill>
                <a:srgbClr val="C00000"/>
              </a:solidFill>
              <a:effectLst/>
              <a:uLnTx/>
              <a:uFillTx/>
              <a:latin typeface="Adobe Arabic" panose="02040503050201020203" pitchFamily="18" charset="-78"/>
              <a:ea typeface="+mn-ea"/>
              <a:cs typeface="Adobe Arabic" panose="02040503050201020203" pitchFamily="18" charset="-78"/>
            </a:endParaRPr>
          </a:p>
        </p:txBody>
      </p:sp>
      <p:grpSp>
        <p:nvGrpSpPr>
          <p:cNvPr id="15" name="Group 14">
            <a:extLst>
              <a:ext uri="{FF2B5EF4-FFF2-40B4-BE49-F238E27FC236}">
                <a16:creationId xmlns="" xmlns:a16="http://schemas.microsoft.com/office/drawing/2014/main" id="{45657C84-388D-BD40-8165-19E803D43097}"/>
              </a:ext>
            </a:extLst>
          </p:cNvPr>
          <p:cNvGrpSpPr/>
          <p:nvPr/>
        </p:nvGrpSpPr>
        <p:grpSpPr>
          <a:xfrm flipH="1">
            <a:off x="2326612" y="3182801"/>
            <a:ext cx="9645655" cy="797615"/>
            <a:chOff x="331416" y="1370341"/>
            <a:chExt cx="11540050" cy="863024"/>
          </a:xfrm>
        </p:grpSpPr>
        <p:pic>
          <p:nvPicPr>
            <p:cNvPr id="18" name="Picture 17">
              <a:extLst>
                <a:ext uri="{FF2B5EF4-FFF2-40B4-BE49-F238E27FC236}">
                  <a16:creationId xmlns="" xmlns:a16="http://schemas.microsoft.com/office/drawing/2014/main" id="{B762C8CB-2DF3-3CC7-1763-40F997F685F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19" name="Group 18">
              <a:extLst>
                <a:ext uri="{FF2B5EF4-FFF2-40B4-BE49-F238E27FC236}">
                  <a16:creationId xmlns="" xmlns:a16="http://schemas.microsoft.com/office/drawing/2014/main" id="{460D140F-2C27-99E3-53CD-5A30FA5C96F7}"/>
                </a:ext>
              </a:extLst>
            </p:cNvPr>
            <p:cNvGrpSpPr/>
            <p:nvPr/>
          </p:nvGrpSpPr>
          <p:grpSpPr>
            <a:xfrm>
              <a:off x="336080" y="1523587"/>
              <a:ext cx="11535386" cy="555265"/>
              <a:chOff x="1755447" y="825293"/>
              <a:chExt cx="11535386" cy="555265"/>
            </a:xfrm>
          </p:grpSpPr>
          <p:sp>
            <p:nvSpPr>
              <p:cNvPr id="20" name="Rectangle 19">
                <a:extLst>
                  <a:ext uri="{FF2B5EF4-FFF2-40B4-BE49-F238E27FC236}">
                    <a16:creationId xmlns="" xmlns:a16="http://schemas.microsoft.com/office/drawing/2014/main" id="{6C16C3A7-E342-1E55-3334-C9D65F1F057D}"/>
                  </a:ext>
                </a:extLst>
              </p:cNvPr>
              <p:cNvSpPr/>
              <p:nvPr/>
            </p:nvSpPr>
            <p:spPr>
              <a:xfrm>
                <a:off x="2520604" y="825293"/>
                <a:ext cx="10770229" cy="553998"/>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ألا يوجد من بين العمانيين العمالة الكافية للوظائف أو المهن المطلوبة</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21" name="Rectangle 20">
                <a:extLst>
                  <a:ext uri="{FF2B5EF4-FFF2-40B4-BE49-F238E27FC236}">
                    <a16:creationId xmlns="" xmlns:a16="http://schemas.microsoft.com/office/drawing/2014/main" id="{F6CADF40-F98F-5C44-2877-27E2702FF77E}"/>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1</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2" name="Group 21">
            <a:extLst>
              <a:ext uri="{FF2B5EF4-FFF2-40B4-BE49-F238E27FC236}">
                <a16:creationId xmlns="" xmlns:a16="http://schemas.microsoft.com/office/drawing/2014/main" id="{C4CFBAA8-DF09-D1F9-7B89-4E8192727D6E}"/>
              </a:ext>
            </a:extLst>
          </p:cNvPr>
          <p:cNvGrpSpPr/>
          <p:nvPr/>
        </p:nvGrpSpPr>
        <p:grpSpPr>
          <a:xfrm flipH="1">
            <a:off x="2244523" y="4393581"/>
            <a:ext cx="9712111" cy="797615"/>
            <a:chOff x="331416" y="1370341"/>
            <a:chExt cx="11619557" cy="863024"/>
          </a:xfrm>
        </p:grpSpPr>
        <p:pic>
          <p:nvPicPr>
            <p:cNvPr id="23" name="Picture 22">
              <a:extLst>
                <a:ext uri="{FF2B5EF4-FFF2-40B4-BE49-F238E27FC236}">
                  <a16:creationId xmlns="" xmlns:a16="http://schemas.microsoft.com/office/drawing/2014/main" id="{4D9AB16A-13FA-A1D4-CF1B-A74AA435784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4" name="Group 23">
              <a:extLst>
                <a:ext uri="{FF2B5EF4-FFF2-40B4-BE49-F238E27FC236}">
                  <a16:creationId xmlns="" xmlns:a16="http://schemas.microsoft.com/office/drawing/2014/main" id="{15F445BD-8C15-11D2-B893-5EDC91C0698F}"/>
                </a:ext>
              </a:extLst>
            </p:cNvPr>
            <p:cNvGrpSpPr/>
            <p:nvPr/>
          </p:nvGrpSpPr>
          <p:grpSpPr>
            <a:xfrm>
              <a:off x="336080" y="1524854"/>
              <a:ext cx="11614893" cy="553998"/>
              <a:chOff x="1755447" y="826560"/>
              <a:chExt cx="11614893" cy="553998"/>
            </a:xfrm>
          </p:grpSpPr>
          <p:sp>
            <p:nvSpPr>
              <p:cNvPr id="25" name="Rectangle 24">
                <a:extLst>
                  <a:ext uri="{FF2B5EF4-FFF2-40B4-BE49-F238E27FC236}">
                    <a16:creationId xmlns="" xmlns:a16="http://schemas.microsoft.com/office/drawing/2014/main" id="{68B7746E-E4BC-451C-7A00-A7C9B4DFB863}"/>
                  </a:ext>
                </a:extLst>
              </p:cNvPr>
              <p:cNvSpPr/>
              <p:nvPr/>
            </p:nvSpPr>
            <p:spPr>
              <a:xfrm>
                <a:off x="2568122" y="826560"/>
                <a:ext cx="10802218" cy="553998"/>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أن يكون صاحب العمل ملتزماً بنسب التعمين المقررة</a:t>
                </a:r>
              </a:p>
            </p:txBody>
          </p:sp>
          <p:sp>
            <p:nvSpPr>
              <p:cNvPr id="26" name="Rectangle 25">
                <a:extLst>
                  <a:ext uri="{FF2B5EF4-FFF2-40B4-BE49-F238E27FC236}">
                    <a16:creationId xmlns="" xmlns:a16="http://schemas.microsoft.com/office/drawing/2014/main" id="{94EACDFB-BA95-ABE2-8F4D-1364BDDF0E3B}"/>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2</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7" name="Group 26">
            <a:extLst>
              <a:ext uri="{FF2B5EF4-FFF2-40B4-BE49-F238E27FC236}">
                <a16:creationId xmlns="" xmlns:a16="http://schemas.microsoft.com/office/drawing/2014/main" id="{A243DC6A-C326-5F61-40A8-C02480F410FA}"/>
              </a:ext>
            </a:extLst>
          </p:cNvPr>
          <p:cNvGrpSpPr/>
          <p:nvPr/>
        </p:nvGrpSpPr>
        <p:grpSpPr>
          <a:xfrm flipH="1">
            <a:off x="5286443" y="5582493"/>
            <a:ext cx="6621896" cy="797615"/>
            <a:chOff x="331416" y="1370341"/>
            <a:chExt cx="7922428" cy="863024"/>
          </a:xfrm>
        </p:grpSpPr>
        <p:pic>
          <p:nvPicPr>
            <p:cNvPr id="28" name="Picture 27">
              <a:extLst>
                <a:ext uri="{FF2B5EF4-FFF2-40B4-BE49-F238E27FC236}">
                  <a16:creationId xmlns="" xmlns:a16="http://schemas.microsoft.com/office/drawing/2014/main" id="{D23A4D70-44E3-D012-0AA2-E2B3C052531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9" name="Group 28">
              <a:extLst>
                <a:ext uri="{FF2B5EF4-FFF2-40B4-BE49-F238E27FC236}">
                  <a16:creationId xmlns="" xmlns:a16="http://schemas.microsoft.com/office/drawing/2014/main" id="{CD3F00AF-333D-CDA6-D704-17570985015C}"/>
                </a:ext>
              </a:extLst>
            </p:cNvPr>
            <p:cNvGrpSpPr/>
            <p:nvPr/>
          </p:nvGrpSpPr>
          <p:grpSpPr>
            <a:xfrm>
              <a:off x="336080" y="1438006"/>
              <a:ext cx="7917764" cy="640846"/>
              <a:chOff x="1755447" y="739712"/>
              <a:chExt cx="7917764" cy="640846"/>
            </a:xfrm>
          </p:grpSpPr>
          <p:sp>
            <p:nvSpPr>
              <p:cNvPr id="30" name="Rectangle 29">
                <a:extLst>
                  <a:ext uri="{FF2B5EF4-FFF2-40B4-BE49-F238E27FC236}">
                    <a16:creationId xmlns="" xmlns:a16="http://schemas.microsoft.com/office/drawing/2014/main" id="{2C2AF8EB-84E9-C9F2-E709-FA3B5D0FBC0B}"/>
                  </a:ext>
                </a:extLst>
              </p:cNvPr>
              <p:cNvSpPr/>
              <p:nvPr/>
            </p:nvSpPr>
            <p:spPr>
              <a:xfrm>
                <a:off x="2526805" y="739712"/>
                <a:ext cx="7146406" cy="553998"/>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سداد الرسوم المقررة</a:t>
                </a:r>
              </a:p>
            </p:txBody>
          </p:sp>
          <p:sp>
            <p:nvSpPr>
              <p:cNvPr id="31" name="Rectangle 30">
                <a:extLst>
                  <a:ext uri="{FF2B5EF4-FFF2-40B4-BE49-F238E27FC236}">
                    <a16:creationId xmlns="" xmlns:a16="http://schemas.microsoft.com/office/drawing/2014/main" id="{DAA0BAAA-013B-17A7-E5D2-810153C2DF01}"/>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3</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sp>
        <p:nvSpPr>
          <p:cNvPr id="3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9453016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ircle(in)">
                                      <p:cBhvr>
                                        <p:cTn id="12" dur="2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1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1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sp>
        <p:nvSpPr>
          <p:cNvPr id="13" name="Rectangle 12">
            <a:extLst>
              <a:ext uri="{FF2B5EF4-FFF2-40B4-BE49-F238E27FC236}">
                <a16:creationId xmlns="" xmlns:a16="http://schemas.microsoft.com/office/drawing/2014/main" id="{1BD9F2C5-F405-3B64-31ED-3BBDC88B3335}"/>
              </a:ext>
            </a:extLst>
          </p:cNvPr>
          <p:cNvSpPr/>
          <p:nvPr/>
        </p:nvSpPr>
        <p:spPr>
          <a:xfrm>
            <a:off x="0" y="1332891"/>
            <a:ext cx="12020562" cy="630942"/>
          </a:xfrm>
          <a:prstGeom prst="rect">
            <a:avLst/>
          </a:prstGeom>
        </p:spPr>
        <p:txBody>
          <a:bodyPr wrap="square">
            <a:spAutoFit/>
          </a:bodyPr>
          <a:lstStyle/>
          <a:p>
            <a:pPr marL="0" marR="0" lvl="0" indent="0" algn="ctr" defTabSz="914400" rtl="1" eaLnBrk="1" fontAlgn="auto" latinLnBrk="0" hangingPunct="1">
              <a:lnSpc>
                <a:spcPct val="125000"/>
              </a:lnSpc>
              <a:spcBef>
                <a:spcPct val="20000"/>
              </a:spcBef>
              <a:spcAft>
                <a:spcPts val="800"/>
              </a:spcAft>
              <a:buClr>
                <a:srgbClr val="C00000"/>
              </a:buClr>
              <a:buSzTx/>
              <a:buFontTx/>
              <a:buNone/>
              <a:tabLst/>
              <a:defRPr/>
            </a:pPr>
            <a:r>
              <a:rPr kumimoji="0" lang="ar-SA" sz="2800" b="1" i="0" u="none" strike="noStrike" kern="1200" cap="none" spc="0" normalizeH="0" baseline="0" noProof="0" dirty="0">
                <a:ln>
                  <a:noFill/>
                </a:ln>
                <a:solidFill>
                  <a:srgbClr val="C00000"/>
                </a:solidFill>
                <a:effectLst/>
                <a:uLnTx/>
                <a:uFillTx/>
                <a:latin typeface="Adobe Arabic" panose="02040503050201020203" pitchFamily="18" charset="-78"/>
                <a:ea typeface="+mn-ea"/>
                <a:cs typeface="Adobe Arabic" panose="02040503050201020203" pitchFamily="18" charset="-78"/>
              </a:rPr>
              <a:t>ويحظر على غير العماني الالتحاق بأي عمل بالسلطنة قبل الحصول على بطاقة عمل ويشترط لمنح هذه البطاقة</a:t>
            </a:r>
          </a:p>
        </p:txBody>
      </p:sp>
      <p:grpSp>
        <p:nvGrpSpPr>
          <p:cNvPr id="15" name="Group 14">
            <a:extLst>
              <a:ext uri="{FF2B5EF4-FFF2-40B4-BE49-F238E27FC236}">
                <a16:creationId xmlns="" xmlns:a16="http://schemas.microsoft.com/office/drawing/2014/main" id="{45657C84-388D-BD40-8165-19E803D43097}"/>
              </a:ext>
            </a:extLst>
          </p:cNvPr>
          <p:cNvGrpSpPr/>
          <p:nvPr/>
        </p:nvGrpSpPr>
        <p:grpSpPr>
          <a:xfrm flipH="1">
            <a:off x="2244523" y="2244912"/>
            <a:ext cx="9645655" cy="797615"/>
            <a:chOff x="331416" y="1370341"/>
            <a:chExt cx="11540050" cy="863024"/>
          </a:xfrm>
        </p:grpSpPr>
        <p:pic>
          <p:nvPicPr>
            <p:cNvPr id="18" name="Picture 17">
              <a:extLst>
                <a:ext uri="{FF2B5EF4-FFF2-40B4-BE49-F238E27FC236}">
                  <a16:creationId xmlns="" xmlns:a16="http://schemas.microsoft.com/office/drawing/2014/main" id="{B762C8CB-2DF3-3CC7-1763-40F997F685F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19" name="Group 18">
              <a:extLst>
                <a:ext uri="{FF2B5EF4-FFF2-40B4-BE49-F238E27FC236}">
                  <a16:creationId xmlns="" xmlns:a16="http://schemas.microsoft.com/office/drawing/2014/main" id="{460D140F-2C27-99E3-53CD-5A30FA5C96F7}"/>
                </a:ext>
              </a:extLst>
            </p:cNvPr>
            <p:cNvGrpSpPr/>
            <p:nvPr/>
          </p:nvGrpSpPr>
          <p:grpSpPr>
            <a:xfrm>
              <a:off x="336080" y="1523587"/>
              <a:ext cx="11535386" cy="599429"/>
              <a:chOff x="1755447" y="825293"/>
              <a:chExt cx="11535386" cy="599429"/>
            </a:xfrm>
          </p:grpSpPr>
          <p:sp>
            <p:nvSpPr>
              <p:cNvPr id="20" name="Rectangle 19">
                <a:extLst>
                  <a:ext uri="{FF2B5EF4-FFF2-40B4-BE49-F238E27FC236}">
                    <a16:creationId xmlns="" xmlns:a16="http://schemas.microsoft.com/office/drawing/2014/main" id="{6C16C3A7-E342-1E55-3334-C9D65F1F057D}"/>
                  </a:ext>
                </a:extLst>
              </p:cNvPr>
              <p:cNvSpPr/>
              <p:nvPr/>
            </p:nvSpPr>
            <p:spPr>
              <a:xfrm>
                <a:off x="2520604" y="825293"/>
                <a:ext cx="10770229"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أن يكون العامل من ذوي الكفاءة المهنية أو المهارة الفنية أو المؤهلات التي تحتاجها البلاد</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21" name="Rectangle 20">
                <a:extLst>
                  <a:ext uri="{FF2B5EF4-FFF2-40B4-BE49-F238E27FC236}">
                    <a16:creationId xmlns="" xmlns:a16="http://schemas.microsoft.com/office/drawing/2014/main" id="{F6CADF40-F98F-5C44-2877-27E2702FF77E}"/>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1</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2" name="Group 21">
            <a:extLst>
              <a:ext uri="{FF2B5EF4-FFF2-40B4-BE49-F238E27FC236}">
                <a16:creationId xmlns="" xmlns:a16="http://schemas.microsoft.com/office/drawing/2014/main" id="{C4CFBAA8-DF09-D1F9-7B89-4E8192727D6E}"/>
              </a:ext>
            </a:extLst>
          </p:cNvPr>
          <p:cNvGrpSpPr/>
          <p:nvPr/>
        </p:nvGrpSpPr>
        <p:grpSpPr>
          <a:xfrm flipH="1">
            <a:off x="2166373" y="3621833"/>
            <a:ext cx="9712111" cy="797615"/>
            <a:chOff x="331416" y="1370341"/>
            <a:chExt cx="11619557" cy="863024"/>
          </a:xfrm>
        </p:grpSpPr>
        <p:pic>
          <p:nvPicPr>
            <p:cNvPr id="23" name="Picture 22">
              <a:extLst>
                <a:ext uri="{FF2B5EF4-FFF2-40B4-BE49-F238E27FC236}">
                  <a16:creationId xmlns="" xmlns:a16="http://schemas.microsoft.com/office/drawing/2014/main" id="{4D9AB16A-13FA-A1D4-CF1B-A74AA435784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4" name="Group 23">
              <a:extLst>
                <a:ext uri="{FF2B5EF4-FFF2-40B4-BE49-F238E27FC236}">
                  <a16:creationId xmlns="" xmlns:a16="http://schemas.microsoft.com/office/drawing/2014/main" id="{15F445BD-8C15-11D2-B893-5EDC91C0698F}"/>
                </a:ext>
              </a:extLst>
            </p:cNvPr>
            <p:cNvGrpSpPr/>
            <p:nvPr/>
          </p:nvGrpSpPr>
          <p:grpSpPr>
            <a:xfrm>
              <a:off x="336080" y="1524854"/>
              <a:ext cx="11614893" cy="599429"/>
              <a:chOff x="1755447" y="826560"/>
              <a:chExt cx="11614893" cy="599429"/>
            </a:xfrm>
          </p:grpSpPr>
          <p:sp>
            <p:nvSpPr>
              <p:cNvPr id="25" name="Rectangle 24">
                <a:extLst>
                  <a:ext uri="{FF2B5EF4-FFF2-40B4-BE49-F238E27FC236}">
                    <a16:creationId xmlns="" xmlns:a16="http://schemas.microsoft.com/office/drawing/2014/main" id="{68B7746E-E4BC-451C-7A00-A7C9B4DFB863}"/>
                  </a:ext>
                </a:extLst>
              </p:cNvPr>
              <p:cNvSpPr/>
              <p:nvPr/>
            </p:nvSpPr>
            <p:spPr>
              <a:xfrm>
                <a:off x="2568122" y="826560"/>
                <a:ext cx="10802218"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أن يكون قد رخص لصاحب العمل باستقدام العامل وفقاً للفقرة الأولى من هذه المادة</a:t>
                </a:r>
              </a:p>
            </p:txBody>
          </p:sp>
          <p:sp>
            <p:nvSpPr>
              <p:cNvPr id="26" name="Rectangle 25">
                <a:extLst>
                  <a:ext uri="{FF2B5EF4-FFF2-40B4-BE49-F238E27FC236}">
                    <a16:creationId xmlns="" xmlns:a16="http://schemas.microsoft.com/office/drawing/2014/main" id="{94EACDFB-BA95-ABE2-8F4D-1364BDDF0E3B}"/>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2</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7" name="Group 26">
            <a:extLst>
              <a:ext uri="{FF2B5EF4-FFF2-40B4-BE49-F238E27FC236}">
                <a16:creationId xmlns="" xmlns:a16="http://schemas.microsoft.com/office/drawing/2014/main" id="{A243DC6A-C326-5F61-40A8-C02480F410FA}"/>
              </a:ext>
            </a:extLst>
          </p:cNvPr>
          <p:cNvGrpSpPr/>
          <p:nvPr/>
        </p:nvGrpSpPr>
        <p:grpSpPr>
          <a:xfrm flipH="1">
            <a:off x="1476640" y="5070031"/>
            <a:ext cx="10405742" cy="797615"/>
            <a:chOff x="331416" y="1370341"/>
            <a:chExt cx="12449417" cy="863024"/>
          </a:xfrm>
        </p:grpSpPr>
        <p:pic>
          <p:nvPicPr>
            <p:cNvPr id="28" name="Picture 27">
              <a:extLst>
                <a:ext uri="{FF2B5EF4-FFF2-40B4-BE49-F238E27FC236}">
                  <a16:creationId xmlns="" xmlns:a16="http://schemas.microsoft.com/office/drawing/2014/main" id="{D23A4D70-44E3-D012-0AA2-E2B3C052531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9" name="Group 28">
              <a:extLst>
                <a:ext uri="{FF2B5EF4-FFF2-40B4-BE49-F238E27FC236}">
                  <a16:creationId xmlns="" xmlns:a16="http://schemas.microsoft.com/office/drawing/2014/main" id="{CD3F00AF-333D-CDA6-D704-17570985015C}"/>
                </a:ext>
              </a:extLst>
            </p:cNvPr>
            <p:cNvGrpSpPr/>
            <p:nvPr/>
          </p:nvGrpSpPr>
          <p:grpSpPr>
            <a:xfrm>
              <a:off x="336080" y="1519618"/>
              <a:ext cx="12444753" cy="599429"/>
              <a:chOff x="1755447" y="821324"/>
              <a:chExt cx="12444753" cy="599429"/>
            </a:xfrm>
          </p:grpSpPr>
          <p:sp>
            <p:nvSpPr>
              <p:cNvPr id="30" name="Rectangle 29">
                <a:extLst>
                  <a:ext uri="{FF2B5EF4-FFF2-40B4-BE49-F238E27FC236}">
                    <a16:creationId xmlns="" xmlns:a16="http://schemas.microsoft.com/office/drawing/2014/main" id="{2C2AF8EB-84E9-C9F2-E709-FA3B5D0FBC0B}"/>
                  </a:ext>
                </a:extLst>
              </p:cNvPr>
              <p:cNvSpPr/>
              <p:nvPr/>
            </p:nvSpPr>
            <p:spPr>
              <a:xfrm>
                <a:off x="2490153" y="821324"/>
                <a:ext cx="11710047"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أن يكون العامل قد دخل البلاد بطـــــريقة مشــــــــــروعة، ومستوفياً للشروط المنصوص عليها في قانون إقامة الأجانب</a:t>
                </a:r>
              </a:p>
            </p:txBody>
          </p:sp>
          <p:sp>
            <p:nvSpPr>
              <p:cNvPr id="31" name="Rectangle 30">
                <a:extLst>
                  <a:ext uri="{FF2B5EF4-FFF2-40B4-BE49-F238E27FC236}">
                    <a16:creationId xmlns="" xmlns:a16="http://schemas.microsoft.com/office/drawing/2014/main" id="{DAA0BAAA-013B-17A7-E5D2-810153C2DF01}"/>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3</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sp>
        <p:nvSpPr>
          <p:cNvPr id="3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42477145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1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15" name="Group 14">
            <a:extLst>
              <a:ext uri="{FF2B5EF4-FFF2-40B4-BE49-F238E27FC236}">
                <a16:creationId xmlns="" xmlns:a16="http://schemas.microsoft.com/office/drawing/2014/main" id="{45657C84-388D-BD40-8165-19E803D43097}"/>
              </a:ext>
            </a:extLst>
          </p:cNvPr>
          <p:cNvGrpSpPr/>
          <p:nvPr/>
        </p:nvGrpSpPr>
        <p:grpSpPr>
          <a:xfrm flipH="1">
            <a:off x="643076" y="1533553"/>
            <a:ext cx="11299336" cy="797615"/>
            <a:chOff x="331416" y="1370341"/>
            <a:chExt cx="13518512" cy="863024"/>
          </a:xfrm>
        </p:grpSpPr>
        <p:pic>
          <p:nvPicPr>
            <p:cNvPr id="18" name="Picture 17">
              <a:extLst>
                <a:ext uri="{FF2B5EF4-FFF2-40B4-BE49-F238E27FC236}">
                  <a16:creationId xmlns="" xmlns:a16="http://schemas.microsoft.com/office/drawing/2014/main" id="{B762C8CB-2DF3-3CC7-1763-40F997F685F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19" name="Group 18">
              <a:extLst>
                <a:ext uri="{FF2B5EF4-FFF2-40B4-BE49-F238E27FC236}">
                  <a16:creationId xmlns="" xmlns:a16="http://schemas.microsoft.com/office/drawing/2014/main" id="{460D140F-2C27-99E3-53CD-5A30FA5C96F7}"/>
                </a:ext>
              </a:extLst>
            </p:cNvPr>
            <p:cNvGrpSpPr/>
            <p:nvPr/>
          </p:nvGrpSpPr>
          <p:grpSpPr>
            <a:xfrm>
              <a:off x="336080" y="1523587"/>
              <a:ext cx="13513848" cy="599429"/>
              <a:chOff x="1755447" y="825293"/>
              <a:chExt cx="13513848" cy="599429"/>
            </a:xfrm>
          </p:grpSpPr>
          <p:sp>
            <p:nvSpPr>
              <p:cNvPr id="20" name="Rectangle 19">
                <a:extLst>
                  <a:ext uri="{FF2B5EF4-FFF2-40B4-BE49-F238E27FC236}">
                    <a16:creationId xmlns="" xmlns:a16="http://schemas.microsoft.com/office/drawing/2014/main" id="{6C16C3A7-E342-1E55-3334-C9D65F1F057D}"/>
                  </a:ext>
                </a:extLst>
              </p:cNvPr>
              <p:cNvSpPr/>
              <p:nvPr/>
            </p:nvSpPr>
            <p:spPr>
              <a:xfrm>
                <a:off x="2520605" y="825293"/>
                <a:ext cx="12748690"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أن يكون العامل لائقاً من الناحية الصحية وخالياً من الأمراض المعدية ومن الأمراض المزمنة التي تحددها وزارة الصحة</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21" name="Rectangle 20">
                <a:extLst>
                  <a:ext uri="{FF2B5EF4-FFF2-40B4-BE49-F238E27FC236}">
                    <a16:creationId xmlns="" xmlns:a16="http://schemas.microsoft.com/office/drawing/2014/main" id="{F6CADF40-F98F-5C44-2877-27E2702FF77E}"/>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4</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2" name="Group 21">
            <a:extLst>
              <a:ext uri="{FF2B5EF4-FFF2-40B4-BE49-F238E27FC236}">
                <a16:creationId xmlns="" xmlns:a16="http://schemas.microsoft.com/office/drawing/2014/main" id="{C4CFBAA8-DF09-D1F9-7B89-4E8192727D6E}"/>
              </a:ext>
            </a:extLst>
          </p:cNvPr>
          <p:cNvGrpSpPr/>
          <p:nvPr/>
        </p:nvGrpSpPr>
        <p:grpSpPr>
          <a:xfrm flipH="1">
            <a:off x="305627" y="2534761"/>
            <a:ext cx="11574191" cy="1154162"/>
            <a:chOff x="331416" y="1149661"/>
            <a:chExt cx="13847347" cy="1248810"/>
          </a:xfrm>
        </p:grpSpPr>
        <p:pic>
          <p:nvPicPr>
            <p:cNvPr id="23" name="Picture 22">
              <a:extLst>
                <a:ext uri="{FF2B5EF4-FFF2-40B4-BE49-F238E27FC236}">
                  <a16:creationId xmlns="" xmlns:a16="http://schemas.microsoft.com/office/drawing/2014/main" id="{4D9AB16A-13FA-A1D4-CF1B-A74AA435784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4" name="Group 23">
              <a:extLst>
                <a:ext uri="{FF2B5EF4-FFF2-40B4-BE49-F238E27FC236}">
                  <a16:creationId xmlns="" xmlns:a16="http://schemas.microsoft.com/office/drawing/2014/main" id="{15F445BD-8C15-11D2-B893-5EDC91C0698F}"/>
                </a:ext>
              </a:extLst>
            </p:cNvPr>
            <p:cNvGrpSpPr/>
            <p:nvPr/>
          </p:nvGrpSpPr>
          <p:grpSpPr>
            <a:xfrm>
              <a:off x="336080" y="1149661"/>
              <a:ext cx="13842683" cy="1248810"/>
              <a:chOff x="1755447" y="451367"/>
              <a:chExt cx="13842683" cy="1248810"/>
            </a:xfrm>
          </p:grpSpPr>
          <p:sp>
            <p:nvSpPr>
              <p:cNvPr id="25" name="Rectangle 24">
                <a:extLst>
                  <a:ext uri="{FF2B5EF4-FFF2-40B4-BE49-F238E27FC236}">
                    <a16:creationId xmlns="" xmlns:a16="http://schemas.microsoft.com/office/drawing/2014/main" id="{68B7746E-E4BC-451C-7A00-A7C9B4DFB863}"/>
                  </a:ext>
                </a:extLst>
              </p:cNvPr>
              <p:cNvSpPr/>
              <p:nvPr/>
            </p:nvSpPr>
            <p:spPr>
              <a:xfrm>
                <a:off x="2580628" y="451367"/>
                <a:ext cx="13017502" cy="1248810"/>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أن يكون العامل متعاقداً مع صاحب عمل عماني أو صاحب عمل غير عماني حائز على الترخيص اللازم من وزارة التجارة والصناعة إذا كان مطلوباً للعمل في المنشأة</a:t>
                </a:r>
              </a:p>
            </p:txBody>
          </p:sp>
          <p:sp>
            <p:nvSpPr>
              <p:cNvPr id="26" name="Rectangle 25">
                <a:extLst>
                  <a:ext uri="{FF2B5EF4-FFF2-40B4-BE49-F238E27FC236}">
                    <a16:creationId xmlns="" xmlns:a16="http://schemas.microsoft.com/office/drawing/2014/main" id="{94EACDFB-BA95-ABE2-8F4D-1364BDDF0E3B}"/>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5</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7" name="Group 26">
            <a:extLst>
              <a:ext uri="{FF2B5EF4-FFF2-40B4-BE49-F238E27FC236}">
                <a16:creationId xmlns="" xmlns:a16="http://schemas.microsoft.com/office/drawing/2014/main" id="{A243DC6A-C326-5F61-40A8-C02480F410FA}"/>
              </a:ext>
            </a:extLst>
          </p:cNvPr>
          <p:cNvGrpSpPr/>
          <p:nvPr/>
        </p:nvGrpSpPr>
        <p:grpSpPr>
          <a:xfrm flipH="1">
            <a:off x="1470178" y="3999009"/>
            <a:ext cx="10405742" cy="797615"/>
            <a:chOff x="331416" y="1370341"/>
            <a:chExt cx="12449417" cy="863024"/>
          </a:xfrm>
        </p:grpSpPr>
        <p:pic>
          <p:nvPicPr>
            <p:cNvPr id="28" name="Picture 27">
              <a:extLst>
                <a:ext uri="{FF2B5EF4-FFF2-40B4-BE49-F238E27FC236}">
                  <a16:creationId xmlns="" xmlns:a16="http://schemas.microsoft.com/office/drawing/2014/main" id="{D23A4D70-44E3-D012-0AA2-E2B3C052531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9" name="Group 28">
              <a:extLst>
                <a:ext uri="{FF2B5EF4-FFF2-40B4-BE49-F238E27FC236}">
                  <a16:creationId xmlns="" xmlns:a16="http://schemas.microsoft.com/office/drawing/2014/main" id="{CD3F00AF-333D-CDA6-D704-17570985015C}"/>
                </a:ext>
              </a:extLst>
            </p:cNvPr>
            <p:cNvGrpSpPr/>
            <p:nvPr/>
          </p:nvGrpSpPr>
          <p:grpSpPr>
            <a:xfrm>
              <a:off x="336080" y="1519618"/>
              <a:ext cx="12444753" cy="602437"/>
              <a:chOff x="1755447" y="821324"/>
              <a:chExt cx="12444753" cy="602437"/>
            </a:xfrm>
          </p:grpSpPr>
          <p:sp>
            <p:nvSpPr>
              <p:cNvPr id="30" name="Rectangle 29">
                <a:extLst>
                  <a:ext uri="{FF2B5EF4-FFF2-40B4-BE49-F238E27FC236}">
                    <a16:creationId xmlns="" xmlns:a16="http://schemas.microsoft.com/office/drawing/2014/main" id="{2C2AF8EB-84E9-C9F2-E709-FA3B5D0FBC0B}"/>
                  </a:ext>
                </a:extLst>
              </p:cNvPr>
              <p:cNvSpPr/>
              <p:nvPr/>
            </p:nvSpPr>
            <p:spPr>
              <a:xfrm>
                <a:off x="2490153" y="821324"/>
                <a:ext cx="11710047"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سداد الرسوم المقررة</a:t>
                </a:r>
              </a:p>
            </p:txBody>
          </p:sp>
          <p:sp>
            <p:nvSpPr>
              <p:cNvPr id="31" name="Rectangle 30">
                <a:extLst>
                  <a:ext uri="{FF2B5EF4-FFF2-40B4-BE49-F238E27FC236}">
                    <a16:creationId xmlns="" xmlns:a16="http://schemas.microsoft.com/office/drawing/2014/main" id="{DAA0BAAA-013B-17A7-E5D2-810153C2DF01}"/>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6</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 name="Group 1">
            <a:extLst>
              <a:ext uri="{FF2B5EF4-FFF2-40B4-BE49-F238E27FC236}">
                <a16:creationId xmlns="" xmlns:a16="http://schemas.microsoft.com/office/drawing/2014/main" id="{A4FC8E17-7591-BB97-E814-D87FD8E65F84}"/>
              </a:ext>
            </a:extLst>
          </p:cNvPr>
          <p:cNvGrpSpPr/>
          <p:nvPr/>
        </p:nvGrpSpPr>
        <p:grpSpPr>
          <a:xfrm flipH="1">
            <a:off x="1466280" y="5294617"/>
            <a:ext cx="10405742" cy="797615"/>
            <a:chOff x="331416" y="1370341"/>
            <a:chExt cx="12449417" cy="863024"/>
          </a:xfrm>
        </p:grpSpPr>
        <p:pic>
          <p:nvPicPr>
            <p:cNvPr id="5" name="Picture 4">
              <a:extLst>
                <a:ext uri="{FF2B5EF4-FFF2-40B4-BE49-F238E27FC236}">
                  <a16:creationId xmlns="" xmlns:a16="http://schemas.microsoft.com/office/drawing/2014/main" id="{50F88214-F79B-1419-18A0-918894D8CFB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6" name="Group 5">
              <a:extLst>
                <a:ext uri="{FF2B5EF4-FFF2-40B4-BE49-F238E27FC236}">
                  <a16:creationId xmlns="" xmlns:a16="http://schemas.microsoft.com/office/drawing/2014/main" id="{3CEB24B6-69B7-1682-E25B-754D145DE9AC}"/>
                </a:ext>
              </a:extLst>
            </p:cNvPr>
            <p:cNvGrpSpPr/>
            <p:nvPr/>
          </p:nvGrpSpPr>
          <p:grpSpPr>
            <a:xfrm>
              <a:off x="336080" y="1519618"/>
              <a:ext cx="12444753" cy="602437"/>
              <a:chOff x="1755447" y="821324"/>
              <a:chExt cx="12444753" cy="602437"/>
            </a:xfrm>
          </p:grpSpPr>
          <p:sp>
            <p:nvSpPr>
              <p:cNvPr id="7" name="Rectangle 6">
                <a:extLst>
                  <a:ext uri="{FF2B5EF4-FFF2-40B4-BE49-F238E27FC236}">
                    <a16:creationId xmlns="" xmlns:a16="http://schemas.microsoft.com/office/drawing/2014/main" id="{F1A93552-92CA-DC8A-775E-E8196272EE83}"/>
                  </a:ext>
                </a:extLst>
              </p:cNvPr>
              <p:cNvSpPr/>
              <p:nvPr/>
            </p:nvSpPr>
            <p:spPr>
              <a:xfrm>
                <a:off x="2490153" y="821324"/>
                <a:ext cx="11710047"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ويكون منح بطاقة العمل بناءً على طلب صاحب العمل</a:t>
                </a:r>
              </a:p>
            </p:txBody>
          </p:sp>
          <p:sp>
            <p:nvSpPr>
              <p:cNvPr id="8" name="Rectangle 7">
                <a:extLst>
                  <a:ext uri="{FF2B5EF4-FFF2-40B4-BE49-F238E27FC236}">
                    <a16:creationId xmlns="" xmlns:a16="http://schemas.microsoft.com/office/drawing/2014/main" id="{7554975D-7C0D-FBCE-C45F-368A17E9A3CC}"/>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6</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sp>
        <p:nvSpPr>
          <p:cNvPr id="3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54721105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1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2" name="Group 1">
            <a:extLst>
              <a:ext uri="{FF2B5EF4-FFF2-40B4-BE49-F238E27FC236}">
                <a16:creationId xmlns="" xmlns:a16="http://schemas.microsoft.com/office/drawing/2014/main" id="{326DA868-D45A-D89E-3A70-1EFCC674BA1F}"/>
              </a:ext>
            </a:extLst>
          </p:cNvPr>
          <p:cNvGrpSpPr/>
          <p:nvPr/>
        </p:nvGrpSpPr>
        <p:grpSpPr>
          <a:xfrm>
            <a:off x="1672683" y="11938"/>
            <a:ext cx="2765371" cy="780586"/>
            <a:chOff x="142074" y="-82978"/>
            <a:chExt cx="1112253" cy="516320"/>
          </a:xfrm>
        </p:grpSpPr>
        <p:pic>
          <p:nvPicPr>
            <p:cNvPr id="5" name="Picture 4">
              <a:extLst>
                <a:ext uri="{FF2B5EF4-FFF2-40B4-BE49-F238E27FC236}">
                  <a16:creationId xmlns="" xmlns:a16="http://schemas.microsoft.com/office/drawing/2014/main" id="{98187FC0-F997-84D6-8425-29DA0BA8FFD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FF018316-6E1A-1160-7876-404D5DE8F2E8}"/>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تنظيم عمل الأجانب</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EA79C41C-5C12-16BD-6640-D71ABB9C147D}"/>
              </a:ext>
            </a:extLst>
          </p:cNvPr>
          <p:cNvGrpSpPr/>
          <p:nvPr/>
        </p:nvGrpSpPr>
        <p:grpSpPr>
          <a:xfrm>
            <a:off x="3836022" y="1246147"/>
            <a:ext cx="2943029" cy="634504"/>
            <a:chOff x="-330263" y="0"/>
            <a:chExt cx="1849183"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330263" y="0"/>
              <a:ext cx="1564069"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(18) مكرراً:</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9">
            <a:extLst>
              <a:ext uri="{FF2B5EF4-FFF2-40B4-BE49-F238E27FC236}">
                <a16:creationId xmlns="" xmlns:a16="http://schemas.microsoft.com/office/drawing/2014/main" id="{1FC2B151-42A6-4341-567D-1C49AF63DB5D}"/>
              </a:ext>
            </a:extLst>
          </p:cNvPr>
          <p:cNvGrpSpPr/>
          <p:nvPr/>
        </p:nvGrpSpPr>
        <p:grpSpPr>
          <a:xfrm flipH="1">
            <a:off x="8278929" y="2537943"/>
            <a:ext cx="3913071" cy="3826285"/>
            <a:chOff x="751184" y="1589701"/>
            <a:chExt cx="3913071" cy="3826285"/>
          </a:xfrm>
        </p:grpSpPr>
        <p:grpSp>
          <p:nvGrpSpPr>
            <p:cNvPr id="11" name="Group 10">
              <a:extLst>
                <a:ext uri="{FF2B5EF4-FFF2-40B4-BE49-F238E27FC236}">
                  <a16:creationId xmlns="" xmlns:a16="http://schemas.microsoft.com/office/drawing/2014/main" id="{AEED171A-9ACF-026A-3701-85414F317F0A}"/>
                </a:ext>
              </a:extLst>
            </p:cNvPr>
            <p:cNvGrpSpPr/>
            <p:nvPr/>
          </p:nvGrpSpPr>
          <p:grpSpPr>
            <a:xfrm>
              <a:off x="751184" y="1589701"/>
              <a:ext cx="3913071" cy="3826285"/>
              <a:chOff x="751184" y="1589701"/>
              <a:chExt cx="3913071" cy="3826285"/>
            </a:xfrm>
          </p:grpSpPr>
          <p:grpSp>
            <p:nvGrpSpPr>
              <p:cNvPr id="14" name="Group 13">
                <a:extLst>
                  <a:ext uri="{FF2B5EF4-FFF2-40B4-BE49-F238E27FC236}">
                    <a16:creationId xmlns="" xmlns:a16="http://schemas.microsoft.com/office/drawing/2014/main" id="{91F6AE42-83B7-CCB2-B1EF-3E1F1E251EAD}"/>
                  </a:ext>
                </a:extLst>
              </p:cNvPr>
              <p:cNvGrpSpPr/>
              <p:nvPr/>
            </p:nvGrpSpPr>
            <p:grpSpPr>
              <a:xfrm>
                <a:off x="751184" y="1589701"/>
                <a:ext cx="3913071" cy="3826285"/>
                <a:chOff x="2467442" y="2138341"/>
                <a:chExt cx="3913071" cy="3826285"/>
              </a:xfrm>
            </p:grpSpPr>
            <p:sp>
              <p:nvSpPr>
                <p:cNvPr id="17" name="Freeform: Shape 7">
                  <a:extLst>
                    <a:ext uri="{FF2B5EF4-FFF2-40B4-BE49-F238E27FC236}">
                      <a16:creationId xmlns="" xmlns:a16="http://schemas.microsoft.com/office/drawing/2014/main" id="{047B4295-1D0D-279C-9EA4-0726CF035271}"/>
                    </a:ext>
                  </a:extLst>
                </p:cNvPr>
                <p:cNvSpPr/>
                <p:nvPr/>
              </p:nvSpPr>
              <p:spPr>
                <a:xfrm>
                  <a:off x="4488555" y="2138341"/>
                  <a:ext cx="1891958" cy="3810563"/>
                </a:xfrm>
                <a:custGeom>
                  <a:avLst/>
                  <a:gdLst>
                    <a:gd name="connsiteX0" fmla="*/ 0 w 1891957"/>
                    <a:gd name="connsiteY0" fmla="*/ 0 h 3810562"/>
                    <a:gd name="connsiteX1" fmla="*/ 0 w 1891957"/>
                    <a:gd name="connsiteY1" fmla="*/ 220373 h 3810562"/>
                    <a:gd name="connsiteX2" fmla="*/ 1673450 w 1891957"/>
                    <a:gd name="connsiteY2" fmla="*/ 1916740 h 3810562"/>
                    <a:gd name="connsiteX3" fmla="*/ 0 w 1891957"/>
                    <a:gd name="connsiteY3" fmla="*/ 3613107 h 3810562"/>
                    <a:gd name="connsiteX4" fmla="*/ 0 w 1891957"/>
                    <a:gd name="connsiteY4" fmla="*/ 3833480 h 3810562"/>
                    <a:gd name="connsiteX5" fmla="*/ 1893823 w 1891957"/>
                    <a:gd name="connsiteY5" fmla="*/ 1916740 h 3810562"/>
                    <a:gd name="connsiteX6" fmla="*/ 0 w 1891957"/>
                    <a:gd name="connsiteY6" fmla="*/ 0 h 38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957" h="3810562">
                      <a:moveTo>
                        <a:pt x="0" y="0"/>
                      </a:moveTo>
                      <a:lnTo>
                        <a:pt x="0" y="220373"/>
                      </a:lnTo>
                      <a:cubicBezTo>
                        <a:pt x="924927" y="232897"/>
                        <a:pt x="1673450" y="988881"/>
                        <a:pt x="1673450" y="1916740"/>
                      </a:cubicBezTo>
                      <a:cubicBezTo>
                        <a:pt x="1673450" y="2844599"/>
                        <a:pt x="924927" y="3600582"/>
                        <a:pt x="0" y="3613107"/>
                      </a:cubicBezTo>
                      <a:lnTo>
                        <a:pt x="0" y="3833480"/>
                      </a:lnTo>
                      <a:cubicBezTo>
                        <a:pt x="1048038" y="3820956"/>
                        <a:pt x="1893823" y="2967976"/>
                        <a:pt x="1893823" y="1916740"/>
                      </a:cubicBezTo>
                      <a:cubicBezTo>
                        <a:pt x="1893823" y="865504"/>
                        <a:pt x="1048038" y="12791"/>
                        <a:pt x="0" y="0"/>
                      </a:cubicBezTo>
                      <a:close/>
                    </a:path>
                  </a:pathLst>
                </a:custGeom>
                <a:solidFill>
                  <a:srgbClr val="00B59A"/>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2" name="Freeform: Shape 9">
                  <a:extLst>
                    <a:ext uri="{FF2B5EF4-FFF2-40B4-BE49-F238E27FC236}">
                      <a16:creationId xmlns="" xmlns:a16="http://schemas.microsoft.com/office/drawing/2014/main" id="{CEAC1DF1-86D6-D2FA-97AA-EE291FF1BD10}"/>
                    </a:ext>
                  </a:extLst>
                </p:cNvPr>
                <p:cNvSpPr/>
                <p:nvPr/>
              </p:nvSpPr>
              <p:spPr>
                <a:xfrm>
                  <a:off x="4488555" y="2358714"/>
                  <a:ext cx="1652132" cy="3384206"/>
                </a:xfrm>
                <a:custGeom>
                  <a:avLst/>
                  <a:gdLst>
                    <a:gd name="connsiteX0" fmla="*/ 0 w 1652132"/>
                    <a:gd name="connsiteY0" fmla="*/ 0 h 3384206"/>
                    <a:gd name="connsiteX1" fmla="*/ 0 w 1652132"/>
                    <a:gd name="connsiteY1" fmla="*/ 220373 h 3384206"/>
                    <a:gd name="connsiteX2" fmla="*/ 1453077 w 1652132"/>
                    <a:gd name="connsiteY2" fmla="*/ 1696367 h 3384206"/>
                    <a:gd name="connsiteX3" fmla="*/ 0 w 1652132"/>
                    <a:gd name="connsiteY3" fmla="*/ 3172360 h 3384206"/>
                    <a:gd name="connsiteX4" fmla="*/ 0 w 1652132"/>
                    <a:gd name="connsiteY4" fmla="*/ 3392734 h 3384206"/>
                    <a:gd name="connsiteX5" fmla="*/ 1673450 w 1652132"/>
                    <a:gd name="connsiteY5" fmla="*/ 1696367 h 3384206"/>
                    <a:gd name="connsiteX6" fmla="*/ 0 w 1652132"/>
                    <a:gd name="connsiteY6" fmla="*/ 0 h 338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132" h="3384206">
                      <a:moveTo>
                        <a:pt x="0" y="0"/>
                      </a:moveTo>
                      <a:lnTo>
                        <a:pt x="0" y="220373"/>
                      </a:lnTo>
                      <a:cubicBezTo>
                        <a:pt x="803416" y="232897"/>
                        <a:pt x="1453077" y="890020"/>
                        <a:pt x="1453077" y="1696367"/>
                      </a:cubicBezTo>
                      <a:cubicBezTo>
                        <a:pt x="1453077" y="2502714"/>
                        <a:pt x="803416" y="3159836"/>
                        <a:pt x="0" y="3172360"/>
                      </a:cubicBezTo>
                      <a:lnTo>
                        <a:pt x="0" y="3392734"/>
                      </a:lnTo>
                      <a:cubicBezTo>
                        <a:pt x="924927" y="3380209"/>
                        <a:pt x="1673450" y="2624226"/>
                        <a:pt x="1673450" y="1696367"/>
                      </a:cubicBezTo>
                      <a:cubicBezTo>
                        <a:pt x="1673450" y="768508"/>
                        <a:pt x="924927" y="12791"/>
                        <a:pt x="0" y="0"/>
                      </a:cubicBezTo>
                      <a:close/>
                    </a:path>
                  </a:pathLst>
                </a:custGeom>
                <a:solidFill>
                  <a:srgbClr val="FFA300"/>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3" name="Freeform: Shape 11">
                  <a:extLst>
                    <a:ext uri="{FF2B5EF4-FFF2-40B4-BE49-F238E27FC236}">
                      <a16:creationId xmlns="" xmlns:a16="http://schemas.microsoft.com/office/drawing/2014/main" id="{B0F54653-21B5-3A9C-AB82-2EACD7E09761}"/>
                    </a:ext>
                  </a:extLst>
                </p:cNvPr>
                <p:cNvSpPr/>
                <p:nvPr/>
              </p:nvSpPr>
              <p:spPr>
                <a:xfrm>
                  <a:off x="4488555" y="2579088"/>
                  <a:ext cx="1438954" cy="2931202"/>
                </a:xfrm>
                <a:custGeom>
                  <a:avLst/>
                  <a:gdLst>
                    <a:gd name="connsiteX0" fmla="*/ 0 w 1438953"/>
                    <a:gd name="connsiteY0" fmla="*/ 0 h 2931202"/>
                    <a:gd name="connsiteX1" fmla="*/ 0 w 1438953"/>
                    <a:gd name="connsiteY1" fmla="*/ 220373 h 2931202"/>
                    <a:gd name="connsiteX2" fmla="*/ 1232704 w 1438953"/>
                    <a:gd name="connsiteY2" fmla="*/ 1475994 h 2931202"/>
                    <a:gd name="connsiteX3" fmla="*/ 0 w 1438953"/>
                    <a:gd name="connsiteY3" fmla="*/ 2731614 h 2931202"/>
                    <a:gd name="connsiteX4" fmla="*/ 0 w 1438953"/>
                    <a:gd name="connsiteY4" fmla="*/ 2951987 h 2931202"/>
                    <a:gd name="connsiteX5" fmla="*/ 1453077 w 1438953"/>
                    <a:gd name="connsiteY5" fmla="*/ 1475994 h 2931202"/>
                    <a:gd name="connsiteX6" fmla="*/ 0 w 1438953"/>
                    <a:gd name="connsiteY6" fmla="*/ 0 h 293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953" h="2931202">
                      <a:moveTo>
                        <a:pt x="0" y="0"/>
                      </a:moveTo>
                      <a:lnTo>
                        <a:pt x="0" y="220373"/>
                      </a:lnTo>
                      <a:cubicBezTo>
                        <a:pt x="681904" y="232897"/>
                        <a:pt x="1232704" y="791158"/>
                        <a:pt x="1232704" y="1475994"/>
                      </a:cubicBezTo>
                      <a:cubicBezTo>
                        <a:pt x="1232704" y="2160829"/>
                        <a:pt x="681638" y="2719090"/>
                        <a:pt x="0" y="2731614"/>
                      </a:cubicBezTo>
                      <a:lnTo>
                        <a:pt x="0" y="2951987"/>
                      </a:lnTo>
                      <a:cubicBezTo>
                        <a:pt x="803416" y="2939463"/>
                        <a:pt x="1453077" y="2282341"/>
                        <a:pt x="1453077" y="1475994"/>
                      </a:cubicBezTo>
                      <a:cubicBezTo>
                        <a:pt x="1453077" y="669646"/>
                        <a:pt x="803416" y="12791"/>
                        <a:pt x="0" y="0"/>
                      </a:cubicBezTo>
                      <a:close/>
                    </a:path>
                  </a:pathLst>
                </a:custGeom>
                <a:solidFill>
                  <a:srgbClr val="00C3E6"/>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4" name="Freeform: Shape 15">
                  <a:extLst>
                    <a:ext uri="{FF2B5EF4-FFF2-40B4-BE49-F238E27FC236}">
                      <a16:creationId xmlns="" xmlns:a16="http://schemas.microsoft.com/office/drawing/2014/main" id="{4F6787A6-2DC5-8319-7D07-B1654990CD40}"/>
                    </a:ext>
                  </a:extLst>
                </p:cNvPr>
                <p:cNvSpPr/>
                <p:nvPr/>
              </p:nvSpPr>
              <p:spPr>
                <a:xfrm>
                  <a:off x="2467442" y="5751448"/>
                  <a:ext cx="2025194" cy="213178"/>
                </a:xfrm>
                <a:custGeom>
                  <a:avLst/>
                  <a:gdLst>
                    <a:gd name="connsiteX0" fmla="*/ 0 w 2025194"/>
                    <a:gd name="connsiteY0" fmla="*/ 0 h 213178"/>
                    <a:gd name="connsiteX1" fmla="*/ 2029991 w 2025194"/>
                    <a:gd name="connsiteY1" fmla="*/ 0 h 213178"/>
                    <a:gd name="connsiteX2" fmla="*/ 2029991 w 2025194"/>
                    <a:gd name="connsiteY2" fmla="*/ 220373 h 213178"/>
                    <a:gd name="connsiteX3" fmla="*/ 0 w 2025194"/>
                    <a:gd name="connsiteY3" fmla="*/ 220373 h 213178"/>
                  </a:gdLst>
                  <a:ahLst/>
                  <a:cxnLst>
                    <a:cxn ang="0">
                      <a:pos x="connsiteX0" y="connsiteY0"/>
                    </a:cxn>
                    <a:cxn ang="0">
                      <a:pos x="connsiteX1" y="connsiteY1"/>
                    </a:cxn>
                    <a:cxn ang="0">
                      <a:pos x="connsiteX2" y="connsiteY2"/>
                    </a:cxn>
                    <a:cxn ang="0">
                      <a:pos x="connsiteX3" y="connsiteY3"/>
                    </a:cxn>
                  </a:cxnLst>
                  <a:rect l="l" t="t" r="r" b="b"/>
                  <a:pathLst>
                    <a:path w="2025194" h="213178">
                      <a:moveTo>
                        <a:pt x="0" y="0"/>
                      </a:moveTo>
                      <a:lnTo>
                        <a:pt x="2029991" y="0"/>
                      </a:lnTo>
                      <a:lnTo>
                        <a:pt x="2029991" y="220373"/>
                      </a:lnTo>
                      <a:lnTo>
                        <a:pt x="0" y="220373"/>
                      </a:lnTo>
                      <a:close/>
                    </a:path>
                  </a:pathLst>
                </a:custGeom>
                <a:solidFill>
                  <a:srgbClr val="00B59A"/>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5" name="Freeform: Shape 16">
                  <a:extLst>
                    <a:ext uri="{FF2B5EF4-FFF2-40B4-BE49-F238E27FC236}">
                      <a16:creationId xmlns="" xmlns:a16="http://schemas.microsoft.com/office/drawing/2014/main" id="{92E6E992-D089-E448-3EB2-B7F347BFAB4A}"/>
                    </a:ext>
                  </a:extLst>
                </p:cNvPr>
                <p:cNvSpPr/>
                <p:nvPr/>
              </p:nvSpPr>
              <p:spPr>
                <a:xfrm>
                  <a:off x="2926841" y="5529210"/>
                  <a:ext cx="1545543" cy="213178"/>
                </a:xfrm>
                <a:custGeom>
                  <a:avLst/>
                  <a:gdLst>
                    <a:gd name="connsiteX0" fmla="*/ 1570591 w 1545542"/>
                    <a:gd name="connsiteY0" fmla="*/ 0 h 213178"/>
                    <a:gd name="connsiteX1" fmla="*/ 0 w 1545542"/>
                    <a:gd name="connsiteY1" fmla="*/ 0 h 213178"/>
                    <a:gd name="connsiteX2" fmla="*/ 0 w 1545542"/>
                    <a:gd name="connsiteY2" fmla="*/ 220373 h 213178"/>
                    <a:gd name="connsiteX3" fmla="*/ 1570591 w 1545542"/>
                    <a:gd name="connsiteY3" fmla="*/ 220373 h 213178"/>
                  </a:gdLst>
                  <a:ahLst/>
                  <a:cxnLst>
                    <a:cxn ang="0">
                      <a:pos x="connsiteX0" y="connsiteY0"/>
                    </a:cxn>
                    <a:cxn ang="0">
                      <a:pos x="connsiteX1" y="connsiteY1"/>
                    </a:cxn>
                    <a:cxn ang="0">
                      <a:pos x="connsiteX2" y="connsiteY2"/>
                    </a:cxn>
                    <a:cxn ang="0">
                      <a:pos x="connsiteX3" y="connsiteY3"/>
                    </a:cxn>
                  </a:cxnLst>
                  <a:rect l="l" t="t" r="r" b="b"/>
                  <a:pathLst>
                    <a:path w="1545542" h="213178">
                      <a:moveTo>
                        <a:pt x="1570591" y="0"/>
                      </a:moveTo>
                      <a:lnTo>
                        <a:pt x="0" y="0"/>
                      </a:lnTo>
                      <a:lnTo>
                        <a:pt x="0" y="220373"/>
                      </a:lnTo>
                      <a:lnTo>
                        <a:pt x="1570591" y="220373"/>
                      </a:lnTo>
                    </a:path>
                  </a:pathLst>
                </a:custGeom>
                <a:solidFill>
                  <a:srgbClr val="FFA300"/>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6" name="Freeform: Shape 17">
                  <a:extLst>
                    <a:ext uri="{FF2B5EF4-FFF2-40B4-BE49-F238E27FC236}">
                      <a16:creationId xmlns="" xmlns:a16="http://schemas.microsoft.com/office/drawing/2014/main" id="{7F4D872B-27E3-BB94-A515-7412E0B90A7B}"/>
                    </a:ext>
                  </a:extLst>
                </p:cNvPr>
                <p:cNvSpPr/>
                <p:nvPr/>
              </p:nvSpPr>
              <p:spPr>
                <a:xfrm>
                  <a:off x="3426744" y="5310702"/>
                  <a:ext cx="1065892" cy="213178"/>
                </a:xfrm>
                <a:custGeom>
                  <a:avLst/>
                  <a:gdLst>
                    <a:gd name="connsiteX0" fmla="*/ 1070688 w 1065891"/>
                    <a:gd name="connsiteY0" fmla="*/ 0 h 213178"/>
                    <a:gd name="connsiteX1" fmla="*/ 0 w 1065891"/>
                    <a:gd name="connsiteY1" fmla="*/ 0 h 213178"/>
                    <a:gd name="connsiteX2" fmla="*/ 0 w 1065891"/>
                    <a:gd name="connsiteY2" fmla="*/ 220373 h 213178"/>
                    <a:gd name="connsiteX3" fmla="*/ 1070688 w 1065891"/>
                    <a:gd name="connsiteY3" fmla="*/ 220373 h 213178"/>
                  </a:gdLst>
                  <a:ahLst/>
                  <a:cxnLst>
                    <a:cxn ang="0">
                      <a:pos x="connsiteX0" y="connsiteY0"/>
                    </a:cxn>
                    <a:cxn ang="0">
                      <a:pos x="connsiteX1" y="connsiteY1"/>
                    </a:cxn>
                    <a:cxn ang="0">
                      <a:pos x="connsiteX2" y="connsiteY2"/>
                    </a:cxn>
                    <a:cxn ang="0">
                      <a:pos x="connsiteX3" y="connsiteY3"/>
                    </a:cxn>
                  </a:cxnLst>
                  <a:rect l="l" t="t" r="r" b="b"/>
                  <a:pathLst>
                    <a:path w="1065891" h="213178">
                      <a:moveTo>
                        <a:pt x="1070688" y="0"/>
                      </a:moveTo>
                      <a:lnTo>
                        <a:pt x="0" y="0"/>
                      </a:lnTo>
                      <a:lnTo>
                        <a:pt x="0" y="220373"/>
                      </a:lnTo>
                      <a:lnTo>
                        <a:pt x="1070688" y="220373"/>
                      </a:lnTo>
                    </a:path>
                  </a:pathLst>
                </a:custGeom>
                <a:solidFill>
                  <a:srgbClr val="00C3E6"/>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nvGrpSpPr>
                <p:cNvPr id="37" name="Group 36">
                  <a:extLst>
                    <a:ext uri="{FF2B5EF4-FFF2-40B4-BE49-F238E27FC236}">
                      <a16:creationId xmlns="" xmlns:a16="http://schemas.microsoft.com/office/drawing/2014/main" id="{92410BC1-ACD4-1127-9E92-85B1C39109DC}"/>
                    </a:ext>
                  </a:extLst>
                </p:cNvPr>
                <p:cNvGrpSpPr/>
                <p:nvPr/>
              </p:nvGrpSpPr>
              <p:grpSpPr>
                <a:xfrm>
                  <a:off x="3796875" y="2799461"/>
                  <a:ext cx="1917455" cy="2504846"/>
                  <a:chOff x="3796875" y="2799461"/>
                  <a:chExt cx="1917455" cy="2504846"/>
                </a:xfrm>
              </p:grpSpPr>
              <p:sp>
                <p:nvSpPr>
                  <p:cNvPr id="38" name="Freeform: Shape 14">
                    <a:extLst>
                      <a:ext uri="{FF2B5EF4-FFF2-40B4-BE49-F238E27FC236}">
                        <a16:creationId xmlns="" xmlns:a16="http://schemas.microsoft.com/office/drawing/2014/main" id="{11CD5AE7-25E7-3457-DECA-CD3811922AFC}"/>
                      </a:ext>
                    </a:extLst>
                  </p:cNvPr>
                  <p:cNvSpPr/>
                  <p:nvPr/>
                </p:nvSpPr>
                <p:spPr>
                  <a:xfrm>
                    <a:off x="4488555" y="2799461"/>
                    <a:ext cx="1225775" cy="2504846"/>
                  </a:xfrm>
                  <a:custGeom>
                    <a:avLst/>
                    <a:gdLst>
                      <a:gd name="connsiteX0" fmla="*/ 0 w 1225775"/>
                      <a:gd name="connsiteY0" fmla="*/ 0 h 2504845"/>
                      <a:gd name="connsiteX1" fmla="*/ 0 w 1225775"/>
                      <a:gd name="connsiteY1" fmla="*/ 220373 h 2504845"/>
                      <a:gd name="connsiteX2" fmla="*/ 1012331 w 1225775"/>
                      <a:gd name="connsiteY2" fmla="*/ 1255620 h 2504845"/>
                      <a:gd name="connsiteX3" fmla="*/ 0 w 1225775"/>
                      <a:gd name="connsiteY3" fmla="*/ 2290868 h 2504845"/>
                      <a:gd name="connsiteX4" fmla="*/ 0 w 1225775"/>
                      <a:gd name="connsiteY4" fmla="*/ 2511241 h 2504845"/>
                      <a:gd name="connsiteX5" fmla="*/ 1232704 w 1225775"/>
                      <a:gd name="connsiteY5" fmla="*/ 1255620 h 2504845"/>
                      <a:gd name="connsiteX6" fmla="*/ 0 w 1225775"/>
                      <a:gd name="connsiteY6" fmla="*/ 0 h 250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775" h="2504845">
                        <a:moveTo>
                          <a:pt x="0" y="0"/>
                        </a:moveTo>
                        <a:lnTo>
                          <a:pt x="0" y="220373"/>
                        </a:lnTo>
                        <a:cubicBezTo>
                          <a:pt x="560393" y="232897"/>
                          <a:pt x="1012331" y="692297"/>
                          <a:pt x="1012331" y="1255620"/>
                        </a:cubicBezTo>
                        <a:cubicBezTo>
                          <a:pt x="1012331" y="1818944"/>
                          <a:pt x="560126" y="2278344"/>
                          <a:pt x="0" y="2290868"/>
                        </a:cubicBezTo>
                        <a:lnTo>
                          <a:pt x="0" y="2511241"/>
                        </a:lnTo>
                        <a:cubicBezTo>
                          <a:pt x="681904" y="2498717"/>
                          <a:pt x="1232704" y="1940456"/>
                          <a:pt x="1232704" y="1255620"/>
                        </a:cubicBezTo>
                        <a:cubicBezTo>
                          <a:pt x="1232704" y="570785"/>
                          <a:pt x="681904" y="12524"/>
                          <a:pt x="0" y="0"/>
                        </a:cubicBezTo>
                        <a:close/>
                      </a:path>
                    </a:pathLst>
                  </a:custGeom>
                  <a:solidFill>
                    <a:srgbClr val="FF3654"/>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9" name="Freeform: Shape 18">
                    <a:extLst>
                      <a:ext uri="{FF2B5EF4-FFF2-40B4-BE49-F238E27FC236}">
                        <a16:creationId xmlns="" xmlns:a16="http://schemas.microsoft.com/office/drawing/2014/main" id="{1FC262D4-83AE-3F2A-8F67-C788E0B70A75}"/>
                      </a:ext>
                    </a:extLst>
                  </p:cNvPr>
                  <p:cNvSpPr/>
                  <p:nvPr/>
                </p:nvSpPr>
                <p:spPr>
                  <a:xfrm>
                    <a:off x="3796875" y="5086513"/>
                    <a:ext cx="692830" cy="213178"/>
                  </a:xfrm>
                  <a:custGeom>
                    <a:avLst/>
                    <a:gdLst>
                      <a:gd name="connsiteX0" fmla="*/ 0 w 692829"/>
                      <a:gd name="connsiteY0" fmla="*/ 0 h 213178"/>
                      <a:gd name="connsiteX1" fmla="*/ 700557 w 692829"/>
                      <a:gd name="connsiteY1" fmla="*/ 0 h 213178"/>
                      <a:gd name="connsiteX2" fmla="*/ 700557 w 692829"/>
                      <a:gd name="connsiteY2" fmla="*/ 220373 h 213178"/>
                      <a:gd name="connsiteX3" fmla="*/ 0 w 692829"/>
                      <a:gd name="connsiteY3" fmla="*/ 220373 h 213178"/>
                    </a:gdLst>
                    <a:ahLst/>
                    <a:cxnLst>
                      <a:cxn ang="0">
                        <a:pos x="connsiteX0" y="connsiteY0"/>
                      </a:cxn>
                      <a:cxn ang="0">
                        <a:pos x="connsiteX1" y="connsiteY1"/>
                      </a:cxn>
                      <a:cxn ang="0">
                        <a:pos x="connsiteX2" y="connsiteY2"/>
                      </a:cxn>
                      <a:cxn ang="0">
                        <a:pos x="connsiteX3" y="connsiteY3"/>
                      </a:cxn>
                    </a:cxnLst>
                    <a:rect l="l" t="t" r="r" b="b"/>
                    <a:pathLst>
                      <a:path w="692829" h="213178">
                        <a:moveTo>
                          <a:pt x="0" y="0"/>
                        </a:moveTo>
                        <a:lnTo>
                          <a:pt x="700557" y="0"/>
                        </a:lnTo>
                        <a:lnTo>
                          <a:pt x="700557" y="220373"/>
                        </a:lnTo>
                        <a:lnTo>
                          <a:pt x="0" y="220373"/>
                        </a:lnTo>
                        <a:close/>
                      </a:path>
                    </a:pathLst>
                  </a:custGeom>
                  <a:solidFill>
                    <a:srgbClr val="FF3654"/>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sp>
            <p:nvSpPr>
              <p:cNvPr id="16" name="Freeform: Shape 15">
                <a:extLst>
                  <a:ext uri="{FF2B5EF4-FFF2-40B4-BE49-F238E27FC236}">
                    <a16:creationId xmlns="" xmlns:a16="http://schemas.microsoft.com/office/drawing/2014/main" id="{7158197D-68D4-D221-252F-D275A0CB0990}"/>
                  </a:ext>
                </a:extLst>
              </p:cNvPr>
              <p:cNvSpPr/>
              <p:nvPr/>
            </p:nvSpPr>
            <p:spPr>
              <a:xfrm>
                <a:off x="1284214" y="2041563"/>
                <a:ext cx="2904555" cy="2904555"/>
              </a:xfrm>
              <a:custGeom>
                <a:avLst/>
                <a:gdLst>
                  <a:gd name="connsiteX0" fmla="*/ 2197201 w 2904554"/>
                  <a:gd name="connsiteY0" fmla="*/ 732400 h 2904554"/>
                  <a:gd name="connsiteX1" fmla="*/ 2197201 w 2904554"/>
                  <a:gd name="connsiteY1" fmla="*/ 2197201 h 2904554"/>
                  <a:gd name="connsiteX2" fmla="*/ 732400 w 2904554"/>
                  <a:gd name="connsiteY2" fmla="*/ 2197201 h 2904554"/>
                  <a:gd name="connsiteX3" fmla="*/ 732400 w 2904554"/>
                  <a:gd name="connsiteY3" fmla="*/ 732400 h 2904554"/>
                  <a:gd name="connsiteX4" fmla="*/ 2197201 w 2904554"/>
                  <a:gd name="connsiteY4" fmla="*/ 732400 h 290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554" h="2904554">
                    <a:moveTo>
                      <a:pt x="2197201" y="732400"/>
                    </a:moveTo>
                    <a:cubicBezTo>
                      <a:pt x="2601694" y="1136894"/>
                      <a:pt x="2601694" y="1792707"/>
                      <a:pt x="2197201" y="2197201"/>
                    </a:cubicBezTo>
                    <a:cubicBezTo>
                      <a:pt x="1792707" y="2601694"/>
                      <a:pt x="1136894" y="2601694"/>
                      <a:pt x="732400" y="2197201"/>
                    </a:cubicBezTo>
                    <a:cubicBezTo>
                      <a:pt x="327907" y="1792707"/>
                      <a:pt x="327907" y="1136894"/>
                      <a:pt x="732400" y="732400"/>
                    </a:cubicBezTo>
                    <a:cubicBezTo>
                      <a:pt x="1136894" y="327907"/>
                      <a:pt x="1792707" y="327907"/>
                      <a:pt x="2197201" y="732400"/>
                    </a:cubicBezTo>
                    <a:close/>
                  </a:path>
                </a:pathLst>
              </a:custGeom>
              <a:solidFill>
                <a:srgbClr val="FFFFFF"/>
              </a:solidFill>
              <a:ln w="26641" cap="flat">
                <a:noFill/>
                <a:prstDash val="solid"/>
                <a:miter/>
              </a:ln>
              <a:effectLst>
                <a:outerShdw blurRad="63500" sx="104000" sy="104000" algn="ctr" rotWithShape="0">
                  <a:prstClr val="black">
                    <a:alpha val="22000"/>
                  </a:prstClr>
                </a:outerShdw>
              </a:effectLst>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sp>
          <p:nvSpPr>
            <p:cNvPr id="12" name="Rectangle 11">
              <a:extLst>
                <a:ext uri="{FF2B5EF4-FFF2-40B4-BE49-F238E27FC236}">
                  <a16:creationId xmlns="" xmlns:a16="http://schemas.microsoft.com/office/drawing/2014/main" id="{E52B1862-2EA1-EAA4-0342-C8874FC22977}"/>
                </a:ext>
              </a:extLst>
            </p:cNvPr>
            <p:cNvSpPr/>
            <p:nvPr/>
          </p:nvSpPr>
          <p:spPr>
            <a:xfrm flipH="1">
              <a:off x="1940843" y="2824270"/>
              <a:ext cx="1745847" cy="1477328"/>
            </a:xfrm>
            <a:prstGeom prst="rect">
              <a:avLst/>
            </a:prstGeom>
          </p:spPr>
          <p:txBody>
            <a:bodyPr wrap="square">
              <a:spAutoFit/>
            </a:bodyPr>
            <a:lstStyle/>
            <a:p>
              <a:pPr marL="0" marR="0" lvl="0" indent="0" algn="ctr"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يحظر</a:t>
              </a:r>
              <a:r>
                <a:rPr kumimoji="0" lang="ar-SA"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 على صاحب العمل ما يلي</a:t>
              </a:r>
              <a:endParaRPr kumimoji="0" lang="en-ZA"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endParaRPr>
            </a:p>
          </p:txBody>
        </p:sp>
      </p:grpSp>
      <p:grpSp>
        <p:nvGrpSpPr>
          <p:cNvPr id="40" name="Group 39">
            <a:extLst>
              <a:ext uri="{FF2B5EF4-FFF2-40B4-BE49-F238E27FC236}">
                <a16:creationId xmlns="" xmlns:a16="http://schemas.microsoft.com/office/drawing/2014/main" id="{630F44C6-DAC9-A04A-D748-D521D5858B08}"/>
              </a:ext>
            </a:extLst>
          </p:cNvPr>
          <p:cNvGrpSpPr/>
          <p:nvPr/>
        </p:nvGrpSpPr>
        <p:grpSpPr>
          <a:xfrm flipH="1">
            <a:off x="563324" y="2354702"/>
            <a:ext cx="8894482" cy="1190242"/>
            <a:chOff x="2734194" y="1533069"/>
            <a:chExt cx="8894482" cy="1190242"/>
          </a:xfrm>
        </p:grpSpPr>
        <p:sp>
          <p:nvSpPr>
            <p:cNvPr id="41" name="Freeform: Shape 24">
              <a:extLst>
                <a:ext uri="{FF2B5EF4-FFF2-40B4-BE49-F238E27FC236}">
                  <a16:creationId xmlns="" xmlns:a16="http://schemas.microsoft.com/office/drawing/2014/main" id="{E9456E74-BF6E-1C9D-2513-79A0CBB8BCE0}"/>
                </a:ext>
              </a:extLst>
            </p:cNvPr>
            <p:cNvSpPr/>
            <p:nvPr/>
          </p:nvSpPr>
          <p:spPr>
            <a:xfrm>
              <a:off x="2734194" y="1870598"/>
              <a:ext cx="932655" cy="852713"/>
            </a:xfrm>
            <a:custGeom>
              <a:avLst/>
              <a:gdLst>
                <a:gd name="connsiteX0" fmla="*/ 769840 w 932655"/>
                <a:gd name="connsiteY0" fmla="*/ 0 h 852713"/>
                <a:gd name="connsiteX1" fmla="*/ 0 w 932655"/>
                <a:gd name="connsiteY1" fmla="*/ 769840 h 852713"/>
                <a:gd name="connsiteX2" fmla="*/ 101260 w 932655"/>
                <a:gd name="connsiteY2" fmla="*/ 871100 h 852713"/>
                <a:gd name="connsiteX3" fmla="*/ 952641 w 932655"/>
                <a:gd name="connsiteY3" fmla="*/ 19719 h 852713"/>
              </a:gdLst>
              <a:ahLst/>
              <a:cxnLst>
                <a:cxn ang="0">
                  <a:pos x="connsiteX0" y="connsiteY0"/>
                </a:cxn>
                <a:cxn ang="0">
                  <a:pos x="connsiteX1" y="connsiteY1"/>
                </a:cxn>
                <a:cxn ang="0">
                  <a:pos x="connsiteX2" y="connsiteY2"/>
                </a:cxn>
                <a:cxn ang="0">
                  <a:pos x="connsiteX3" y="connsiteY3"/>
                </a:cxn>
              </a:cxnLst>
              <a:rect l="l" t="t" r="r" b="b"/>
              <a:pathLst>
                <a:path w="932655" h="852713">
                  <a:moveTo>
                    <a:pt x="769840" y="0"/>
                  </a:moveTo>
                  <a:lnTo>
                    <a:pt x="0" y="769840"/>
                  </a:lnTo>
                  <a:lnTo>
                    <a:pt x="101260" y="871100"/>
                  </a:lnTo>
                  <a:lnTo>
                    <a:pt x="952641" y="19719"/>
                  </a:lnTo>
                  <a:close/>
                </a:path>
              </a:pathLst>
            </a:custGeom>
            <a:solidFill>
              <a:srgbClr val="FF3654"/>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42" name="Rectangle 41">
              <a:extLst>
                <a:ext uri="{FF2B5EF4-FFF2-40B4-BE49-F238E27FC236}">
                  <a16:creationId xmlns="" xmlns:a16="http://schemas.microsoft.com/office/drawing/2014/main" id="{2C5EF0AB-0973-795E-05A8-251511011DA9}"/>
                </a:ext>
              </a:extLst>
            </p:cNvPr>
            <p:cNvSpPr/>
            <p:nvPr/>
          </p:nvSpPr>
          <p:spPr>
            <a:xfrm flipH="1">
              <a:off x="3709513" y="1533069"/>
              <a:ext cx="7919163" cy="553998"/>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أن يترك أي عامل من العمال غير العُمانيين ممن رخص له بتشغيلهم أن يعمل لدى غيره</a:t>
              </a:r>
              <a:endParaRPr kumimoji="0" lang="en-ZA"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nvGrpSpPr>
          <p:cNvPr id="43" name="Group 42">
            <a:extLst>
              <a:ext uri="{FF2B5EF4-FFF2-40B4-BE49-F238E27FC236}">
                <a16:creationId xmlns="" xmlns:a16="http://schemas.microsoft.com/office/drawing/2014/main" id="{D0339CC8-1D82-AC49-F202-5E1D6B2B5651}"/>
              </a:ext>
            </a:extLst>
          </p:cNvPr>
          <p:cNvGrpSpPr/>
          <p:nvPr/>
        </p:nvGrpSpPr>
        <p:grpSpPr>
          <a:xfrm flipH="1">
            <a:off x="179375" y="3296257"/>
            <a:ext cx="8730563" cy="1154162"/>
            <a:chOff x="3282062" y="2474624"/>
            <a:chExt cx="8730563" cy="1154162"/>
          </a:xfrm>
        </p:grpSpPr>
        <p:sp>
          <p:nvSpPr>
            <p:cNvPr id="44" name="Freeform: Shape 27">
              <a:extLst>
                <a:ext uri="{FF2B5EF4-FFF2-40B4-BE49-F238E27FC236}">
                  <a16:creationId xmlns="" xmlns:a16="http://schemas.microsoft.com/office/drawing/2014/main" id="{7913B20E-1585-0E48-4482-BF48016599BA}"/>
                </a:ext>
              </a:extLst>
            </p:cNvPr>
            <p:cNvSpPr/>
            <p:nvPr/>
          </p:nvSpPr>
          <p:spPr>
            <a:xfrm>
              <a:off x="3282062" y="3060133"/>
              <a:ext cx="1039244" cy="133236"/>
            </a:xfrm>
            <a:custGeom>
              <a:avLst/>
              <a:gdLst>
                <a:gd name="connsiteX0" fmla="*/ 0 w 1039244"/>
                <a:gd name="connsiteY0" fmla="*/ 0 h 133236"/>
                <a:gd name="connsiteX1" fmla="*/ 1042176 w 1039244"/>
                <a:gd name="connsiteY1" fmla="*/ 0 h 133236"/>
                <a:gd name="connsiteX2" fmla="*/ 1042176 w 1039244"/>
                <a:gd name="connsiteY2" fmla="*/ 153488 h 133236"/>
                <a:gd name="connsiteX3" fmla="*/ 0 w 1039244"/>
                <a:gd name="connsiteY3" fmla="*/ 153488 h 133236"/>
              </a:gdLst>
              <a:ahLst/>
              <a:cxnLst>
                <a:cxn ang="0">
                  <a:pos x="connsiteX0" y="connsiteY0"/>
                </a:cxn>
                <a:cxn ang="0">
                  <a:pos x="connsiteX1" y="connsiteY1"/>
                </a:cxn>
                <a:cxn ang="0">
                  <a:pos x="connsiteX2" y="connsiteY2"/>
                </a:cxn>
                <a:cxn ang="0">
                  <a:pos x="connsiteX3" y="connsiteY3"/>
                </a:cxn>
              </a:cxnLst>
              <a:rect l="l" t="t" r="r" b="b"/>
              <a:pathLst>
                <a:path w="1039244" h="133236">
                  <a:moveTo>
                    <a:pt x="0" y="0"/>
                  </a:moveTo>
                  <a:lnTo>
                    <a:pt x="1042176" y="0"/>
                  </a:lnTo>
                  <a:lnTo>
                    <a:pt x="1042176" y="153488"/>
                  </a:lnTo>
                  <a:lnTo>
                    <a:pt x="0" y="153488"/>
                  </a:lnTo>
                  <a:close/>
                </a:path>
              </a:pathLst>
            </a:custGeom>
            <a:solidFill>
              <a:srgbClr val="00C3E6"/>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45" name="Rectangle 44">
              <a:extLst>
                <a:ext uri="{FF2B5EF4-FFF2-40B4-BE49-F238E27FC236}">
                  <a16:creationId xmlns="" xmlns:a16="http://schemas.microsoft.com/office/drawing/2014/main" id="{03DA6DD0-F30A-BE5D-F146-DFE31A7859CE}"/>
                </a:ext>
              </a:extLst>
            </p:cNvPr>
            <p:cNvSpPr/>
            <p:nvPr/>
          </p:nvSpPr>
          <p:spPr>
            <a:xfrm flipH="1">
              <a:off x="4387796" y="2474624"/>
              <a:ext cx="7624829" cy="1154162"/>
            </a:xfrm>
            <a:prstGeom prst="rect">
              <a:avLst/>
            </a:prstGeom>
          </p:spPr>
          <p:txBody>
            <a:bodyPr wrap="square">
              <a:spAutoFit/>
            </a:bodyPr>
            <a:lstStyle/>
            <a:p>
              <a:pPr marL="0" marR="0" lvl="0" indent="0" algn="justLow" defTabSz="914400" rtl="1" eaLnBrk="1" fontAlgn="auto" latinLnBrk="0" hangingPunct="1">
                <a:lnSpc>
                  <a:spcPct val="150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أن يشغل أي عامل غير عُماني مرخص له بالعمل لدى غيره أو مقيم بالسلطنة بطريقة غير مشروعة</a:t>
              </a:r>
              <a:endParaRPr kumimoji="0" lang="en-ZA"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nvGrpSpPr>
          <p:cNvPr id="46" name="Group 45">
            <a:extLst>
              <a:ext uri="{FF2B5EF4-FFF2-40B4-BE49-F238E27FC236}">
                <a16:creationId xmlns="" xmlns:a16="http://schemas.microsoft.com/office/drawing/2014/main" id="{4EC63A8C-E70B-BDAE-FE5D-D123EECEC11D}"/>
              </a:ext>
            </a:extLst>
          </p:cNvPr>
          <p:cNvGrpSpPr/>
          <p:nvPr/>
        </p:nvGrpSpPr>
        <p:grpSpPr>
          <a:xfrm flipH="1">
            <a:off x="423124" y="4825913"/>
            <a:ext cx="8302947" cy="553998"/>
            <a:chOff x="3465929" y="4004280"/>
            <a:chExt cx="8216089" cy="553998"/>
          </a:xfrm>
        </p:grpSpPr>
        <p:sp>
          <p:nvSpPr>
            <p:cNvPr id="47" name="Freeform: Shape 29">
              <a:extLst>
                <a:ext uri="{FF2B5EF4-FFF2-40B4-BE49-F238E27FC236}">
                  <a16:creationId xmlns="" xmlns:a16="http://schemas.microsoft.com/office/drawing/2014/main" id="{139F4930-79A5-917A-2D3B-E42D3A666EFC}"/>
                </a:ext>
              </a:extLst>
            </p:cNvPr>
            <p:cNvSpPr/>
            <p:nvPr/>
          </p:nvSpPr>
          <p:spPr>
            <a:xfrm>
              <a:off x="3465929" y="4228084"/>
              <a:ext cx="852713" cy="133236"/>
            </a:xfrm>
            <a:custGeom>
              <a:avLst/>
              <a:gdLst>
                <a:gd name="connsiteX0" fmla="*/ 0 w 852713"/>
                <a:gd name="connsiteY0" fmla="*/ 0 h 133236"/>
                <a:gd name="connsiteX1" fmla="*/ 858576 w 852713"/>
                <a:gd name="connsiteY1" fmla="*/ 0 h 133236"/>
                <a:gd name="connsiteX2" fmla="*/ 858576 w 852713"/>
                <a:gd name="connsiteY2" fmla="*/ 153488 h 133236"/>
                <a:gd name="connsiteX3" fmla="*/ 0 w 852713"/>
                <a:gd name="connsiteY3" fmla="*/ 153488 h 133236"/>
              </a:gdLst>
              <a:ahLst/>
              <a:cxnLst>
                <a:cxn ang="0">
                  <a:pos x="connsiteX0" y="connsiteY0"/>
                </a:cxn>
                <a:cxn ang="0">
                  <a:pos x="connsiteX1" y="connsiteY1"/>
                </a:cxn>
                <a:cxn ang="0">
                  <a:pos x="connsiteX2" y="connsiteY2"/>
                </a:cxn>
                <a:cxn ang="0">
                  <a:pos x="connsiteX3" y="connsiteY3"/>
                </a:cxn>
              </a:cxnLst>
              <a:rect l="l" t="t" r="r" b="b"/>
              <a:pathLst>
                <a:path w="852713" h="133236">
                  <a:moveTo>
                    <a:pt x="0" y="0"/>
                  </a:moveTo>
                  <a:lnTo>
                    <a:pt x="858576" y="0"/>
                  </a:lnTo>
                  <a:lnTo>
                    <a:pt x="858576" y="153488"/>
                  </a:lnTo>
                  <a:lnTo>
                    <a:pt x="0" y="153488"/>
                  </a:lnTo>
                  <a:close/>
                </a:path>
              </a:pathLst>
            </a:custGeom>
            <a:solidFill>
              <a:srgbClr val="FFA300"/>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48" name="Rectangle 47">
              <a:extLst>
                <a:ext uri="{FF2B5EF4-FFF2-40B4-BE49-F238E27FC236}">
                  <a16:creationId xmlns="" xmlns:a16="http://schemas.microsoft.com/office/drawing/2014/main" id="{067F2539-AF53-1FC2-4210-FFA779E44A3A}"/>
                </a:ext>
              </a:extLst>
            </p:cNvPr>
            <p:cNvSpPr/>
            <p:nvPr/>
          </p:nvSpPr>
          <p:spPr>
            <a:xfrm flipH="1">
              <a:off x="4453613" y="4004280"/>
              <a:ext cx="7228405" cy="553998"/>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أن يشغل أي عامل غير عُماني في أي مهنة تم تعمينها</a:t>
              </a:r>
              <a:endParaRPr kumimoji="0" lang="en-ZA"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nvGrpSpPr>
          <p:cNvPr id="49" name="Group 48">
            <a:extLst>
              <a:ext uri="{FF2B5EF4-FFF2-40B4-BE49-F238E27FC236}">
                <a16:creationId xmlns="" xmlns:a16="http://schemas.microsoft.com/office/drawing/2014/main" id="{54DCC731-EC08-BAE3-8E00-5AD912D0767C}"/>
              </a:ext>
            </a:extLst>
          </p:cNvPr>
          <p:cNvGrpSpPr/>
          <p:nvPr/>
        </p:nvGrpSpPr>
        <p:grpSpPr>
          <a:xfrm flipH="1">
            <a:off x="771674" y="5692183"/>
            <a:ext cx="8219538" cy="687978"/>
            <a:chOff x="3200788" y="4870550"/>
            <a:chExt cx="8219538" cy="687978"/>
          </a:xfrm>
        </p:grpSpPr>
        <p:sp>
          <p:nvSpPr>
            <p:cNvPr id="50" name="Freeform: Shape 30">
              <a:extLst>
                <a:ext uri="{FF2B5EF4-FFF2-40B4-BE49-F238E27FC236}">
                  <a16:creationId xmlns="" xmlns:a16="http://schemas.microsoft.com/office/drawing/2014/main" id="{C1D0E3CA-E1C3-B9F5-A16C-EAF15B28C2C0}"/>
                </a:ext>
              </a:extLst>
            </p:cNvPr>
            <p:cNvSpPr/>
            <p:nvPr/>
          </p:nvSpPr>
          <p:spPr>
            <a:xfrm>
              <a:off x="3200788" y="4870550"/>
              <a:ext cx="453004" cy="479651"/>
            </a:xfrm>
            <a:custGeom>
              <a:avLst/>
              <a:gdLst>
                <a:gd name="connsiteX0" fmla="*/ 83672 w 453003"/>
                <a:gd name="connsiteY0" fmla="*/ 0 h 479651"/>
                <a:gd name="connsiteX1" fmla="*/ 468193 w 453003"/>
                <a:gd name="connsiteY1" fmla="*/ 402907 h 479651"/>
                <a:gd name="connsiteX2" fmla="*/ 366933 w 453003"/>
                <a:gd name="connsiteY2" fmla="*/ 504167 h 479651"/>
                <a:gd name="connsiteX3" fmla="*/ 0 w 453003"/>
                <a:gd name="connsiteY3" fmla="*/ 125509 h 479651"/>
              </a:gdLst>
              <a:ahLst/>
              <a:cxnLst>
                <a:cxn ang="0">
                  <a:pos x="connsiteX0" y="connsiteY0"/>
                </a:cxn>
                <a:cxn ang="0">
                  <a:pos x="connsiteX1" y="connsiteY1"/>
                </a:cxn>
                <a:cxn ang="0">
                  <a:pos x="connsiteX2" y="connsiteY2"/>
                </a:cxn>
                <a:cxn ang="0">
                  <a:pos x="connsiteX3" y="connsiteY3"/>
                </a:cxn>
              </a:cxnLst>
              <a:rect l="l" t="t" r="r" b="b"/>
              <a:pathLst>
                <a:path w="453003" h="479651">
                  <a:moveTo>
                    <a:pt x="83672" y="0"/>
                  </a:moveTo>
                  <a:lnTo>
                    <a:pt x="468193" y="402907"/>
                  </a:lnTo>
                  <a:lnTo>
                    <a:pt x="366933" y="504167"/>
                  </a:lnTo>
                  <a:lnTo>
                    <a:pt x="0" y="125509"/>
                  </a:lnTo>
                  <a:close/>
                </a:path>
              </a:pathLst>
            </a:custGeom>
            <a:solidFill>
              <a:srgbClr val="00B59A"/>
            </a:solidFill>
            <a:ln w="26641" cap="flat">
              <a:noFill/>
              <a:prstDash val="solid"/>
              <a:miter/>
            </a:ln>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51" name="Rectangle 50">
              <a:extLst>
                <a:ext uri="{FF2B5EF4-FFF2-40B4-BE49-F238E27FC236}">
                  <a16:creationId xmlns="" xmlns:a16="http://schemas.microsoft.com/office/drawing/2014/main" id="{C26F51FE-1D12-BEB5-7046-ECB1942F9DC5}"/>
                </a:ext>
              </a:extLst>
            </p:cNvPr>
            <p:cNvSpPr/>
            <p:nvPr/>
          </p:nvSpPr>
          <p:spPr>
            <a:xfrm flipH="1">
              <a:off x="3735558" y="5004530"/>
              <a:ext cx="7684768" cy="553998"/>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ويحظر على العامل غير العُماني العمل إلا لدى صاحب العمل الذي رخص له بتشغيله</a:t>
              </a:r>
              <a:endParaRPr kumimoji="0" lang="en-ZA" sz="24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sp>
        <p:nvSpPr>
          <p:cNvPr id="5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7614436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barn(inVertical)">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barn(inVertical)">
                                      <p:cBhvr>
                                        <p:cTn id="24" dur="500"/>
                                        <p:tgtEl>
                                          <p:spTgt spid="43"/>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barn(inVertical)">
                                      <p:cBhvr>
                                        <p:cTn id="29" dur="500"/>
                                        <p:tgtEl>
                                          <p:spTgt spid="46"/>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barn(inVertical)">
                                      <p:cBhvr>
                                        <p:cTn id="3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1767048" y="261467"/>
            <a:ext cx="2943029" cy="634504"/>
            <a:chOff x="-330263" y="0"/>
            <a:chExt cx="1849183"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330263" y="0"/>
              <a:ext cx="1564069"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(19):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3" name="Group 12">
            <a:extLst>
              <a:ext uri="{FF2B5EF4-FFF2-40B4-BE49-F238E27FC236}">
                <a16:creationId xmlns="" xmlns:a16="http://schemas.microsoft.com/office/drawing/2014/main" id="{DF3701B7-8711-14A2-F935-4704FA7B5DD0}"/>
              </a:ext>
            </a:extLst>
          </p:cNvPr>
          <p:cNvGrpSpPr/>
          <p:nvPr/>
        </p:nvGrpSpPr>
        <p:grpSpPr>
          <a:xfrm flipH="1">
            <a:off x="369652" y="1708100"/>
            <a:ext cx="8053200" cy="1061829"/>
            <a:chOff x="4032264" y="1042787"/>
            <a:chExt cx="8053200" cy="1061829"/>
          </a:xfrm>
        </p:grpSpPr>
        <p:sp>
          <p:nvSpPr>
            <p:cNvPr id="15" name="Freeform: Shape 5">
              <a:extLst>
                <a:ext uri="{FF2B5EF4-FFF2-40B4-BE49-F238E27FC236}">
                  <a16:creationId xmlns="" xmlns:a16="http://schemas.microsoft.com/office/drawing/2014/main" id="{B3274ABE-6B2B-CBBB-8274-3F25F8258138}"/>
                </a:ext>
              </a:extLst>
            </p:cNvPr>
            <p:cNvSpPr/>
            <p:nvPr/>
          </p:nvSpPr>
          <p:spPr>
            <a:xfrm>
              <a:off x="4032264" y="1703084"/>
              <a:ext cx="228272" cy="228272"/>
            </a:xfrm>
            <a:custGeom>
              <a:avLst/>
              <a:gdLst>
                <a:gd name="connsiteX0" fmla="*/ 0 w 228271"/>
                <a:gd name="connsiteY0" fmla="*/ 0 h 228271"/>
                <a:gd name="connsiteX1" fmla="*/ 251384 w 228271"/>
                <a:gd name="connsiteY1" fmla="*/ 0 h 228271"/>
                <a:gd name="connsiteX2" fmla="*/ 251384 w 228271"/>
                <a:gd name="connsiteY2" fmla="*/ 251384 h 228271"/>
                <a:gd name="connsiteX3" fmla="*/ 0 w 228271"/>
                <a:gd name="connsiteY3" fmla="*/ 251384 h 228271"/>
              </a:gdLst>
              <a:ahLst/>
              <a:cxnLst>
                <a:cxn ang="0">
                  <a:pos x="connsiteX0" y="connsiteY0"/>
                </a:cxn>
                <a:cxn ang="0">
                  <a:pos x="connsiteX1" y="connsiteY1"/>
                </a:cxn>
                <a:cxn ang="0">
                  <a:pos x="connsiteX2" y="connsiteY2"/>
                </a:cxn>
                <a:cxn ang="0">
                  <a:pos x="connsiteX3" y="connsiteY3"/>
                </a:cxn>
              </a:cxnLst>
              <a:rect l="l" t="t" r="r" b="b"/>
              <a:pathLst>
                <a:path w="228271" h="228271">
                  <a:moveTo>
                    <a:pt x="0" y="0"/>
                  </a:moveTo>
                  <a:lnTo>
                    <a:pt x="251384" y="0"/>
                  </a:lnTo>
                  <a:lnTo>
                    <a:pt x="251384" y="251384"/>
                  </a:lnTo>
                  <a:lnTo>
                    <a:pt x="0" y="251384"/>
                  </a:lnTo>
                  <a:close/>
                </a:path>
              </a:pathLst>
            </a:custGeom>
            <a:solidFill>
              <a:srgbClr val="00C3E6"/>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18" name="Inhaltsplatzhalter 4">
              <a:extLst>
                <a:ext uri="{FF2B5EF4-FFF2-40B4-BE49-F238E27FC236}">
                  <a16:creationId xmlns="" xmlns:a16="http://schemas.microsoft.com/office/drawing/2014/main" id="{80DCFD38-D86A-706D-3DD7-490160B36770}"/>
                </a:ext>
              </a:extLst>
            </p:cNvPr>
            <p:cNvSpPr txBox="1">
              <a:spLocks/>
            </p:cNvSpPr>
            <p:nvPr/>
          </p:nvSpPr>
          <p:spPr>
            <a:xfrm>
              <a:off x="4411710" y="1042787"/>
              <a:ext cx="7673754" cy="1061829"/>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Low" defTabSz="914127" rtl="1" eaLnBrk="1" fontAlgn="auto" latinLnBrk="0" hangingPunct="1">
                <a:lnSpc>
                  <a:spcPct val="15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rPr>
                <a:t>رسوم الترخيص باستقدام العمال غير العمانيين ورسوم إصدار بطاقة العمل وتجديدها وذلك بالتنسيق مع وزارة المالية بعد موافقة مجلس الوزراء</a:t>
              </a:r>
            </a:p>
          </p:txBody>
        </p:sp>
      </p:grpSp>
      <p:grpSp>
        <p:nvGrpSpPr>
          <p:cNvPr id="19" name="Group 18">
            <a:extLst>
              <a:ext uri="{FF2B5EF4-FFF2-40B4-BE49-F238E27FC236}">
                <a16:creationId xmlns="" xmlns:a16="http://schemas.microsoft.com/office/drawing/2014/main" id="{2B7AA6EF-276D-0695-547A-5CF32D037574}"/>
              </a:ext>
            </a:extLst>
          </p:cNvPr>
          <p:cNvGrpSpPr/>
          <p:nvPr/>
        </p:nvGrpSpPr>
        <p:grpSpPr>
          <a:xfrm flipH="1">
            <a:off x="457916" y="3214430"/>
            <a:ext cx="8039566" cy="1061829"/>
            <a:chOff x="4054212" y="2304384"/>
            <a:chExt cx="8039566" cy="1061829"/>
          </a:xfrm>
        </p:grpSpPr>
        <p:sp>
          <p:nvSpPr>
            <p:cNvPr id="20" name="Freeform: Shape 6">
              <a:extLst>
                <a:ext uri="{FF2B5EF4-FFF2-40B4-BE49-F238E27FC236}">
                  <a16:creationId xmlns="" xmlns:a16="http://schemas.microsoft.com/office/drawing/2014/main" id="{B4CE4AF5-022D-B6EC-DE4F-AAE8A046309A}"/>
                </a:ext>
              </a:extLst>
            </p:cNvPr>
            <p:cNvSpPr/>
            <p:nvPr/>
          </p:nvSpPr>
          <p:spPr>
            <a:xfrm>
              <a:off x="4054212" y="2679196"/>
              <a:ext cx="228272" cy="228272"/>
            </a:xfrm>
            <a:custGeom>
              <a:avLst/>
              <a:gdLst>
                <a:gd name="connsiteX0" fmla="*/ 0 w 228271"/>
                <a:gd name="connsiteY0" fmla="*/ 0 h 228271"/>
                <a:gd name="connsiteX1" fmla="*/ 251384 w 228271"/>
                <a:gd name="connsiteY1" fmla="*/ 0 h 228271"/>
                <a:gd name="connsiteX2" fmla="*/ 251384 w 228271"/>
                <a:gd name="connsiteY2" fmla="*/ 251384 h 228271"/>
                <a:gd name="connsiteX3" fmla="*/ 0 w 228271"/>
                <a:gd name="connsiteY3" fmla="*/ 251384 h 228271"/>
              </a:gdLst>
              <a:ahLst/>
              <a:cxnLst>
                <a:cxn ang="0">
                  <a:pos x="connsiteX0" y="connsiteY0"/>
                </a:cxn>
                <a:cxn ang="0">
                  <a:pos x="connsiteX1" y="connsiteY1"/>
                </a:cxn>
                <a:cxn ang="0">
                  <a:pos x="connsiteX2" y="connsiteY2"/>
                </a:cxn>
                <a:cxn ang="0">
                  <a:pos x="connsiteX3" y="connsiteY3"/>
                </a:cxn>
              </a:cxnLst>
              <a:rect l="l" t="t" r="r" b="b"/>
              <a:pathLst>
                <a:path w="228271" h="228271">
                  <a:moveTo>
                    <a:pt x="0" y="0"/>
                  </a:moveTo>
                  <a:lnTo>
                    <a:pt x="251384" y="0"/>
                  </a:lnTo>
                  <a:lnTo>
                    <a:pt x="251384" y="251384"/>
                  </a:lnTo>
                  <a:lnTo>
                    <a:pt x="0" y="251384"/>
                  </a:lnTo>
                  <a:close/>
                </a:path>
              </a:pathLst>
            </a:custGeom>
            <a:solidFill>
              <a:srgbClr val="F22C35"/>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21" name="Inhaltsplatzhalter 4">
              <a:extLst>
                <a:ext uri="{FF2B5EF4-FFF2-40B4-BE49-F238E27FC236}">
                  <a16:creationId xmlns="" xmlns:a16="http://schemas.microsoft.com/office/drawing/2014/main" id="{921671C2-DDA5-7EFD-3F12-8BE90CCBCAE4}"/>
                </a:ext>
              </a:extLst>
            </p:cNvPr>
            <p:cNvSpPr txBox="1">
              <a:spLocks/>
            </p:cNvSpPr>
            <p:nvPr/>
          </p:nvSpPr>
          <p:spPr>
            <a:xfrm>
              <a:off x="4410395" y="2304384"/>
              <a:ext cx="7683383" cy="1061829"/>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Low" defTabSz="914127" rtl="1" eaLnBrk="1" fontAlgn="auto" latinLnBrk="0" hangingPunct="1">
                <a:lnSpc>
                  <a:spcPct val="15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rPr>
                <a:t>نموذج بطاقة العمل ومدتها، وتكون البطاقة قابلة للتجديد لذات المدة أو لأية مدة يحددها القرار</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endParaRPr>
            </a:p>
          </p:txBody>
        </p:sp>
      </p:grpSp>
      <p:grpSp>
        <p:nvGrpSpPr>
          <p:cNvPr id="22" name="Group 21">
            <a:extLst>
              <a:ext uri="{FF2B5EF4-FFF2-40B4-BE49-F238E27FC236}">
                <a16:creationId xmlns="" xmlns:a16="http://schemas.microsoft.com/office/drawing/2014/main" id="{719E353A-84E9-D1AB-0D64-884F72163720}"/>
              </a:ext>
            </a:extLst>
          </p:cNvPr>
          <p:cNvGrpSpPr/>
          <p:nvPr/>
        </p:nvGrpSpPr>
        <p:grpSpPr>
          <a:xfrm flipH="1">
            <a:off x="672085" y="4481170"/>
            <a:ext cx="7822157" cy="369332"/>
            <a:chOff x="4054212" y="3535322"/>
            <a:chExt cx="7822157" cy="369332"/>
          </a:xfrm>
        </p:grpSpPr>
        <p:sp>
          <p:nvSpPr>
            <p:cNvPr id="23" name="Freeform: Shape 8">
              <a:extLst>
                <a:ext uri="{FF2B5EF4-FFF2-40B4-BE49-F238E27FC236}">
                  <a16:creationId xmlns="" xmlns:a16="http://schemas.microsoft.com/office/drawing/2014/main" id="{DB8DA7BF-A3B5-9164-A1E4-3DB482E6E4FD}"/>
                </a:ext>
              </a:extLst>
            </p:cNvPr>
            <p:cNvSpPr/>
            <p:nvPr/>
          </p:nvSpPr>
          <p:spPr>
            <a:xfrm>
              <a:off x="4054212" y="3548911"/>
              <a:ext cx="228272" cy="228272"/>
            </a:xfrm>
            <a:custGeom>
              <a:avLst/>
              <a:gdLst>
                <a:gd name="connsiteX0" fmla="*/ 0 w 228271"/>
                <a:gd name="connsiteY0" fmla="*/ 0 h 228271"/>
                <a:gd name="connsiteX1" fmla="*/ 251384 w 228271"/>
                <a:gd name="connsiteY1" fmla="*/ 0 h 228271"/>
                <a:gd name="connsiteX2" fmla="*/ 251384 w 228271"/>
                <a:gd name="connsiteY2" fmla="*/ 251384 h 228271"/>
                <a:gd name="connsiteX3" fmla="*/ 0 w 228271"/>
                <a:gd name="connsiteY3" fmla="*/ 251384 h 228271"/>
              </a:gdLst>
              <a:ahLst/>
              <a:cxnLst>
                <a:cxn ang="0">
                  <a:pos x="connsiteX0" y="connsiteY0"/>
                </a:cxn>
                <a:cxn ang="0">
                  <a:pos x="connsiteX1" y="connsiteY1"/>
                </a:cxn>
                <a:cxn ang="0">
                  <a:pos x="connsiteX2" y="connsiteY2"/>
                </a:cxn>
                <a:cxn ang="0">
                  <a:pos x="connsiteX3" y="connsiteY3"/>
                </a:cxn>
              </a:cxnLst>
              <a:rect l="l" t="t" r="r" b="b"/>
              <a:pathLst>
                <a:path w="228271" h="228271">
                  <a:moveTo>
                    <a:pt x="0" y="0"/>
                  </a:moveTo>
                  <a:lnTo>
                    <a:pt x="251384" y="0"/>
                  </a:lnTo>
                  <a:lnTo>
                    <a:pt x="251384" y="251384"/>
                  </a:lnTo>
                  <a:lnTo>
                    <a:pt x="0" y="251384"/>
                  </a:lnTo>
                  <a:close/>
                </a:path>
              </a:pathLst>
            </a:custGeom>
            <a:solidFill>
              <a:srgbClr val="00B59A"/>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24" name="Inhaltsplatzhalter 4">
              <a:extLst>
                <a:ext uri="{FF2B5EF4-FFF2-40B4-BE49-F238E27FC236}">
                  <a16:creationId xmlns="" xmlns:a16="http://schemas.microsoft.com/office/drawing/2014/main" id="{7E809F0B-E1FE-0E24-5D56-8C888880B313}"/>
                </a:ext>
              </a:extLst>
            </p:cNvPr>
            <p:cNvSpPr txBox="1">
              <a:spLocks/>
            </p:cNvSpPr>
            <p:nvPr/>
          </p:nvSpPr>
          <p:spPr>
            <a:xfrm>
              <a:off x="4441767" y="3535322"/>
              <a:ext cx="7434602" cy="369332"/>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914127" rtl="1" eaLnBrk="1" fontAlgn="auto" latinLnBrk="0" hangingPunct="1">
                <a:lnSpc>
                  <a:spcPct val="10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rPr>
                <a:t>المهن والأعمال التي لا يسمح لغير العمانيين بمزاولتها</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endParaRPr>
            </a:p>
          </p:txBody>
        </p:sp>
      </p:grpSp>
      <p:grpSp>
        <p:nvGrpSpPr>
          <p:cNvPr id="25" name="Group 24">
            <a:extLst>
              <a:ext uri="{FF2B5EF4-FFF2-40B4-BE49-F238E27FC236}">
                <a16:creationId xmlns="" xmlns:a16="http://schemas.microsoft.com/office/drawing/2014/main" id="{C8D6E11D-A58C-3FB1-4E6A-5C1B576BD545}"/>
              </a:ext>
            </a:extLst>
          </p:cNvPr>
          <p:cNvGrpSpPr/>
          <p:nvPr/>
        </p:nvGrpSpPr>
        <p:grpSpPr>
          <a:xfrm flipH="1">
            <a:off x="85024" y="5340792"/>
            <a:ext cx="8409218" cy="394400"/>
            <a:chOff x="4054212" y="4394944"/>
            <a:chExt cx="8409218" cy="394400"/>
          </a:xfrm>
        </p:grpSpPr>
        <p:sp>
          <p:nvSpPr>
            <p:cNvPr id="26" name="Freeform: Shape 10">
              <a:extLst>
                <a:ext uri="{FF2B5EF4-FFF2-40B4-BE49-F238E27FC236}">
                  <a16:creationId xmlns="" xmlns:a16="http://schemas.microsoft.com/office/drawing/2014/main" id="{898DCE6A-4177-F766-5683-FD20BCC98AC8}"/>
                </a:ext>
              </a:extLst>
            </p:cNvPr>
            <p:cNvSpPr/>
            <p:nvPr/>
          </p:nvSpPr>
          <p:spPr>
            <a:xfrm>
              <a:off x="4054212" y="4394944"/>
              <a:ext cx="228272" cy="228272"/>
            </a:xfrm>
            <a:custGeom>
              <a:avLst/>
              <a:gdLst>
                <a:gd name="connsiteX0" fmla="*/ 0 w 228271"/>
                <a:gd name="connsiteY0" fmla="*/ 0 h 228271"/>
                <a:gd name="connsiteX1" fmla="*/ 251384 w 228271"/>
                <a:gd name="connsiteY1" fmla="*/ 0 h 228271"/>
                <a:gd name="connsiteX2" fmla="*/ 251384 w 228271"/>
                <a:gd name="connsiteY2" fmla="*/ 251384 h 228271"/>
                <a:gd name="connsiteX3" fmla="*/ 0 w 228271"/>
                <a:gd name="connsiteY3" fmla="*/ 251384 h 228271"/>
              </a:gdLst>
              <a:ahLst/>
              <a:cxnLst>
                <a:cxn ang="0">
                  <a:pos x="connsiteX0" y="connsiteY0"/>
                </a:cxn>
                <a:cxn ang="0">
                  <a:pos x="connsiteX1" y="connsiteY1"/>
                </a:cxn>
                <a:cxn ang="0">
                  <a:pos x="connsiteX2" y="connsiteY2"/>
                </a:cxn>
                <a:cxn ang="0">
                  <a:pos x="connsiteX3" y="connsiteY3"/>
                </a:cxn>
              </a:cxnLst>
              <a:rect l="l" t="t" r="r" b="b"/>
              <a:pathLst>
                <a:path w="228271" h="228271">
                  <a:moveTo>
                    <a:pt x="0" y="0"/>
                  </a:moveTo>
                  <a:lnTo>
                    <a:pt x="251384" y="0"/>
                  </a:lnTo>
                  <a:lnTo>
                    <a:pt x="251384" y="251384"/>
                  </a:lnTo>
                  <a:lnTo>
                    <a:pt x="0" y="251384"/>
                  </a:lnTo>
                  <a:close/>
                </a:path>
              </a:pathLst>
            </a:custGeom>
            <a:solidFill>
              <a:srgbClr val="FFA300"/>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27" name="Inhaltsplatzhalter 4">
              <a:extLst>
                <a:ext uri="{FF2B5EF4-FFF2-40B4-BE49-F238E27FC236}">
                  <a16:creationId xmlns="" xmlns:a16="http://schemas.microsoft.com/office/drawing/2014/main" id="{4229E41D-AB06-4763-3215-19E00FD7F346}"/>
                </a:ext>
              </a:extLst>
            </p:cNvPr>
            <p:cNvSpPr txBox="1">
              <a:spLocks/>
            </p:cNvSpPr>
            <p:nvPr/>
          </p:nvSpPr>
          <p:spPr>
            <a:xfrm>
              <a:off x="4420024" y="4420012"/>
              <a:ext cx="8043406" cy="369332"/>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Low" defTabSz="914127" rtl="1" eaLnBrk="1" fontAlgn="auto" latinLnBrk="0" hangingPunct="1">
                <a:lnSpc>
                  <a:spcPct val="10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rPr>
                <a:t>المهن والأعمال التي يتم إيقاف التصريح باستقدام القوى العاملة غير العمانية بصفة مؤقتة</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Roboto" pitchFamily="2" charset="0"/>
                <a:cs typeface="Sakkal Majalla" panose="02000000000000000000" pitchFamily="2" charset="-78"/>
              </a:endParaRPr>
            </a:p>
          </p:txBody>
        </p:sp>
      </p:grpSp>
      <p:sp>
        <p:nvSpPr>
          <p:cNvPr id="28" name="Freeform: Shape 12">
            <a:extLst>
              <a:ext uri="{FF2B5EF4-FFF2-40B4-BE49-F238E27FC236}">
                <a16:creationId xmlns="" xmlns:a16="http://schemas.microsoft.com/office/drawing/2014/main" id="{DF3EFC88-75E6-F38E-04B8-20B679BA3551}"/>
              </a:ext>
            </a:extLst>
          </p:cNvPr>
          <p:cNvSpPr/>
          <p:nvPr/>
        </p:nvSpPr>
        <p:spPr>
          <a:xfrm flipH="1">
            <a:off x="8878972" y="2309254"/>
            <a:ext cx="3077662" cy="2978682"/>
          </a:xfrm>
          <a:custGeom>
            <a:avLst/>
            <a:gdLst>
              <a:gd name="connsiteX0" fmla="*/ 2753470 w 3652349"/>
              <a:gd name="connsiteY0" fmla="*/ 917823 h 3652349"/>
              <a:gd name="connsiteX1" fmla="*/ 2753470 w 3652349"/>
              <a:gd name="connsiteY1" fmla="*/ 2753470 h 3652349"/>
              <a:gd name="connsiteX2" fmla="*/ 917823 w 3652349"/>
              <a:gd name="connsiteY2" fmla="*/ 2753470 h 3652349"/>
              <a:gd name="connsiteX3" fmla="*/ 917823 w 3652349"/>
              <a:gd name="connsiteY3" fmla="*/ 917823 h 3652349"/>
              <a:gd name="connsiteX4" fmla="*/ 2753470 w 3652349"/>
              <a:gd name="connsiteY4" fmla="*/ 917823 h 365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2349" h="3652349">
                <a:moveTo>
                  <a:pt x="2753470" y="917823"/>
                </a:moveTo>
                <a:cubicBezTo>
                  <a:pt x="3260370" y="1424723"/>
                  <a:pt x="3260370" y="2246570"/>
                  <a:pt x="2753470" y="2753470"/>
                </a:cubicBezTo>
                <a:cubicBezTo>
                  <a:pt x="2246571" y="3260370"/>
                  <a:pt x="1424723" y="3260370"/>
                  <a:pt x="917823" y="2753470"/>
                </a:cubicBezTo>
                <a:cubicBezTo>
                  <a:pt x="410924" y="2246570"/>
                  <a:pt x="410924" y="1424723"/>
                  <a:pt x="917823" y="917823"/>
                </a:cubicBezTo>
                <a:cubicBezTo>
                  <a:pt x="1424723" y="410924"/>
                  <a:pt x="2246571" y="410924"/>
                  <a:pt x="2753470" y="917823"/>
                </a:cubicBezTo>
                <a:close/>
              </a:path>
            </a:pathLst>
          </a:custGeom>
          <a:solidFill>
            <a:srgbClr val="C1CED6"/>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nvGrpSpPr>
          <p:cNvPr id="29" name="Group 28">
            <a:extLst>
              <a:ext uri="{FF2B5EF4-FFF2-40B4-BE49-F238E27FC236}">
                <a16:creationId xmlns="" xmlns:a16="http://schemas.microsoft.com/office/drawing/2014/main" id="{2BCD7755-C7C1-1188-F761-7C60EEDAFD6E}"/>
              </a:ext>
            </a:extLst>
          </p:cNvPr>
          <p:cNvGrpSpPr/>
          <p:nvPr/>
        </p:nvGrpSpPr>
        <p:grpSpPr>
          <a:xfrm flipH="1">
            <a:off x="8603891" y="2030101"/>
            <a:ext cx="1586920" cy="1628967"/>
            <a:chOff x="3772733" y="1198357"/>
            <a:chExt cx="1883243" cy="1997379"/>
          </a:xfrm>
        </p:grpSpPr>
        <p:sp>
          <p:nvSpPr>
            <p:cNvPr id="30" name="Freeform: Shape 13">
              <a:extLst>
                <a:ext uri="{FF2B5EF4-FFF2-40B4-BE49-F238E27FC236}">
                  <a16:creationId xmlns="" xmlns:a16="http://schemas.microsoft.com/office/drawing/2014/main" id="{F6E3DA55-1164-B18F-6B35-26BECFBD4105}"/>
                </a:ext>
              </a:extLst>
            </p:cNvPr>
            <p:cNvSpPr/>
            <p:nvPr/>
          </p:nvSpPr>
          <p:spPr>
            <a:xfrm>
              <a:off x="3772733" y="1198357"/>
              <a:ext cx="1883243" cy="1997379"/>
            </a:xfrm>
            <a:custGeom>
              <a:avLst/>
              <a:gdLst>
                <a:gd name="connsiteX0" fmla="*/ 0 w 1883242"/>
                <a:gd name="connsiteY0" fmla="*/ 2017923 h 1997378"/>
                <a:gd name="connsiteX1" fmla="*/ 1910065 w 1883242"/>
                <a:gd name="connsiteY1" fmla="*/ 2017923 h 1997378"/>
                <a:gd name="connsiteX2" fmla="*/ 0 w 1883242"/>
                <a:gd name="connsiteY2" fmla="*/ 0 h 1997378"/>
                <a:gd name="connsiteX3" fmla="*/ 0 w 1883242"/>
                <a:gd name="connsiteY3" fmla="*/ 2017923 h 1997378"/>
              </a:gdLst>
              <a:ahLst/>
              <a:cxnLst>
                <a:cxn ang="0">
                  <a:pos x="connsiteX0" y="connsiteY0"/>
                </a:cxn>
                <a:cxn ang="0">
                  <a:pos x="connsiteX1" y="connsiteY1"/>
                </a:cxn>
                <a:cxn ang="0">
                  <a:pos x="connsiteX2" y="connsiteY2"/>
                </a:cxn>
                <a:cxn ang="0">
                  <a:pos x="connsiteX3" y="connsiteY3"/>
                </a:cxn>
              </a:cxnLst>
              <a:rect l="l" t="t" r="r" b="b"/>
              <a:pathLst>
                <a:path w="1883242" h="1997378">
                  <a:moveTo>
                    <a:pt x="0" y="2017923"/>
                  </a:moveTo>
                  <a:lnTo>
                    <a:pt x="1910065" y="2017923"/>
                  </a:lnTo>
                  <a:cubicBezTo>
                    <a:pt x="1820183" y="980428"/>
                    <a:pt x="1022087" y="144667"/>
                    <a:pt x="0" y="0"/>
                  </a:cubicBezTo>
                  <a:lnTo>
                    <a:pt x="0" y="2017923"/>
                  </a:lnTo>
                  <a:close/>
                </a:path>
              </a:pathLst>
            </a:custGeom>
            <a:solidFill>
              <a:srgbClr val="FFA300"/>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31" name="Inhaltsplatzhalter 4">
              <a:extLst>
                <a:ext uri="{FF2B5EF4-FFF2-40B4-BE49-F238E27FC236}">
                  <a16:creationId xmlns="" xmlns:a16="http://schemas.microsoft.com/office/drawing/2014/main" id="{3FA34AA0-EFB7-05C0-7FA4-D9B6341ABF1E}"/>
                </a:ext>
              </a:extLst>
            </p:cNvPr>
            <p:cNvSpPr txBox="1">
              <a:spLocks/>
            </p:cNvSpPr>
            <p:nvPr/>
          </p:nvSpPr>
          <p:spPr>
            <a:xfrm>
              <a:off x="4339204" y="2105507"/>
              <a:ext cx="579096" cy="452861"/>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127" rtl="1" eaLnBrk="1" fontAlgn="auto" latinLnBrk="0" hangingPunct="1">
                <a:lnSpc>
                  <a:spcPct val="10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Roboto" pitchFamily="2" charset="0"/>
                  <a:cs typeface="Sakkal Majalla" panose="02000000000000000000" pitchFamily="2" charset="-78"/>
                </a:rPr>
                <a:t>4</a:t>
              </a:r>
              <a:endParaRPr kumimoji="0" lang="en-US" sz="2400" b="0" i="0" u="none" strike="noStrike" kern="1200" cap="none" spc="0" normalizeH="0" baseline="0" noProof="0" dirty="0">
                <a:ln>
                  <a:noFill/>
                </a:ln>
                <a:solidFill>
                  <a:prstClr val="white"/>
                </a:solidFill>
                <a:effectLst/>
                <a:uLnTx/>
                <a:uFillTx/>
                <a:latin typeface="Sakkal Majalla" panose="02000000000000000000" pitchFamily="2" charset="-78"/>
                <a:ea typeface="Roboto Light" panose="02000000000000000000" pitchFamily="2" charset="0"/>
                <a:cs typeface="Sakkal Majalla" panose="02000000000000000000" pitchFamily="2" charset="-78"/>
              </a:endParaRPr>
            </a:p>
          </p:txBody>
        </p:sp>
      </p:grpSp>
      <p:grpSp>
        <p:nvGrpSpPr>
          <p:cNvPr id="52" name="Group 51">
            <a:extLst>
              <a:ext uri="{FF2B5EF4-FFF2-40B4-BE49-F238E27FC236}">
                <a16:creationId xmlns="" xmlns:a16="http://schemas.microsoft.com/office/drawing/2014/main" id="{00D34155-9CD0-C9B9-9214-94F0BF707234}"/>
              </a:ext>
            </a:extLst>
          </p:cNvPr>
          <p:cNvGrpSpPr/>
          <p:nvPr/>
        </p:nvGrpSpPr>
        <p:grpSpPr>
          <a:xfrm flipH="1">
            <a:off x="8748157" y="3947860"/>
            <a:ext cx="1442654" cy="1442800"/>
            <a:chOff x="3772733" y="3549842"/>
            <a:chExt cx="1712039" cy="1769107"/>
          </a:xfrm>
        </p:grpSpPr>
        <p:sp>
          <p:nvSpPr>
            <p:cNvPr id="53" name="Freeform: Shape 21">
              <a:extLst>
                <a:ext uri="{FF2B5EF4-FFF2-40B4-BE49-F238E27FC236}">
                  <a16:creationId xmlns="" xmlns:a16="http://schemas.microsoft.com/office/drawing/2014/main" id="{8C88B18D-5515-DA54-2312-13C3C31A888F}"/>
                </a:ext>
              </a:extLst>
            </p:cNvPr>
            <p:cNvSpPr/>
            <p:nvPr/>
          </p:nvSpPr>
          <p:spPr>
            <a:xfrm>
              <a:off x="3772733" y="3549842"/>
              <a:ext cx="1712039" cy="1769107"/>
            </a:xfrm>
            <a:custGeom>
              <a:avLst/>
              <a:gdLst>
                <a:gd name="connsiteX0" fmla="*/ 0 w 1712038"/>
                <a:gd name="connsiteY0" fmla="*/ 0 h 1769106"/>
                <a:gd name="connsiteX1" fmla="*/ 0 w 1712038"/>
                <a:gd name="connsiteY1" fmla="*/ 1795643 h 1769106"/>
                <a:gd name="connsiteX2" fmla="*/ 1712325 w 1712038"/>
                <a:gd name="connsiteY2" fmla="*/ 0 h 1769106"/>
                <a:gd name="connsiteX3" fmla="*/ 0 w 1712038"/>
                <a:gd name="connsiteY3" fmla="*/ 0 h 1769106"/>
              </a:gdLst>
              <a:ahLst/>
              <a:cxnLst>
                <a:cxn ang="0">
                  <a:pos x="connsiteX0" y="connsiteY0"/>
                </a:cxn>
                <a:cxn ang="0">
                  <a:pos x="connsiteX1" y="connsiteY1"/>
                </a:cxn>
                <a:cxn ang="0">
                  <a:pos x="connsiteX2" y="connsiteY2"/>
                </a:cxn>
                <a:cxn ang="0">
                  <a:pos x="connsiteX3" y="connsiteY3"/>
                </a:cxn>
              </a:cxnLst>
              <a:rect l="l" t="t" r="r" b="b"/>
              <a:pathLst>
                <a:path w="1712038" h="1769106">
                  <a:moveTo>
                    <a:pt x="0" y="0"/>
                  </a:moveTo>
                  <a:lnTo>
                    <a:pt x="0" y="1795643"/>
                  </a:lnTo>
                  <a:cubicBezTo>
                    <a:pt x="911090" y="1666670"/>
                    <a:pt x="1625581" y="925072"/>
                    <a:pt x="1712325" y="0"/>
                  </a:cubicBezTo>
                  <a:lnTo>
                    <a:pt x="0" y="0"/>
                  </a:lnTo>
                  <a:close/>
                </a:path>
              </a:pathLst>
            </a:custGeom>
            <a:solidFill>
              <a:srgbClr val="00B59A"/>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54" name="Inhaltsplatzhalter 4">
              <a:extLst>
                <a:ext uri="{FF2B5EF4-FFF2-40B4-BE49-F238E27FC236}">
                  <a16:creationId xmlns="" xmlns:a16="http://schemas.microsoft.com/office/drawing/2014/main" id="{02166844-13AA-7AB3-87A2-B73CABD0C100}"/>
                </a:ext>
              </a:extLst>
            </p:cNvPr>
            <p:cNvSpPr txBox="1">
              <a:spLocks/>
            </p:cNvSpPr>
            <p:nvPr/>
          </p:nvSpPr>
          <p:spPr>
            <a:xfrm>
              <a:off x="4263883" y="4115095"/>
              <a:ext cx="579096" cy="452861"/>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127" rtl="1" eaLnBrk="1" fontAlgn="auto" latinLnBrk="0" hangingPunct="1">
                <a:lnSpc>
                  <a:spcPct val="10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Roboto" pitchFamily="2" charset="0"/>
                  <a:cs typeface="Sakkal Majalla" panose="02000000000000000000" pitchFamily="2" charset="-78"/>
                </a:rPr>
                <a:t>3</a:t>
              </a:r>
              <a:endParaRPr kumimoji="0" lang="en-US" sz="2400" b="0" i="0" u="none" strike="noStrike" kern="1200" cap="none" spc="0" normalizeH="0" baseline="0" noProof="0" dirty="0">
                <a:ln>
                  <a:noFill/>
                </a:ln>
                <a:solidFill>
                  <a:prstClr val="white"/>
                </a:solidFill>
                <a:effectLst/>
                <a:uLnTx/>
                <a:uFillTx/>
                <a:latin typeface="Sakkal Majalla" panose="02000000000000000000" pitchFamily="2" charset="-78"/>
                <a:ea typeface="Roboto Light" panose="02000000000000000000" pitchFamily="2" charset="0"/>
                <a:cs typeface="Sakkal Majalla" panose="02000000000000000000" pitchFamily="2" charset="-78"/>
              </a:endParaRPr>
            </a:p>
          </p:txBody>
        </p:sp>
      </p:grpSp>
      <p:grpSp>
        <p:nvGrpSpPr>
          <p:cNvPr id="55" name="Group 54">
            <a:extLst>
              <a:ext uri="{FF2B5EF4-FFF2-40B4-BE49-F238E27FC236}">
                <a16:creationId xmlns="" xmlns:a16="http://schemas.microsoft.com/office/drawing/2014/main" id="{D84617B6-F2C3-9B4D-4C72-0C3B0C555313}"/>
              </a:ext>
            </a:extLst>
          </p:cNvPr>
          <p:cNvGrpSpPr/>
          <p:nvPr/>
        </p:nvGrpSpPr>
        <p:grpSpPr>
          <a:xfrm flipH="1">
            <a:off x="10589705" y="3947860"/>
            <a:ext cx="1346477" cy="1326445"/>
            <a:chOff x="1701451" y="3549842"/>
            <a:chExt cx="1597903" cy="1626437"/>
          </a:xfrm>
        </p:grpSpPr>
        <p:sp>
          <p:nvSpPr>
            <p:cNvPr id="56" name="Freeform: Shape 20">
              <a:extLst>
                <a:ext uri="{FF2B5EF4-FFF2-40B4-BE49-F238E27FC236}">
                  <a16:creationId xmlns="" xmlns:a16="http://schemas.microsoft.com/office/drawing/2014/main" id="{B27980D8-2C09-98DE-0A3D-22B6E781970E}"/>
                </a:ext>
              </a:extLst>
            </p:cNvPr>
            <p:cNvSpPr/>
            <p:nvPr/>
          </p:nvSpPr>
          <p:spPr>
            <a:xfrm>
              <a:off x="1701451" y="3549842"/>
              <a:ext cx="1597903" cy="1626437"/>
            </a:xfrm>
            <a:custGeom>
              <a:avLst/>
              <a:gdLst>
                <a:gd name="connsiteX0" fmla="*/ 1625010 w 1597902"/>
                <a:gd name="connsiteY0" fmla="*/ 0 h 1626436"/>
                <a:gd name="connsiteX1" fmla="*/ 0 w 1597902"/>
                <a:gd name="connsiteY1" fmla="*/ 0 h 1626436"/>
                <a:gd name="connsiteX2" fmla="*/ 542146 w 1597902"/>
                <a:gd name="connsiteY2" fmla="*/ 1131658 h 1626436"/>
                <a:gd name="connsiteX3" fmla="*/ 1625010 w 1597902"/>
                <a:gd name="connsiteY3" fmla="*/ 1636709 h 1626436"/>
                <a:gd name="connsiteX4" fmla="*/ 1625010 w 1597902"/>
                <a:gd name="connsiteY4" fmla="*/ 0 h 16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902" h="1626436">
                  <a:moveTo>
                    <a:pt x="1625010" y="0"/>
                  </a:moveTo>
                  <a:lnTo>
                    <a:pt x="0" y="0"/>
                  </a:lnTo>
                  <a:cubicBezTo>
                    <a:pt x="41374" y="442277"/>
                    <a:pt x="240827" y="838614"/>
                    <a:pt x="542146" y="1131658"/>
                  </a:cubicBezTo>
                  <a:cubicBezTo>
                    <a:pt x="828056" y="1409864"/>
                    <a:pt x="1205561" y="1594479"/>
                    <a:pt x="1625010" y="1636709"/>
                  </a:cubicBezTo>
                  <a:lnTo>
                    <a:pt x="1625010" y="0"/>
                  </a:lnTo>
                  <a:close/>
                </a:path>
              </a:pathLst>
            </a:custGeom>
            <a:solidFill>
              <a:srgbClr val="F22C35"/>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57" name="Inhaltsplatzhalter 4">
              <a:extLst>
                <a:ext uri="{FF2B5EF4-FFF2-40B4-BE49-F238E27FC236}">
                  <a16:creationId xmlns="" xmlns:a16="http://schemas.microsoft.com/office/drawing/2014/main" id="{7584DBA1-E469-0CB0-9EA4-B8EC9460077B}"/>
                </a:ext>
              </a:extLst>
            </p:cNvPr>
            <p:cNvSpPr txBox="1">
              <a:spLocks/>
            </p:cNvSpPr>
            <p:nvPr/>
          </p:nvSpPr>
          <p:spPr>
            <a:xfrm>
              <a:off x="2280035" y="4035703"/>
              <a:ext cx="579096" cy="452861"/>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127" rtl="1" eaLnBrk="1" fontAlgn="auto" latinLnBrk="0" hangingPunct="1">
                <a:lnSpc>
                  <a:spcPct val="10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Roboto Light" panose="02000000000000000000" pitchFamily="2" charset="0"/>
                  <a:cs typeface="Sakkal Majalla" panose="02000000000000000000" pitchFamily="2" charset="-78"/>
                </a:rPr>
                <a:t>2</a:t>
              </a:r>
              <a:endParaRPr kumimoji="0" lang="en-US" sz="2400" b="0" i="0" u="none" strike="noStrike" kern="1200" cap="none" spc="0" normalizeH="0" baseline="0" noProof="0" dirty="0">
                <a:ln>
                  <a:noFill/>
                </a:ln>
                <a:solidFill>
                  <a:prstClr val="white"/>
                </a:solidFill>
                <a:effectLst/>
                <a:uLnTx/>
                <a:uFillTx/>
                <a:latin typeface="Sakkal Majalla" panose="02000000000000000000" pitchFamily="2" charset="-78"/>
                <a:ea typeface="Roboto Light" panose="02000000000000000000" pitchFamily="2" charset="0"/>
                <a:cs typeface="Sakkal Majalla" panose="02000000000000000000" pitchFamily="2" charset="-78"/>
              </a:endParaRPr>
            </a:p>
          </p:txBody>
        </p:sp>
      </p:grpSp>
      <p:grpSp>
        <p:nvGrpSpPr>
          <p:cNvPr id="58" name="Group 57">
            <a:extLst>
              <a:ext uri="{FF2B5EF4-FFF2-40B4-BE49-F238E27FC236}">
                <a16:creationId xmlns="" xmlns:a16="http://schemas.microsoft.com/office/drawing/2014/main" id="{3600BB97-F646-EF92-5EDA-7FCBE76E40F5}"/>
              </a:ext>
            </a:extLst>
          </p:cNvPr>
          <p:cNvGrpSpPr/>
          <p:nvPr/>
        </p:nvGrpSpPr>
        <p:grpSpPr>
          <a:xfrm flipH="1">
            <a:off x="10582732" y="2479929"/>
            <a:ext cx="1202212" cy="1186819"/>
            <a:chOff x="1880930" y="1749919"/>
            <a:chExt cx="1426699" cy="1455233"/>
          </a:xfrm>
        </p:grpSpPr>
        <p:sp>
          <p:nvSpPr>
            <p:cNvPr id="59" name="Freeform: Shape 45">
              <a:extLst>
                <a:ext uri="{FF2B5EF4-FFF2-40B4-BE49-F238E27FC236}">
                  <a16:creationId xmlns="" xmlns:a16="http://schemas.microsoft.com/office/drawing/2014/main" id="{E43300A3-3287-5250-2F41-1B2E3B0837C9}"/>
                </a:ext>
              </a:extLst>
            </p:cNvPr>
            <p:cNvSpPr/>
            <p:nvPr/>
          </p:nvSpPr>
          <p:spPr>
            <a:xfrm>
              <a:off x="1880930" y="1749919"/>
              <a:ext cx="1426699" cy="1455233"/>
            </a:xfrm>
            <a:custGeom>
              <a:avLst/>
              <a:gdLst>
                <a:gd name="connsiteX0" fmla="*/ 1445532 w 1426699"/>
                <a:gd name="connsiteY0" fmla="*/ 0 h 1455232"/>
                <a:gd name="connsiteX1" fmla="*/ 0 w 1426699"/>
                <a:gd name="connsiteY1" fmla="*/ 1466361 h 1455232"/>
                <a:gd name="connsiteX2" fmla="*/ 1445532 w 1426699"/>
                <a:gd name="connsiteY2" fmla="*/ 1466361 h 1455232"/>
                <a:gd name="connsiteX3" fmla="*/ 1445532 w 1426699"/>
                <a:gd name="connsiteY3" fmla="*/ 0 h 1455232"/>
              </a:gdLst>
              <a:ahLst/>
              <a:cxnLst>
                <a:cxn ang="0">
                  <a:pos x="connsiteX0" y="connsiteY0"/>
                </a:cxn>
                <a:cxn ang="0">
                  <a:pos x="connsiteX1" y="connsiteY1"/>
                </a:cxn>
                <a:cxn ang="0">
                  <a:pos x="connsiteX2" y="connsiteY2"/>
                </a:cxn>
                <a:cxn ang="0">
                  <a:pos x="connsiteX3" y="connsiteY3"/>
                </a:cxn>
              </a:cxnLst>
              <a:rect l="l" t="t" r="r" b="b"/>
              <a:pathLst>
                <a:path w="1426699" h="1455232">
                  <a:moveTo>
                    <a:pt x="1445532" y="0"/>
                  </a:moveTo>
                  <a:cubicBezTo>
                    <a:pt x="677111" y="77327"/>
                    <a:pt x="66770" y="693661"/>
                    <a:pt x="0" y="1466361"/>
                  </a:cubicBezTo>
                  <a:lnTo>
                    <a:pt x="1445532" y="1466361"/>
                  </a:lnTo>
                  <a:lnTo>
                    <a:pt x="1445532" y="0"/>
                  </a:lnTo>
                  <a:close/>
                </a:path>
              </a:pathLst>
            </a:custGeom>
            <a:solidFill>
              <a:srgbClr val="00C3E6"/>
            </a:solidFill>
            <a:ln w="285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60" name="Inhaltsplatzhalter 4">
              <a:extLst>
                <a:ext uri="{FF2B5EF4-FFF2-40B4-BE49-F238E27FC236}">
                  <a16:creationId xmlns="" xmlns:a16="http://schemas.microsoft.com/office/drawing/2014/main" id="{A4017093-CF24-50D9-B043-4474EDF16A0E}"/>
                </a:ext>
              </a:extLst>
            </p:cNvPr>
            <p:cNvSpPr txBox="1">
              <a:spLocks/>
            </p:cNvSpPr>
            <p:nvPr/>
          </p:nvSpPr>
          <p:spPr>
            <a:xfrm>
              <a:off x="2304731" y="2320949"/>
              <a:ext cx="579096" cy="452861"/>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127" rtl="1" eaLnBrk="1" fontAlgn="auto" latinLnBrk="0" hangingPunct="1">
                <a:lnSpc>
                  <a:spcPct val="100000"/>
                </a:lnSpc>
                <a:spcBef>
                  <a:spcPts val="0"/>
                </a:spcBef>
                <a:spcAft>
                  <a:spcPts val="1200"/>
                </a:spcAft>
                <a:buClrTx/>
                <a:buSzTx/>
                <a:buFont typeface="Wingdings" panose="05000000000000000000" pitchFamily="2" charset="2"/>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Roboto" pitchFamily="2" charset="0"/>
                  <a:cs typeface="Sakkal Majalla" panose="02000000000000000000" pitchFamily="2" charset="-78"/>
                </a:rPr>
                <a:t>1</a:t>
              </a:r>
              <a:endParaRPr kumimoji="0" lang="en-US" sz="2400" b="0" i="0" u="none" strike="noStrike" kern="1200" cap="none" spc="0" normalizeH="0" baseline="0" noProof="0" dirty="0">
                <a:ln>
                  <a:noFill/>
                </a:ln>
                <a:solidFill>
                  <a:prstClr val="white"/>
                </a:solidFill>
                <a:effectLst/>
                <a:uLnTx/>
                <a:uFillTx/>
                <a:latin typeface="Sakkal Majalla" panose="02000000000000000000" pitchFamily="2" charset="-78"/>
                <a:ea typeface="Roboto Light" panose="02000000000000000000" pitchFamily="2" charset="0"/>
                <a:cs typeface="Sakkal Majalla" panose="02000000000000000000" pitchFamily="2" charset="-78"/>
              </a:endParaRPr>
            </a:p>
          </p:txBody>
        </p:sp>
      </p:grpSp>
      <p:grpSp>
        <p:nvGrpSpPr>
          <p:cNvPr id="61" name="Group 60">
            <a:extLst>
              <a:ext uri="{FF2B5EF4-FFF2-40B4-BE49-F238E27FC236}">
                <a16:creationId xmlns="" xmlns:a16="http://schemas.microsoft.com/office/drawing/2014/main" id="{8EF79B46-D006-8301-CD23-BAFB66035674}"/>
              </a:ext>
            </a:extLst>
          </p:cNvPr>
          <p:cNvGrpSpPr/>
          <p:nvPr/>
        </p:nvGrpSpPr>
        <p:grpSpPr>
          <a:xfrm flipH="1">
            <a:off x="9530348" y="3079156"/>
            <a:ext cx="1719263" cy="1442800"/>
            <a:chOff x="2516223" y="2484669"/>
            <a:chExt cx="2040298" cy="1769107"/>
          </a:xfrm>
        </p:grpSpPr>
        <p:sp>
          <p:nvSpPr>
            <p:cNvPr id="62" name="Freeform: Shape 46">
              <a:extLst>
                <a:ext uri="{FF2B5EF4-FFF2-40B4-BE49-F238E27FC236}">
                  <a16:creationId xmlns="" xmlns:a16="http://schemas.microsoft.com/office/drawing/2014/main" id="{05ACDF8F-FEEF-60B7-EDF8-C762845C6CC8}"/>
                </a:ext>
              </a:extLst>
            </p:cNvPr>
            <p:cNvSpPr/>
            <p:nvPr/>
          </p:nvSpPr>
          <p:spPr>
            <a:xfrm>
              <a:off x="2621101" y="2484669"/>
              <a:ext cx="1769107" cy="1769107"/>
            </a:xfrm>
            <a:custGeom>
              <a:avLst/>
              <a:gdLst>
                <a:gd name="connsiteX0" fmla="*/ 1783374 w 1769106"/>
                <a:gd name="connsiteY0" fmla="*/ 891687 h 1769106"/>
                <a:gd name="connsiteX1" fmla="*/ 891687 w 1769106"/>
                <a:gd name="connsiteY1" fmla="*/ 1783374 h 1769106"/>
                <a:gd name="connsiteX2" fmla="*/ 0 w 1769106"/>
                <a:gd name="connsiteY2" fmla="*/ 891687 h 1769106"/>
                <a:gd name="connsiteX3" fmla="*/ 891687 w 1769106"/>
                <a:gd name="connsiteY3" fmla="*/ 0 h 1769106"/>
                <a:gd name="connsiteX4" fmla="*/ 1783374 w 1769106"/>
                <a:gd name="connsiteY4" fmla="*/ 891687 h 1769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106" h="1769106">
                  <a:moveTo>
                    <a:pt x="1783374" y="891687"/>
                  </a:moveTo>
                  <a:cubicBezTo>
                    <a:pt x="1783374" y="1384152"/>
                    <a:pt x="1384152" y="1783374"/>
                    <a:pt x="891687" y="1783374"/>
                  </a:cubicBezTo>
                  <a:cubicBezTo>
                    <a:pt x="399222" y="1783374"/>
                    <a:pt x="0" y="1384152"/>
                    <a:pt x="0" y="891687"/>
                  </a:cubicBezTo>
                  <a:cubicBezTo>
                    <a:pt x="0" y="399222"/>
                    <a:pt x="399222" y="0"/>
                    <a:pt x="891687" y="0"/>
                  </a:cubicBezTo>
                  <a:cubicBezTo>
                    <a:pt x="1384152" y="0"/>
                    <a:pt x="1783374" y="399222"/>
                    <a:pt x="1783374" y="891687"/>
                  </a:cubicBezTo>
                  <a:close/>
                </a:path>
              </a:pathLst>
            </a:custGeom>
            <a:solidFill>
              <a:schemeClr val="bg1"/>
            </a:solidFill>
            <a:ln w="28513"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sp>
          <p:nvSpPr>
            <p:cNvPr id="63" name="Rectangle 62">
              <a:extLst>
                <a:ext uri="{FF2B5EF4-FFF2-40B4-BE49-F238E27FC236}">
                  <a16:creationId xmlns="" xmlns:a16="http://schemas.microsoft.com/office/drawing/2014/main" id="{3CA37893-8E67-594F-528F-2ECDECCC6AD4}"/>
                </a:ext>
              </a:extLst>
            </p:cNvPr>
            <p:cNvSpPr/>
            <p:nvPr/>
          </p:nvSpPr>
          <p:spPr>
            <a:xfrm>
              <a:off x="2516223" y="2808780"/>
              <a:ext cx="2040298" cy="116989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ar-EG" sz="2800" b="1" i="0" u="none" strike="noStrike" kern="1200" cap="none" spc="-150" normalizeH="0" baseline="0" noProof="0" dirty="0">
                  <a:ln>
                    <a:noFill/>
                  </a:ln>
                  <a:solidFill>
                    <a:srgbClr val="C00000"/>
                  </a:solidFill>
                  <a:effectLst/>
                  <a:uLnTx/>
                  <a:uFillTx/>
                  <a:latin typeface="Sakkal Majalla" panose="02000000000000000000" pitchFamily="2" charset="-78"/>
                  <a:ea typeface="Roboto" pitchFamily="2" charset="0"/>
                  <a:cs typeface="Sakkal Majalla" panose="02000000000000000000" pitchFamily="2" charset="-78"/>
                </a:rPr>
                <a:t>تحدد بقرار</a:t>
              </a:r>
              <a:r>
                <a:rPr kumimoji="0" lang="ar-SA" sz="2800" b="1" i="0" u="none" strike="noStrike" kern="1200" cap="none" spc="-150" normalizeH="0" baseline="0" noProof="0" dirty="0">
                  <a:ln>
                    <a:noFill/>
                  </a:ln>
                  <a:solidFill>
                    <a:srgbClr val="C00000"/>
                  </a:solidFill>
                  <a:effectLst/>
                  <a:uLnTx/>
                  <a:uFillTx/>
                  <a:latin typeface="Sakkal Majalla" panose="02000000000000000000" pitchFamily="2" charset="-78"/>
                  <a:ea typeface="Roboto" pitchFamily="2" charset="0"/>
                  <a:cs typeface="Sakkal Majalla" panose="02000000000000000000" pitchFamily="2" charset="-78"/>
                </a:rPr>
                <a:t/>
              </a:r>
              <a:br>
                <a:rPr kumimoji="0" lang="ar-SA" sz="2800" b="1" i="0" u="none" strike="noStrike" kern="1200" cap="none" spc="-150" normalizeH="0" baseline="0" noProof="0" dirty="0">
                  <a:ln>
                    <a:noFill/>
                  </a:ln>
                  <a:solidFill>
                    <a:srgbClr val="C00000"/>
                  </a:solidFill>
                  <a:effectLst/>
                  <a:uLnTx/>
                  <a:uFillTx/>
                  <a:latin typeface="Sakkal Majalla" panose="02000000000000000000" pitchFamily="2" charset="-78"/>
                  <a:ea typeface="Roboto" pitchFamily="2" charset="0"/>
                  <a:cs typeface="Sakkal Majalla" panose="02000000000000000000" pitchFamily="2" charset="-78"/>
                </a:rPr>
              </a:br>
              <a:r>
                <a:rPr kumimoji="0" lang="ar-EG" sz="2800" b="1" i="0" u="none" strike="noStrike" kern="1200" cap="none" spc="-150" normalizeH="0" baseline="0" noProof="0" dirty="0">
                  <a:ln>
                    <a:noFill/>
                  </a:ln>
                  <a:solidFill>
                    <a:srgbClr val="C00000"/>
                  </a:solidFill>
                  <a:effectLst/>
                  <a:uLnTx/>
                  <a:uFillTx/>
                  <a:latin typeface="Sakkal Majalla" panose="02000000000000000000" pitchFamily="2" charset="-78"/>
                  <a:ea typeface="Roboto" pitchFamily="2" charset="0"/>
                  <a:cs typeface="Sakkal Majalla" panose="02000000000000000000" pitchFamily="2" charset="-78"/>
                </a:rPr>
                <a:t> من الوزير</a:t>
              </a:r>
              <a:endParaRPr kumimoji="0" lang="en-US" sz="2800" b="1" i="0" u="none" strike="noStrike" kern="1200" cap="none" spc="-150" normalizeH="0" baseline="0" noProof="0" dirty="0">
                <a:ln>
                  <a:noFill/>
                </a:ln>
                <a:solidFill>
                  <a:srgbClr val="C00000"/>
                </a:solidFill>
                <a:effectLst/>
                <a:uLnTx/>
                <a:uFillTx/>
                <a:latin typeface="Sakkal Majalla" panose="02000000000000000000" pitchFamily="2" charset="-78"/>
                <a:ea typeface="Roboto" pitchFamily="2" charset="0"/>
                <a:cs typeface="Sakkal Majalla" panose="02000000000000000000" pitchFamily="2" charset="-78"/>
              </a:endParaRPr>
            </a:p>
          </p:txBody>
        </p:sp>
      </p:grpSp>
      <p:sp>
        <p:nvSpPr>
          <p:cNvPr id="3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7329292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cBhvr>
                                        <p:cTn id="12" dur="500" fill="hold"/>
                                        <p:tgtEl>
                                          <p:spTgt spid="61"/>
                                        </p:tgtEl>
                                        <p:attrNameLst>
                                          <p:attrName>ppt_w</p:attrName>
                                        </p:attrNameLst>
                                      </p:cBhvr>
                                      <p:tavLst>
                                        <p:tav tm="0">
                                          <p:val>
                                            <p:fltVal val="0"/>
                                          </p:val>
                                        </p:tav>
                                        <p:tav tm="100000">
                                          <p:val>
                                            <p:strVal val="#ppt_w"/>
                                          </p:val>
                                        </p:tav>
                                      </p:tavLst>
                                    </p:anim>
                                    <p:anim calcmode="lin" valueType="num">
                                      <p:cBhvr>
                                        <p:cTn id="13" dur="500" fill="hold"/>
                                        <p:tgtEl>
                                          <p:spTgt spid="61"/>
                                        </p:tgtEl>
                                        <p:attrNameLst>
                                          <p:attrName>ppt_h</p:attrName>
                                        </p:attrNameLst>
                                      </p:cBhvr>
                                      <p:tavLst>
                                        <p:tav tm="0">
                                          <p:val>
                                            <p:fltVal val="0"/>
                                          </p:val>
                                        </p:tav>
                                        <p:tav tm="100000">
                                          <p:val>
                                            <p:strVal val="#ppt_h"/>
                                          </p:val>
                                        </p:tav>
                                      </p:tavLst>
                                    </p:anim>
                                    <p:animEffect transition="in" filter="fade">
                                      <p:cBhvr>
                                        <p:cTn id="14" dur="500"/>
                                        <p:tgtEl>
                                          <p:spTgt spid="6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barn(inVertical)">
                                      <p:cBhvr>
                                        <p:cTn id="24" dur="500"/>
                                        <p:tgtEl>
                                          <p:spTgt spid="58"/>
                                        </p:tgtEl>
                                      </p:cBhvr>
                                    </p:animEffect>
                                  </p:childTnLst>
                                </p:cTn>
                              </p:par>
                              <p:par>
                                <p:cTn id="25" presetID="16" presetClass="entr" presetSubtype="21"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inVertical)">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barn(inVertical)">
                                      <p:cBhvr>
                                        <p:cTn id="32" dur="500"/>
                                        <p:tgtEl>
                                          <p:spTgt spid="55"/>
                                        </p:tgtEl>
                                      </p:cBhvr>
                                    </p:animEffect>
                                  </p:childTnLst>
                                </p:cTn>
                              </p:par>
                              <p:par>
                                <p:cTn id="33" presetID="16" presetClass="entr" presetSubtype="21"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barn(inVertical)">
                                      <p:cBhvr>
                                        <p:cTn id="35" dur="5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barn(inVertical)">
                                      <p:cBhvr>
                                        <p:cTn id="40" dur="500"/>
                                        <p:tgtEl>
                                          <p:spTgt spid="52"/>
                                        </p:tgtEl>
                                      </p:cBhvr>
                                    </p:animEffect>
                                  </p:childTnLst>
                                </p:cTn>
                              </p:par>
                              <p:par>
                                <p:cTn id="41" presetID="16" presetClass="entr" presetSubtype="21" fill="hold" nodeType="with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in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barn(inVertical)">
                                      <p:cBhvr>
                                        <p:cTn id="48" dur="500"/>
                                        <p:tgtEl>
                                          <p:spTgt spid="29"/>
                                        </p:tgtEl>
                                      </p:cBhvr>
                                    </p:animEffect>
                                  </p:childTnLst>
                                </p:cTn>
                              </p:par>
                              <p:par>
                                <p:cTn id="49" presetID="16" presetClass="entr" presetSubtype="21"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barn(inVertical)">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149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تشغيل المواطنين وتنظيم عمل الأجانب</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1767048" y="261467"/>
            <a:ext cx="2943029" cy="634504"/>
            <a:chOff x="-330263" y="0"/>
            <a:chExt cx="1849183"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330263" y="0"/>
              <a:ext cx="1564069"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(20):</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9559E92A-6EE9-750F-E8F9-D891D65F5777}"/>
              </a:ext>
            </a:extLst>
          </p:cNvPr>
          <p:cNvGrpSpPr/>
          <p:nvPr/>
        </p:nvGrpSpPr>
        <p:grpSpPr>
          <a:xfrm flipH="1">
            <a:off x="823853" y="1970585"/>
            <a:ext cx="10811476" cy="4219994"/>
            <a:chOff x="762069" y="1580305"/>
            <a:chExt cx="10811476" cy="4219994"/>
          </a:xfrm>
        </p:grpSpPr>
        <p:sp>
          <p:nvSpPr>
            <p:cNvPr id="5" name="Line">
              <a:extLst>
                <a:ext uri="{FF2B5EF4-FFF2-40B4-BE49-F238E27FC236}">
                  <a16:creationId xmlns="" xmlns:a16="http://schemas.microsoft.com/office/drawing/2014/main" id="{C9B30158-CA4C-43AF-4679-D4A411A82847}"/>
                </a:ext>
              </a:extLst>
            </p:cNvPr>
            <p:cNvSpPr/>
            <p:nvPr/>
          </p:nvSpPr>
          <p:spPr>
            <a:xfrm rot="10800000">
              <a:off x="762069" y="1900419"/>
              <a:ext cx="895367" cy="38998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937" y="0"/>
                  </a:lnTo>
                  <a:cubicBezTo>
                    <a:pt x="15914" y="0"/>
                    <a:pt x="16696" y="0"/>
                    <a:pt x="17332" y="5"/>
                  </a:cubicBezTo>
                  <a:cubicBezTo>
                    <a:pt x="17967" y="10"/>
                    <a:pt x="18456" y="20"/>
                    <a:pt x="18847" y="40"/>
                  </a:cubicBezTo>
                  <a:cubicBezTo>
                    <a:pt x="19411" y="65"/>
                    <a:pt x="19915" y="105"/>
                    <a:pt x="20329" y="156"/>
                  </a:cubicBezTo>
                  <a:cubicBezTo>
                    <a:pt x="20744" y="207"/>
                    <a:pt x="21068" y="268"/>
                    <a:pt x="21273" y="337"/>
                  </a:cubicBezTo>
                  <a:cubicBezTo>
                    <a:pt x="21437" y="385"/>
                    <a:pt x="21518" y="445"/>
                    <a:pt x="21559" y="523"/>
                  </a:cubicBezTo>
                  <a:cubicBezTo>
                    <a:pt x="21600" y="601"/>
                    <a:pt x="21600" y="697"/>
                    <a:pt x="21600" y="817"/>
                  </a:cubicBezTo>
                  <a:lnTo>
                    <a:pt x="21600" y="20783"/>
                  </a:lnTo>
                  <a:cubicBezTo>
                    <a:pt x="21600" y="20903"/>
                    <a:pt x="21600" y="20999"/>
                    <a:pt x="21559" y="21077"/>
                  </a:cubicBezTo>
                  <a:cubicBezTo>
                    <a:pt x="21518" y="21155"/>
                    <a:pt x="21437" y="21215"/>
                    <a:pt x="21273" y="21263"/>
                  </a:cubicBezTo>
                  <a:cubicBezTo>
                    <a:pt x="21068" y="21332"/>
                    <a:pt x="20744" y="21393"/>
                    <a:pt x="20329" y="21444"/>
                  </a:cubicBezTo>
                  <a:cubicBezTo>
                    <a:pt x="19915" y="21495"/>
                    <a:pt x="19411" y="21535"/>
                    <a:pt x="18847" y="21560"/>
                  </a:cubicBezTo>
                  <a:cubicBezTo>
                    <a:pt x="18456" y="21580"/>
                    <a:pt x="17967" y="21590"/>
                    <a:pt x="17332" y="21595"/>
                  </a:cubicBezTo>
                  <a:cubicBezTo>
                    <a:pt x="16696" y="21600"/>
                    <a:pt x="15914" y="21600"/>
                    <a:pt x="14937" y="21600"/>
                  </a:cubicBezTo>
                  <a:lnTo>
                    <a:pt x="0" y="21600"/>
                  </a:lnTo>
                </a:path>
              </a:pathLst>
            </a:cu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grpSp>
          <p:nvGrpSpPr>
            <p:cNvPr id="6" name="Group 5">
              <a:extLst>
                <a:ext uri="{FF2B5EF4-FFF2-40B4-BE49-F238E27FC236}">
                  <a16:creationId xmlns="" xmlns:a16="http://schemas.microsoft.com/office/drawing/2014/main" id="{687E616C-0559-67A6-3F99-81DC0FEA0D65}"/>
                </a:ext>
              </a:extLst>
            </p:cNvPr>
            <p:cNvGrpSpPr/>
            <p:nvPr/>
          </p:nvGrpSpPr>
          <p:grpSpPr>
            <a:xfrm>
              <a:off x="1340863" y="1580305"/>
              <a:ext cx="10232682" cy="610055"/>
              <a:chOff x="18296952" y="2814322"/>
              <a:chExt cx="16184591" cy="922193"/>
            </a:xfrm>
          </p:grpSpPr>
          <p:sp>
            <p:nvSpPr>
              <p:cNvPr id="10" name="Circle">
                <a:extLst>
                  <a:ext uri="{FF2B5EF4-FFF2-40B4-BE49-F238E27FC236}">
                    <a16:creationId xmlns="" xmlns:a16="http://schemas.microsoft.com/office/drawing/2014/main" id="{DDED4B8A-5386-6F7B-6869-36797DE6ED07}"/>
                  </a:ext>
                </a:extLst>
              </p:cNvPr>
              <p:cNvSpPr/>
              <p:nvPr/>
            </p:nvSpPr>
            <p:spPr>
              <a:xfrm>
                <a:off x="18296952" y="2871643"/>
                <a:ext cx="864874" cy="864872"/>
              </a:xfrm>
              <a:prstGeom prst="ellipse">
                <a:avLst/>
              </a:prstGeom>
              <a:solidFill>
                <a:srgbClr val="C4001C"/>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11" name="Graphic 10">
                <a:extLst>
                  <a:ext uri="{FF2B5EF4-FFF2-40B4-BE49-F238E27FC236}">
                    <a16:creationId xmlns="" xmlns:a16="http://schemas.microsoft.com/office/drawing/2014/main" id="{9A28C543-642B-3E27-4668-D5A7030B0C76}"/>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12" name="Lorem Ipsum ever is simply dummy text">
                <a:extLst>
                  <a:ext uri="{FF2B5EF4-FFF2-40B4-BE49-F238E27FC236}">
                    <a16:creationId xmlns="" xmlns:a16="http://schemas.microsoft.com/office/drawing/2014/main" id="{72AF618A-7635-063B-8EC1-D7D2B00625B8}"/>
                  </a:ext>
                </a:extLst>
              </p:cNvPr>
              <p:cNvSpPr txBox="1"/>
              <p:nvPr/>
            </p:nvSpPr>
            <p:spPr>
              <a:xfrm>
                <a:off x="19306928" y="2814322"/>
                <a:ext cx="15174615" cy="8529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لا يجوز لأي شخص مزاولة نشاط توريد عمال أجانب إلا بعد الحصول على ترخيص بذلك من الوزارة</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endParaRPr>
              </a:p>
            </p:txBody>
          </p:sp>
        </p:grpSp>
      </p:grpSp>
      <p:grpSp>
        <p:nvGrpSpPr>
          <p:cNvPr id="14" name="Group 13">
            <a:extLst>
              <a:ext uri="{FF2B5EF4-FFF2-40B4-BE49-F238E27FC236}">
                <a16:creationId xmlns="" xmlns:a16="http://schemas.microsoft.com/office/drawing/2014/main" id="{7BE2CFA4-2A78-D439-1E94-AB2F5CE3EA0C}"/>
              </a:ext>
            </a:extLst>
          </p:cNvPr>
          <p:cNvGrpSpPr/>
          <p:nvPr/>
        </p:nvGrpSpPr>
        <p:grpSpPr>
          <a:xfrm flipH="1">
            <a:off x="690991" y="3173523"/>
            <a:ext cx="10951734" cy="652326"/>
            <a:chOff x="754673" y="2783243"/>
            <a:chExt cx="10951734" cy="652326"/>
          </a:xfrm>
        </p:grpSpPr>
        <p:sp>
          <p:nvSpPr>
            <p:cNvPr id="16" name="Line">
              <a:extLst>
                <a:ext uri="{FF2B5EF4-FFF2-40B4-BE49-F238E27FC236}">
                  <a16:creationId xmlns="" xmlns:a16="http://schemas.microsoft.com/office/drawing/2014/main" id="{D9778175-4A3C-B557-F914-2E9E84E0A720}"/>
                </a:ext>
              </a:extLst>
            </p:cNvPr>
            <p:cNvSpPr/>
            <p:nvPr/>
          </p:nvSpPr>
          <p:spPr>
            <a:xfrm rot="10800000">
              <a:off x="754673" y="3175777"/>
              <a:ext cx="604229" cy="0"/>
            </a:xfrm>
            <a:prstGeom prst="line">
              <a:avLst/>
            </a:pr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grpSp>
          <p:nvGrpSpPr>
            <p:cNvPr id="17" name="Group 16">
              <a:extLst>
                <a:ext uri="{FF2B5EF4-FFF2-40B4-BE49-F238E27FC236}">
                  <a16:creationId xmlns="" xmlns:a16="http://schemas.microsoft.com/office/drawing/2014/main" id="{3E715CF1-5B7F-0574-65B1-BAAFEAD345A4}"/>
                </a:ext>
              </a:extLst>
            </p:cNvPr>
            <p:cNvGrpSpPr/>
            <p:nvPr/>
          </p:nvGrpSpPr>
          <p:grpSpPr>
            <a:xfrm>
              <a:off x="1294104" y="2783243"/>
              <a:ext cx="10412303" cy="652326"/>
              <a:chOff x="18296952" y="2750424"/>
              <a:chExt cx="16468691" cy="986091"/>
            </a:xfrm>
          </p:grpSpPr>
          <p:sp>
            <p:nvSpPr>
              <p:cNvPr id="32" name="Circle">
                <a:extLst>
                  <a:ext uri="{FF2B5EF4-FFF2-40B4-BE49-F238E27FC236}">
                    <a16:creationId xmlns="" xmlns:a16="http://schemas.microsoft.com/office/drawing/2014/main" id="{649C3556-9A29-F219-637F-E7FAC0E1EBFE}"/>
                  </a:ext>
                </a:extLst>
              </p:cNvPr>
              <p:cNvSpPr/>
              <p:nvPr/>
            </p:nvSpPr>
            <p:spPr>
              <a:xfrm>
                <a:off x="18296952" y="2871643"/>
                <a:ext cx="864874" cy="864872"/>
              </a:xfrm>
              <a:prstGeom prst="ellipse">
                <a:avLst/>
              </a:prstGeom>
              <a:solidFill>
                <a:srgbClr val="0070C0"/>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33" name="Graphic 10">
                <a:extLst>
                  <a:ext uri="{FF2B5EF4-FFF2-40B4-BE49-F238E27FC236}">
                    <a16:creationId xmlns="" xmlns:a16="http://schemas.microsoft.com/office/drawing/2014/main" id="{EC1D8A59-4053-9B32-07D9-9BE72EDE92D1}"/>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34" name="Lorem Ipsum ever is simply dummy text">
                <a:extLst>
                  <a:ext uri="{FF2B5EF4-FFF2-40B4-BE49-F238E27FC236}">
                    <a16:creationId xmlns="" xmlns:a16="http://schemas.microsoft.com/office/drawing/2014/main" id="{9647A180-C06D-463E-F443-CB582BB2DB58}"/>
                  </a:ext>
                </a:extLst>
              </p:cNvPr>
              <p:cNvSpPr txBox="1"/>
              <p:nvPr/>
            </p:nvSpPr>
            <p:spPr>
              <a:xfrm>
                <a:off x="19358193" y="2750424"/>
                <a:ext cx="15407450" cy="852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ويحظر على صاحب العمل التعاقد مع أي شخص على توريد عمال أجانب إلا إذا كان مرخصاً له بذلك</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endParaRPr>
              </a:p>
            </p:txBody>
          </p:sp>
        </p:grpSp>
      </p:grpSp>
      <p:grpSp>
        <p:nvGrpSpPr>
          <p:cNvPr id="35" name="Group 34">
            <a:extLst>
              <a:ext uri="{FF2B5EF4-FFF2-40B4-BE49-F238E27FC236}">
                <a16:creationId xmlns="" xmlns:a16="http://schemas.microsoft.com/office/drawing/2014/main" id="{E2F3AD4C-41C2-A581-CFFA-8D81E948C60A}"/>
              </a:ext>
            </a:extLst>
          </p:cNvPr>
          <p:cNvGrpSpPr/>
          <p:nvPr/>
        </p:nvGrpSpPr>
        <p:grpSpPr>
          <a:xfrm flipH="1">
            <a:off x="260702" y="3943410"/>
            <a:ext cx="11386071" cy="1795363"/>
            <a:chOff x="750625" y="3553130"/>
            <a:chExt cx="11386071" cy="1795363"/>
          </a:xfrm>
        </p:grpSpPr>
        <p:sp>
          <p:nvSpPr>
            <p:cNvPr id="36" name="Line">
              <a:extLst>
                <a:ext uri="{FF2B5EF4-FFF2-40B4-BE49-F238E27FC236}">
                  <a16:creationId xmlns="" xmlns:a16="http://schemas.microsoft.com/office/drawing/2014/main" id="{D3854CD7-022E-C2B2-E691-55BE999FD70D}"/>
                </a:ext>
              </a:extLst>
            </p:cNvPr>
            <p:cNvSpPr/>
            <p:nvPr/>
          </p:nvSpPr>
          <p:spPr>
            <a:xfrm rot="10800000">
              <a:off x="750625" y="4451136"/>
              <a:ext cx="745818" cy="0"/>
            </a:xfrm>
            <a:prstGeom prst="line">
              <a:avLst/>
            </a:pr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grpSp>
          <p:nvGrpSpPr>
            <p:cNvPr id="37" name="Group 36">
              <a:extLst>
                <a:ext uri="{FF2B5EF4-FFF2-40B4-BE49-F238E27FC236}">
                  <a16:creationId xmlns="" xmlns:a16="http://schemas.microsoft.com/office/drawing/2014/main" id="{FBEDEAA6-E197-A5F6-74C0-6DB73B7C7B3A}"/>
                </a:ext>
              </a:extLst>
            </p:cNvPr>
            <p:cNvGrpSpPr/>
            <p:nvPr/>
          </p:nvGrpSpPr>
          <p:grpSpPr>
            <a:xfrm>
              <a:off x="1294104" y="3553130"/>
              <a:ext cx="10842592" cy="1795363"/>
              <a:chOff x="18296952" y="2032198"/>
              <a:chExt cx="17149261" cy="2713969"/>
            </a:xfrm>
          </p:grpSpPr>
          <p:sp>
            <p:nvSpPr>
              <p:cNvPr id="38" name="Circle">
                <a:extLst>
                  <a:ext uri="{FF2B5EF4-FFF2-40B4-BE49-F238E27FC236}">
                    <a16:creationId xmlns="" xmlns:a16="http://schemas.microsoft.com/office/drawing/2014/main" id="{A290FD2C-1DAA-33A5-A96F-DBACE94C6E14}"/>
                  </a:ext>
                </a:extLst>
              </p:cNvPr>
              <p:cNvSpPr/>
              <p:nvPr/>
            </p:nvSpPr>
            <p:spPr>
              <a:xfrm>
                <a:off x="18296952" y="2871643"/>
                <a:ext cx="864874" cy="864872"/>
              </a:xfrm>
              <a:prstGeom prst="ellipse">
                <a:avLst/>
              </a:prstGeom>
              <a:solidFill>
                <a:srgbClr val="C4001C"/>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39" name="Graphic 10">
                <a:extLst>
                  <a:ext uri="{FF2B5EF4-FFF2-40B4-BE49-F238E27FC236}">
                    <a16:creationId xmlns="" xmlns:a16="http://schemas.microsoft.com/office/drawing/2014/main" id="{1C21BDC4-6195-9B30-F8B2-FF9284C9D165}"/>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40" name="Lorem Ipsum ever is simply dummy text">
                <a:extLst>
                  <a:ext uri="{FF2B5EF4-FFF2-40B4-BE49-F238E27FC236}">
                    <a16:creationId xmlns="" xmlns:a16="http://schemas.microsoft.com/office/drawing/2014/main" id="{4B3FA680-4CAD-86E6-FEB8-501AF2D5FE0B}"/>
                  </a:ext>
                </a:extLst>
              </p:cNvPr>
              <p:cNvSpPr txBox="1"/>
              <p:nvPr/>
            </p:nvSpPr>
            <p:spPr>
              <a:xfrm>
                <a:off x="19231529" y="2032198"/>
                <a:ext cx="16214684" cy="27139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2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وتحدد بقرار من الوزير الشروط الواجب توافرها لمنح الترخيص وحقوق وواجبات المرخص له، والشروط والبيانات الواجب توافرها في العقد الذي يبرم بين صاحب العمل والمرخص له وبصفة خاصة أن يكون العقد مكتوباً وأن يتضمن نوع العمل وفئات وأجور العمال حسب وظيفة أو مهنة كل منهم، وإلزام المرخص له بإعادة العامل إلى الجهة التي استقدم منها إذا ثبت أنه لا تتوافر فيه الشروط المنصوص عليها في العقد</a:t>
                </a:r>
                <a:endParaRPr kumimoji="0" lang="en-US" sz="22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endParaRPr>
              </a:p>
            </p:txBody>
          </p:sp>
        </p:grpSp>
      </p:grpSp>
      <p:grpSp>
        <p:nvGrpSpPr>
          <p:cNvPr id="41" name="Group 40">
            <a:extLst>
              <a:ext uri="{FF2B5EF4-FFF2-40B4-BE49-F238E27FC236}">
                <a16:creationId xmlns="" xmlns:a16="http://schemas.microsoft.com/office/drawing/2014/main" id="{0686EA12-588C-5197-87BC-758ECED68026}"/>
              </a:ext>
            </a:extLst>
          </p:cNvPr>
          <p:cNvGrpSpPr/>
          <p:nvPr/>
        </p:nvGrpSpPr>
        <p:grpSpPr>
          <a:xfrm flipH="1">
            <a:off x="838201" y="5797503"/>
            <a:ext cx="10205648" cy="607819"/>
            <a:chOff x="18296952" y="2871643"/>
            <a:chExt cx="16141834" cy="918813"/>
          </a:xfrm>
        </p:grpSpPr>
        <p:sp>
          <p:nvSpPr>
            <p:cNvPr id="42" name="Circle">
              <a:extLst>
                <a:ext uri="{FF2B5EF4-FFF2-40B4-BE49-F238E27FC236}">
                  <a16:creationId xmlns="" xmlns:a16="http://schemas.microsoft.com/office/drawing/2014/main" id="{FBC734CB-C4D9-28D8-2163-ED6C73F238FE}"/>
                </a:ext>
              </a:extLst>
            </p:cNvPr>
            <p:cNvSpPr/>
            <p:nvPr/>
          </p:nvSpPr>
          <p:spPr>
            <a:xfrm>
              <a:off x="18296952" y="2871643"/>
              <a:ext cx="864874" cy="864872"/>
            </a:xfrm>
            <a:prstGeom prst="ellipse">
              <a:avLst/>
            </a:prstGeom>
            <a:solidFill>
              <a:srgbClr val="0070C0"/>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43" name="Graphic 10">
              <a:extLst>
                <a:ext uri="{FF2B5EF4-FFF2-40B4-BE49-F238E27FC236}">
                  <a16:creationId xmlns="" xmlns:a16="http://schemas.microsoft.com/office/drawing/2014/main" id="{2D4AC564-6028-1E59-16F9-C4B682CBDFE3}"/>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44" name="Lorem Ipsum ever is simply dummy text">
              <a:extLst>
                <a:ext uri="{FF2B5EF4-FFF2-40B4-BE49-F238E27FC236}">
                  <a16:creationId xmlns="" xmlns:a16="http://schemas.microsoft.com/office/drawing/2014/main" id="{C0CFAB09-25A9-F203-89B0-2FFB7492F49E}"/>
                </a:ext>
              </a:extLst>
            </p:cNvPr>
            <p:cNvSpPr txBox="1"/>
            <p:nvPr/>
          </p:nvSpPr>
          <p:spPr>
            <a:xfrm>
              <a:off x="19353940" y="2937494"/>
              <a:ext cx="15084846" cy="8529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ولا يجوز لصاحب العمل أو المرخص له بتوريد عمال أجانب تقاضي أية مبالغ من العامل مقابل تشغيله</a:t>
              </a:r>
              <a:endParaRPr kumimoji="0" lang="en-US"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sym typeface="Barlow Medium"/>
              </a:endParaRPr>
            </a:p>
          </p:txBody>
        </p:sp>
      </p:grpSp>
      <p:sp>
        <p:nvSpPr>
          <p:cNvPr id="29"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830736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41"/>
                                        </p:tgtEl>
                                        <p:attrNameLst>
                                          <p:attrName>style.visibility</p:attrName>
                                        </p:attrNameLst>
                                      </p:cBhvr>
                                      <p:to>
                                        <p:strVal val="visible"/>
                                      </p:to>
                                    </p:set>
                                    <p:anim calcmode="lin" valueType="num">
                                      <p:cBhvr additive="base">
                                        <p:cTn id="30" dur="500" fill="hold"/>
                                        <p:tgtEl>
                                          <p:spTgt spid="41"/>
                                        </p:tgtEl>
                                        <p:attrNameLst>
                                          <p:attrName>ppt_x</p:attrName>
                                        </p:attrNameLst>
                                      </p:cBhvr>
                                      <p:tavLst>
                                        <p:tav tm="0">
                                          <p:val>
                                            <p:strVal val="#ppt_x"/>
                                          </p:val>
                                        </p:tav>
                                        <p:tav tm="100000">
                                          <p:val>
                                            <p:strVal val="#ppt_x"/>
                                          </p:val>
                                        </p:tav>
                                      </p:tavLst>
                                    </p:anim>
                                    <p:anim calcmode="lin" valueType="num">
                                      <p:cBhvr additive="base">
                                        <p:cTn id="31"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الموارد البشرية</a:t>
            </a:r>
          </a:p>
        </p:txBody>
      </p:sp>
      <p:grpSp>
        <p:nvGrpSpPr>
          <p:cNvPr id="5" name="Group 4"/>
          <p:cNvGrpSpPr/>
          <p:nvPr/>
        </p:nvGrpSpPr>
        <p:grpSpPr>
          <a:xfrm>
            <a:off x="7576306" y="1341496"/>
            <a:ext cx="4161259" cy="1080615"/>
            <a:chOff x="7576306" y="1230323"/>
            <a:chExt cx="4161259" cy="1080615"/>
          </a:xfrm>
        </p:grpSpPr>
        <p:pic>
          <p:nvPicPr>
            <p:cNvPr id="6" name="Picture 5"/>
            <p:cNvPicPr>
              <a:picLocks noChangeAspect="1"/>
            </p:cNvPicPr>
            <p:nvPr/>
          </p:nvPicPr>
          <p:blipFill rotWithShape="1">
            <a:blip r:embed="rId4">
              <a:clrChange>
                <a:clrFrom>
                  <a:srgbClr val="FEFFFA"/>
                </a:clrFrom>
                <a:clrTo>
                  <a:srgbClr val="FEFFFA">
                    <a:alpha val="0"/>
                  </a:srgbClr>
                </a:clrTo>
              </a:clrChange>
              <a:extLst>
                <a:ext uri="{BEBA8EAE-BF5A-486C-A8C5-ECC9F3942E4B}">
                  <a14:imgProps xmlns:a14="http://schemas.microsoft.com/office/drawing/2010/main">
                    <a14:imgLayer r:embed="rId5">
                      <a14:imgEffect>
                        <a14:backgroundRemoval t="0" b="100000" l="9833" r="99422"/>
                      </a14:imgEffect>
                    </a14:imgLayer>
                  </a14:imgProps>
                </a:ext>
              </a:extLst>
            </a:blip>
            <a:srcRect l="39267" b="121"/>
            <a:stretch/>
          </p:blipFill>
          <p:spPr>
            <a:xfrm flipH="1">
              <a:off x="10091649" y="1230323"/>
              <a:ext cx="1645916" cy="1080615"/>
            </a:xfrm>
            <a:prstGeom prst="rect">
              <a:avLst/>
            </a:prstGeom>
          </p:spPr>
        </p:pic>
        <p:sp>
          <p:nvSpPr>
            <p:cNvPr id="7" name="Rectangle 6"/>
            <p:cNvSpPr/>
            <p:nvPr/>
          </p:nvSpPr>
          <p:spPr>
            <a:xfrm>
              <a:off x="7576306" y="1478242"/>
              <a:ext cx="2629082" cy="584775"/>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 مفهوم العمل</a:t>
              </a:r>
            </a:p>
          </p:txBody>
        </p:sp>
      </p:grpSp>
      <p:sp>
        <p:nvSpPr>
          <p:cNvPr id="8" name="Rectangle 7"/>
          <p:cNvSpPr/>
          <p:nvPr/>
        </p:nvSpPr>
        <p:spPr>
          <a:xfrm>
            <a:off x="615141" y="2413337"/>
            <a:ext cx="11122423"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يشير مفهوم العمل إلى مجموعة من الوظائف التي يؤديها مجموعة الأفراد داخل المنظمة. فمثلا يشير مفهوم العمل في شركة أرامكو السعودية إلى مجموعة كبيرة من الوظائف التي يجب أن يؤديها العاملون في شركة أرامكو</a:t>
            </a:r>
          </a:p>
        </p:txBody>
      </p:sp>
      <p:grpSp>
        <p:nvGrpSpPr>
          <p:cNvPr id="9" name="Group 8"/>
          <p:cNvGrpSpPr/>
          <p:nvPr/>
        </p:nvGrpSpPr>
        <p:grpSpPr>
          <a:xfrm>
            <a:off x="7576306" y="3518551"/>
            <a:ext cx="4161259" cy="1080615"/>
            <a:chOff x="7576306" y="1230323"/>
            <a:chExt cx="4161259" cy="1080615"/>
          </a:xfrm>
        </p:grpSpPr>
        <p:pic>
          <p:nvPicPr>
            <p:cNvPr id="10" name="Picture 9"/>
            <p:cNvPicPr>
              <a:picLocks noChangeAspect="1"/>
            </p:cNvPicPr>
            <p:nvPr/>
          </p:nvPicPr>
          <p:blipFill rotWithShape="1">
            <a:blip r:embed="rId4">
              <a:clrChange>
                <a:clrFrom>
                  <a:srgbClr val="FEFFFA"/>
                </a:clrFrom>
                <a:clrTo>
                  <a:srgbClr val="FEFFFA">
                    <a:alpha val="0"/>
                  </a:srgbClr>
                </a:clrTo>
              </a:clrChange>
              <a:extLst>
                <a:ext uri="{BEBA8EAE-BF5A-486C-A8C5-ECC9F3942E4B}">
                  <a14:imgProps xmlns:a14="http://schemas.microsoft.com/office/drawing/2010/main">
                    <a14:imgLayer r:embed="rId5">
                      <a14:imgEffect>
                        <a14:backgroundRemoval t="0" b="100000" l="9833" r="99422"/>
                      </a14:imgEffect>
                    </a14:imgLayer>
                  </a14:imgProps>
                </a:ext>
              </a:extLst>
            </a:blip>
            <a:srcRect l="39267" b="121"/>
            <a:stretch/>
          </p:blipFill>
          <p:spPr>
            <a:xfrm flipH="1">
              <a:off x="10091649" y="1230323"/>
              <a:ext cx="1645916" cy="1080615"/>
            </a:xfrm>
            <a:prstGeom prst="rect">
              <a:avLst/>
            </a:prstGeom>
          </p:spPr>
        </p:pic>
        <p:sp>
          <p:nvSpPr>
            <p:cNvPr id="11" name="Rectangle 10"/>
            <p:cNvSpPr/>
            <p:nvPr/>
          </p:nvSpPr>
          <p:spPr>
            <a:xfrm>
              <a:off x="7576306" y="1478242"/>
              <a:ext cx="2629082" cy="584775"/>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 مفهوم الوظيفة </a:t>
              </a:r>
            </a:p>
          </p:txBody>
        </p:sp>
      </p:grpSp>
      <p:sp>
        <p:nvSpPr>
          <p:cNvPr id="12" name="Rectangle 11"/>
          <p:cNvSpPr/>
          <p:nvPr/>
        </p:nvSpPr>
        <p:spPr>
          <a:xfrm>
            <a:off x="615142" y="4847087"/>
            <a:ext cx="11122423"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يشير مفهوم الوظيفة إلى مجموعة الأنشطة التي يمارسها الفرد شاغل هذه الوظيفة في ظل مسؤوليات وسلطات وأهداف محددة. ففي وظيفة الموارد البشرية يوجد العديد من الأنشطة التي يكون لكل منها أهداف معينة</a:t>
            </a:r>
          </a:p>
        </p:txBody>
      </p:sp>
      <p:sp>
        <p:nvSpPr>
          <p:cNvPr id="1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2606593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26"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80">
                                          <p:stCondLst>
                                            <p:cond delay="0"/>
                                          </p:stCondLst>
                                        </p:cTn>
                                        <p:tgtEl>
                                          <p:spTgt spid="9"/>
                                        </p:tgtEl>
                                      </p:cBhvr>
                                    </p:animEffect>
                                    <p:anim calcmode="lin" valueType="num">
                                      <p:cBhvr>
                                        <p:cTn id="31"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6" dur="26">
                                          <p:stCondLst>
                                            <p:cond delay="650"/>
                                          </p:stCondLst>
                                        </p:cTn>
                                        <p:tgtEl>
                                          <p:spTgt spid="9"/>
                                        </p:tgtEl>
                                      </p:cBhvr>
                                      <p:to x="100000" y="60000"/>
                                    </p:animScale>
                                    <p:animScale>
                                      <p:cBhvr>
                                        <p:cTn id="37" dur="166" decel="50000">
                                          <p:stCondLst>
                                            <p:cond delay="676"/>
                                          </p:stCondLst>
                                        </p:cTn>
                                        <p:tgtEl>
                                          <p:spTgt spid="9"/>
                                        </p:tgtEl>
                                      </p:cBhvr>
                                      <p:to x="100000" y="100000"/>
                                    </p:animScale>
                                    <p:animScale>
                                      <p:cBhvr>
                                        <p:cTn id="38" dur="26">
                                          <p:stCondLst>
                                            <p:cond delay="1312"/>
                                          </p:stCondLst>
                                        </p:cTn>
                                        <p:tgtEl>
                                          <p:spTgt spid="9"/>
                                        </p:tgtEl>
                                      </p:cBhvr>
                                      <p:to x="100000" y="80000"/>
                                    </p:animScale>
                                    <p:animScale>
                                      <p:cBhvr>
                                        <p:cTn id="39" dur="166" decel="50000">
                                          <p:stCondLst>
                                            <p:cond delay="1338"/>
                                          </p:stCondLst>
                                        </p:cTn>
                                        <p:tgtEl>
                                          <p:spTgt spid="9"/>
                                        </p:tgtEl>
                                      </p:cBhvr>
                                      <p:to x="100000" y="100000"/>
                                    </p:animScale>
                                    <p:animScale>
                                      <p:cBhvr>
                                        <p:cTn id="40" dur="26">
                                          <p:stCondLst>
                                            <p:cond delay="1642"/>
                                          </p:stCondLst>
                                        </p:cTn>
                                        <p:tgtEl>
                                          <p:spTgt spid="9"/>
                                        </p:tgtEl>
                                      </p:cBhvr>
                                      <p:to x="100000" y="90000"/>
                                    </p:animScale>
                                    <p:animScale>
                                      <p:cBhvr>
                                        <p:cTn id="41" dur="166" decel="50000">
                                          <p:stCondLst>
                                            <p:cond delay="1668"/>
                                          </p:stCondLst>
                                        </p:cTn>
                                        <p:tgtEl>
                                          <p:spTgt spid="9"/>
                                        </p:tgtEl>
                                      </p:cBhvr>
                                      <p:to x="100000" y="100000"/>
                                    </p:animScale>
                                    <p:animScale>
                                      <p:cBhvr>
                                        <p:cTn id="42" dur="26">
                                          <p:stCondLst>
                                            <p:cond delay="1808"/>
                                          </p:stCondLst>
                                        </p:cTn>
                                        <p:tgtEl>
                                          <p:spTgt spid="9"/>
                                        </p:tgtEl>
                                      </p:cBhvr>
                                      <p:to x="100000" y="95000"/>
                                    </p:animScale>
                                    <p:animScale>
                                      <p:cBhvr>
                                        <p:cTn id="43" dur="166" decel="50000">
                                          <p:stCondLst>
                                            <p:cond delay="1834"/>
                                          </p:stCondLst>
                                        </p:cTn>
                                        <p:tgtEl>
                                          <p:spTgt spid="9"/>
                                        </p:tgtEl>
                                      </p:cBhvr>
                                      <p:to x="100000" y="100000"/>
                                    </p:animScale>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barn(inVertical)">
                                      <p:cBhvr>
                                        <p:cTn id="4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9444390" y="172575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9" name="Rectangle 18">
            <a:extLst>
              <a:ext uri="{FF2B5EF4-FFF2-40B4-BE49-F238E27FC236}">
                <a16:creationId xmlns="" xmlns:a16="http://schemas.microsoft.com/office/drawing/2014/main" id="{67758EE9-D208-3842-6EB4-C501A3ED465E}"/>
              </a:ext>
            </a:extLst>
          </p:cNvPr>
          <p:cNvSpPr/>
          <p:nvPr/>
        </p:nvSpPr>
        <p:spPr>
          <a:xfrm>
            <a:off x="0" y="2540539"/>
            <a:ext cx="11682916" cy="1708160"/>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يجب أن يكون عقد العمل ثابتاً بالكتابة ومحرراً باللغة العربية من نسختين لكل طرف نسخة، وإذا كان العقد محرراً بغير اللغة العربية ترفق به على الأقل نسخة محررة بالعربية يعتمدها طرفا العقد، يكون لها ذات القوة فـي الإثبات. وإذا لم يوجد عقد عمل مكتوب جاز للعامل إثبات حقوقه بجميع طرق الإثبات، ويعطى العامل إيصالاً بما يكون قد أودعه لدى صاحب العمل من أوراق وشهادات</a:t>
            </a:r>
          </a:p>
        </p:txBody>
      </p:sp>
      <p:grpSp>
        <p:nvGrpSpPr>
          <p:cNvPr id="2" name="Group 1">
            <a:extLst>
              <a:ext uri="{FF2B5EF4-FFF2-40B4-BE49-F238E27FC236}">
                <a16:creationId xmlns="" xmlns:a16="http://schemas.microsoft.com/office/drawing/2014/main" id="{DE40138B-D360-039A-DEE6-5AF65850434E}"/>
              </a:ext>
            </a:extLst>
          </p:cNvPr>
          <p:cNvGrpSpPr/>
          <p:nvPr/>
        </p:nvGrpSpPr>
        <p:grpSpPr>
          <a:xfrm>
            <a:off x="7776292" y="4497746"/>
            <a:ext cx="4085504" cy="634504"/>
            <a:chOff x="-1048110" y="0"/>
            <a:chExt cx="2567030" cy="365760"/>
          </a:xfrm>
        </p:grpSpPr>
        <p:pic>
          <p:nvPicPr>
            <p:cNvPr id="5" name="Picture 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2CAF8780-7462-3F2A-0389-3A9B42A1EFD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6" name="Rectangle 5">
              <a:extLst>
                <a:ext uri="{FF2B5EF4-FFF2-40B4-BE49-F238E27FC236}">
                  <a16:creationId xmlns="" xmlns:a16="http://schemas.microsoft.com/office/drawing/2014/main" id="{440660D8-EB28-005E-A0D7-51088CCBBE2D}"/>
                </a:ext>
              </a:extLst>
            </p:cNvPr>
            <p:cNvSpPr/>
            <p:nvPr/>
          </p:nvSpPr>
          <p:spPr>
            <a:xfrm>
              <a:off x="-1048110" y="0"/>
              <a:ext cx="2281916"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6D0381F0-5F91-9184-A7A8-D87976E11DA0}"/>
              </a:ext>
            </a:extLst>
          </p:cNvPr>
          <p:cNvSpPr/>
          <p:nvPr/>
        </p:nvSpPr>
        <p:spPr>
          <a:xfrm>
            <a:off x="178421" y="5401728"/>
            <a:ext cx="11778213"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إذا كان أي من طرفي العقد لا يعرف القراءة والكتابة أو غير ملم بلغة العقد فيجب أن يتم التصديق على العقد من الجهة المختصة قانوناً</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6783237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ppt_x"/>
                                          </p:val>
                                        </p:tav>
                                        <p:tav tm="100000">
                                          <p:val>
                                            <p:strVal val="#ppt_x"/>
                                          </p:val>
                                        </p:tav>
                                      </p:tavLst>
                                    </p:anim>
                                    <p:anim calcmode="lin" valueType="num">
                                      <p:cBhvr additive="base">
                                        <p:cTn id="1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ircle(in)">
                                      <p:cBhvr>
                                        <p:cTn id="18" dur="20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0"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292671" y="221604"/>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1" name="Rectangle 10">
            <a:extLst>
              <a:ext uri="{FF2B5EF4-FFF2-40B4-BE49-F238E27FC236}">
                <a16:creationId xmlns="" xmlns:a16="http://schemas.microsoft.com/office/drawing/2014/main" id="{23CBA90F-7ADE-FCC1-F505-69FB81B24AE7}"/>
              </a:ext>
            </a:extLst>
          </p:cNvPr>
          <p:cNvSpPr/>
          <p:nvPr/>
        </p:nvSpPr>
        <p:spPr>
          <a:xfrm>
            <a:off x="453932" y="5265184"/>
            <a:ext cx="4971506" cy="1438855"/>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الأجر الأساسي وأية علاوات أو مزايا أو مكافآت يستحقها العامل بموجب شروط الخدمة السارية، وطريقة وموعد أداء الأجر المتفق عليه</a:t>
            </a:r>
          </a:p>
        </p:txBody>
      </p:sp>
      <p:sp>
        <p:nvSpPr>
          <p:cNvPr id="12" name="Rectangle 11">
            <a:extLst>
              <a:ext uri="{FF2B5EF4-FFF2-40B4-BE49-F238E27FC236}">
                <a16:creationId xmlns="" xmlns:a16="http://schemas.microsoft.com/office/drawing/2014/main" id="{96D7E3C2-1464-0E31-4DF9-DAE11CF6DF26}"/>
              </a:ext>
            </a:extLst>
          </p:cNvPr>
          <p:cNvSpPr/>
          <p:nvPr/>
        </p:nvSpPr>
        <p:spPr>
          <a:xfrm>
            <a:off x="464800" y="2107185"/>
            <a:ext cx="4690613"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أية بيانات أخرى يحددها القانون</a:t>
            </a:r>
          </a:p>
        </p:txBody>
      </p:sp>
      <p:sp>
        <p:nvSpPr>
          <p:cNvPr id="13" name="Rectangle 12">
            <a:extLst>
              <a:ext uri="{FF2B5EF4-FFF2-40B4-BE49-F238E27FC236}">
                <a16:creationId xmlns="" xmlns:a16="http://schemas.microsoft.com/office/drawing/2014/main" id="{109344F9-24C1-3FAE-19E0-7463F2E107E7}"/>
              </a:ext>
            </a:extLst>
          </p:cNvPr>
          <p:cNvSpPr/>
          <p:nvPr/>
        </p:nvSpPr>
        <p:spPr>
          <a:xfrm>
            <a:off x="8938455" y="3350817"/>
            <a:ext cx="3048001" cy="1438855"/>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0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اسم العامل وتاريخ ميلاده ومؤهله ووظيفته أو مهنته ومحل إقامته وجنسيته</a:t>
            </a:r>
          </a:p>
        </p:txBody>
      </p:sp>
      <p:sp>
        <p:nvSpPr>
          <p:cNvPr id="14" name="Rectangle 13">
            <a:extLst>
              <a:ext uri="{FF2B5EF4-FFF2-40B4-BE49-F238E27FC236}">
                <a16:creationId xmlns="" xmlns:a16="http://schemas.microsoft.com/office/drawing/2014/main" id="{5FBC69BC-CB30-C9C3-E655-4F5070EC6344}"/>
              </a:ext>
            </a:extLst>
          </p:cNvPr>
          <p:cNvSpPr/>
          <p:nvPr/>
        </p:nvSpPr>
        <p:spPr>
          <a:xfrm>
            <a:off x="8233379" y="1906810"/>
            <a:ext cx="2971799"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اسم صاحب العامل والمنشأة وعنوان محل العمل</a:t>
            </a:r>
          </a:p>
        </p:txBody>
      </p:sp>
      <p:sp>
        <p:nvSpPr>
          <p:cNvPr id="15" name="Rectangle 14">
            <a:extLst>
              <a:ext uri="{FF2B5EF4-FFF2-40B4-BE49-F238E27FC236}">
                <a16:creationId xmlns="" xmlns:a16="http://schemas.microsoft.com/office/drawing/2014/main" id="{24A64AB1-501D-96D5-A914-47CDCB0FE047}"/>
              </a:ext>
            </a:extLst>
          </p:cNvPr>
          <p:cNvSpPr/>
          <p:nvPr/>
        </p:nvSpPr>
        <p:spPr>
          <a:xfrm>
            <a:off x="0" y="3029576"/>
            <a:ext cx="4690613" cy="2081339"/>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2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المدة المناسبة للإخطار الذي يتعين القيام به على </a:t>
            </a:r>
            <a:r>
              <a:rPr kumimoji="0" lang="ar-SA" sz="22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2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2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من يرغب من طرفي العقد في فسخه شريطة ألا تقل مدة الإخطار التي يمنحها صاحب العمل للعامل عن المدة المحددة في هذا القانون</a:t>
            </a:r>
          </a:p>
        </p:txBody>
      </p:sp>
      <p:sp>
        <p:nvSpPr>
          <p:cNvPr id="16" name="Rectangle 15">
            <a:extLst>
              <a:ext uri="{FF2B5EF4-FFF2-40B4-BE49-F238E27FC236}">
                <a16:creationId xmlns="" xmlns:a16="http://schemas.microsoft.com/office/drawing/2014/main" id="{FFD09EAF-801D-E425-51BC-37503422010F}"/>
              </a:ext>
            </a:extLst>
          </p:cNvPr>
          <p:cNvSpPr/>
          <p:nvPr/>
        </p:nvSpPr>
        <p:spPr>
          <a:xfrm>
            <a:off x="7710136" y="5447965"/>
            <a:ext cx="2971441"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طبيعة ونوع العمل ومدة العقد</a:t>
            </a:r>
          </a:p>
        </p:txBody>
      </p:sp>
      <p:grpSp>
        <p:nvGrpSpPr>
          <p:cNvPr id="17" name="Group 16">
            <a:extLst>
              <a:ext uri="{FF2B5EF4-FFF2-40B4-BE49-F238E27FC236}">
                <a16:creationId xmlns="" xmlns:a16="http://schemas.microsoft.com/office/drawing/2014/main" id="{6AEE135C-4FF0-0A19-3688-C1C851B4B590}"/>
              </a:ext>
            </a:extLst>
          </p:cNvPr>
          <p:cNvGrpSpPr/>
          <p:nvPr/>
        </p:nvGrpSpPr>
        <p:grpSpPr>
          <a:xfrm>
            <a:off x="4533103" y="2221133"/>
            <a:ext cx="4405352" cy="3178620"/>
            <a:chOff x="2883877" y="2497014"/>
            <a:chExt cx="3395917" cy="2584940"/>
          </a:xfrm>
        </p:grpSpPr>
        <p:pic>
          <p:nvPicPr>
            <p:cNvPr id="18" name="Picture 17">
              <a:extLst>
                <a:ext uri="{FF2B5EF4-FFF2-40B4-BE49-F238E27FC236}">
                  <a16:creationId xmlns="" xmlns:a16="http://schemas.microsoft.com/office/drawing/2014/main" id="{027AB895-9931-9DB2-CD4D-B1BA6CA5ED6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3877" y="2497014"/>
              <a:ext cx="3395917" cy="2584940"/>
            </a:xfrm>
            <a:prstGeom prst="rect">
              <a:avLst/>
            </a:prstGeom>
          </p:spPr>
        </p:pic>
        <p:sp>
          <p:nvSpPr>
            <p:cNvPr id="20" name="Rectangle 19">
              <a:extLst>
                <a:ext uri="{FF2B5EF4-FFF2-40B4-BE49-F238E27FC236}">
                  <a16:creationId xmlns="" xmlns:a16="http://schemas.microsoft.com/office/drawing/2014/main" id="{4E56EDA4-7831-7269-5C57-88E5562CD982}"/>
                </a:ext>
              </a:extLst>
            </p:cNvPr>
            <p:cNvSpPr/>
            <p:nvPr/>
          </p:nvSpPr>
          <p:spPr>
            <a:xfrm>
              <a:off x="3571744" y="3277201"/>
              <a:ext cx="1921856" cy="127649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t>يجب أن يتضمن </a:t>
              </a:r>
              <a:r>
                <a:rPr kumimoji="0" lang="ar-SA"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t>عقد العمل على وجه الخصوص البيانات</a:t>
              </a:r>
              <a:r>
                <a:rPr kumimoji="0" lang="ar-SA"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FF0000"/>
                  </a:solidFill>
                  <a:effectLst/>
                  <a:uLnTx/>
                  <a:uFillTx/>
                  <a:latin typeface="Sakkal Majalla" panose="02000000000000000000" pitchFamily="2" charset="-78"/>
                  <a:ea typeface="+mn-ea"/>
                  <a:cs typeface="Sakkal Majalla" panose="02000000000000000000" pitchFamily="2" charset="-78"/>
                </a:rPr>
                <a:t> الآتية</a:t>
              </a:r>
            </a:p>
          </p:txBody>
        </p:sp>
      </p:grpSp>
      <p:sp>
        <p:nvSpPr>
          <p:cNvPr id="19"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945523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1000"/>
                                        <p:tgtEl>
                                          <p:spTgt spid="16"/>
                                        </p:tgtEl>
                                      </p:cBhvr>
                                    </p:animEffect>
                                    <p:anim calcmode="lin" valueType="num">
                                      <p:cBhvr>
                                        <p:cTn id="34" dur="1000" fill="hold"/>
                                        <p:tgtEl>
                                          <p:spTgt spid="16"/>
                                        </p:tgtEl>
                                        <p:attrNameLst>
                                          <p:attrName>ppt_x</p:attrName>
                                        </p:attrNameLst>
                                      </p:cBhvr>
                                      <p:tavLst>
                                        <p:tav tm="0">
                                          <p:val>
                                            <p:strVal val="#ppt_x"/>
                                          </p:val>
                                        </p:tav>
                                        <p:tav tm="100000">
                                          <p:val>
                                            <p:strVal val="#ppt_x"/>
                                          </p:val>
                                        </p:tav>
                                      </p:tavLst>
                                    </p:anim>
                                    <p:anim calcmode="lin" valueType="num">
                                      <p:cBhvr>
                                        <p:cTn id="3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7" presetClass="entr" presetSubtype="0" fill="hold" grpId="0" nodeType="click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1000"/>
                                        <p:tgtEl>
                                          <p:spTgt spid="12"/>
                                        </p:tgtEl>
                                      </p:cBhvr>
                                    </p:animEffect>
                                    <p:anim calcmode="lin" valueType="num">
                                      <p:cBhvr>
                                        <p:cTn id="55" dur="1000" fill="hold"/>
                                        <p:tgtEl>
                                          <p:spTgt spid="12"/>
                                        </p:tgtEl>
                                        <p:attrNameLst>
                                          <p:attrName>ppt_x</p:attrName>
                                        </p:attrNameLst>
                                      </p:cBhvr>
                                      <p:tavLst>
                                        <p:tav tm="0">
                                          <p:val>
                                            <p:strVal val="#ppt_x"/>
                                          </p:val>
                                        </p:tav>
                                        <p:tav tm="100000">
                                          <p:val>
                                            <p:strVal val="#ppt_x"/>
                                          </p:val>
                                        </p:tav>
                                      </p:tavLst>
                                    </p:anim>
                                    <p:anim calcmode="lin" valueType="num">
                                      <p:cBhvr>
                                        <p:cTn id="5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 name="Group 1">
            <a:extLst>
              <a:ext uri="{FF2B5EF4-FFF2-40B4-BE49-F238E27FC236}">
                <a16:creationId xmlns="" xmlns:a16="http://schemas.microsoft.com/office/drawing/2014/main" id="{8CB62730-6F6F-5646-E17C-9C3913CF44F0}"/>
              </a:ext>
            </a:extLst>
          </p:cNvPr>
          <p:cNvGrpSpPr/>
          <p:nvPr/>
        </p:nvGrpSpPr>
        <p:grpSpPr>
          <a:xfrm>
            <a:off x="235366" y="660579"/>
            <a:ext cx="6282742" cy="748522"/>
            <a:chOff x="-4338443" y="-31647"/>
            <a:chExt cx="6069125" cy="675962"/>
          </a:xfrm>
        </p:grpSpPr>
        <p:pic>
          <p:nvPicPr>
            <p:cNvPr id="5" name="Picture 4">
              <a:extLst>
                <a:ext uri="{FF2B5EF4-FFF2-40B4-BE49-F238E27FC236}">
                  <a16:creationId xmlns="" xmlns:a16="http://schemas.microsoft.com/office/drawing/2014/main" id="{7D110878-C0DC-7910-E889-8A436CC0389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66497" y="0"/>
              <a:ext cx="464185" cy="568325"/>
            </a:xfrm>
            <a:prstGeom prst="rect">
              <a:avLst/>
            </a:prstGeom>
            <a:noFill/>
            <a:ln>
              <a:noFill/>
            </a:ln>
          </p:spPr>
        </p:pic>
        <p:sp>
          <p:nvSpPr>
            <p:cNvPr id="6" name="Rectangle 5">
              <a:extLst>
                <a:ext uri="{FF2B5EF4-FFF2-40B4-BE49-F238E27FC236}">
                  <a16:creationId xmlns="" xmlns:a16="http://schemas.microsoft.com/office/drawing/2014/main" id="{DF5E9FCB-C345-E92C-3612-1C31929A6E6E}"/>
                </a:ext>
              </a:extLst>
            </p:cNvPr>
            <p:cNvSpPr/>
            <p:nvPr/>
          </p:nvSpPr>
          <p:spPr>
            <a:xfrm>
              <a:off x="-4338443" y="-31647"/>
              <a:ext cx="5604940" cy="675962"/>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justLow"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ويجب أن يرفق بالعقد تعهد من العامل يتضمن ما يأتي</a:t>
              </a:r>
              <a:endParaRPr kumimoji="0" lang="en-US" sz="28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10" name="Group 9">
            <a:extLst>
              <a:ext uri="{FF2B5EF4-FFF2-40B4-BE49-F238E27FC236}">
                <a16:creationId xmlns="" xmlns:a16="http://schemas.microsoft.com/office/drawing/2014/main" id="{00725A61-8348-7E37-6949-297AFEACF3FA}"/>
              </a:ext>
            </a:extLst>
          </p:cNvPr>
          <p:cNvGrpSpPr/>
          <p:nvPr/>
        </p:nvGrpSpPr>
        <p:grpSpPr>
          <a:xfrm flipH="1">
            <a:off x="685754" y="2439784"/>
            <a:ext cx="11014182" cy="3053340"/>
            <a:chOff x="678891" y="2141587"/>
            <a:chExt cx="11014182" cy="3053340"/>
          </a:xfrm>
        </p:grpSpPr>
        <p:grpSp>
          <p:nvGrpSpPr>
            <p:cNvPr id="19" name="131 Grupo">
              <a:extLst>
                <a:ext uri="{FF2B5EF4-FFF2-40B4-BE49-F238E27FC236}">
                  <a16:creationId xmlns="" xmlns:a16="http://schemas.microsoft.com/office/drawing/2014/main" id="{EAFF0BFE-A478-DBA9-F321-649B9F68444E}"/>
                </a:ext>
              </a:extLst>
            </p:cNvPr>
            <p:cNvGrpSpPr/>
            <p:nvPr/>
          </p:nvGrpSpPr>
          <p:grpSpPr>
            <a:xfrm rot="3263269">
              <a:off x="686588" y="2133890"/>
              <a:ext cx="3053340" cy="3068734"/>
              <a:chOff x="9639774" y="4733642"/>
              <a:chExt cx="7302554" cy="7285917"/>
            </a:xfrm>
          </p:grpSpPr>
          <p:sp>
            <p:nvSpPr>
              <p:cNvPr id="24" name="39 Elipse">
                <a:extLst>
                  <a:ext uri="{FF2B5EF4-FFF2-40B4-BE49-F238E27FC236}">
                    <a16:creationId xmlns="" xmlns:a16="http://schemas.microsoft.com/office/drawing/2014/main" id="{FF0F9782-5FB8-E04F-7811-2CAD53ACD164}"/>
                  </a:ext>
                </a:extLst>
              </p:cNvPr>
              <p:cNvSpPr/>
              <p:nvPr/>
            </p:nvSpPr>
            <p:spPr bwMode="auto">
              <a:xfrm>
                <a:off x="9639774" y="4733642"/>
                <a:ext cx="7302554" cy="7285917"/>
              </a:xfrm>
              <a:custGeom>
                <a:avLst/>
                <a:gdLst/>
                <a:ahLst/>
                <a:cxnLst/>
                <a:rect l="l" t="t" r="r" b="b"/>
                <a:pathLst>
                  <a:path w="7302554" h="7285917">
                    <a:moveTo>
                      <a:pt x="6222434" y="0"/>
                    </a:moveTo>
                    <a:cubicBezTo>
                      <a:pt x="6818968" y="0"/>
                      <a:pt x="7302554" y="483586"/>
                      <a:pt x="7302554" y="1080120"/>
                    </a:cubicBezTo>
                    <a:cubicBezTo>
                      <a:pt x="7302554" y="1676654"/>
                      <a:pt x="6818968" y="2160240"/>
                      <a:pt x="6222434" y="2160240"/>
                    </a:cubicBezTo>
                    <a:lnTo>
                      <a:pt x="6212402" y="2159734"/>
                    </a:lnTo>
                    <a:cubicBezTo>
                      <a:pt x="5785295" y="2175509"/>
                      <a:pt x="5414097" y="2327583"/>
                      <a:pt x="5163254" y="2620086"/>
                    </a:cubicBezTo>
                    <a:cubicBezTo>
                      <a:pt x="4866483" y="2966146"/>
                      <a:pt x="4789657" y="3448733"/>
                      <a:pt x="4907223" y="3963314"/>
                    </a:cubicBezTo>
                    <a:cubicBezTo>
                      <a:pt x="4994052" y="4214922"/>
                      <a:pt x="5040000" y="4485054"/>
                      <a:pt x="5040000" y="4765917"/>
                    </a:cubicBezTo>
                    <a:cubicBezTo>
                      <a:pt x="5040000" y="6157675"/>
                      <a:pt x="3911758" y="7285917"/>
                      <a:pt x="2520000" y="7285917"/>
                    </a:cubicBezTo>
                    <a:cubicBezTo>
                      <a:pt x="1128242" y="7285917"/>
                      <a:pt x="0" y="6157675"/>
                      <a:pt x="0" y="4765917"/>
                    </a:cubicBezTo>
                    <a:cubicBezTo>
                      <a:pt x="0" y="3374159"/>
                      <a:pt x="1128242" y="2245917"/>
                      <a:pt x="2520000" y="2245917"/>
                    </a:cubicBezTo>
                    <a:cubicBezTo>
                      <a:pt x="2709437" y="2245917"/>
                      <a:pt x="2893993" y="2266820"/>
                      <a:pt x="3071087" y="2308227"/>
                    </a:cubicBezTo>
                    <a:cubicBezTo>
                      <a:pt x="3788824" y="2494906"/>
                      <a:pt x="4457246" y="2376750"/>
                      <a:pt x="4842207" y="1927854"/>
                    </a:cubicBezTo>
                    <a:cubicBezTo>
                      <a:pt x="5028127" y="1711057"/>
                      <a:pt x="5127725" y="1440676"/>
                      <a:pt x="5145438" y="1141997"/>
                    </a:cubicBezTo>
                    <a:cubicBezTo>
                      <a:pt x="5142902" y="1121571"/>
                      <a:pt x="5142314" y="1100914"/>
                      <a:pt x="5142314" y="1080120"/>
                    </a:cubicBezTo>
                    <a:cubicBezTo>
                      <a:pt x="5142314" y="483586"/>
                      <a:pt x="5625900" y="0"/>
                      <a:pt x="6222434" y="0"/>
                    </a:cubicBezTo>
                    <a:close/>
                  </a:path>
                </a:pathLst>
              </a:custGeom>
              <a:solidFill>
                <a:srgbClr val="C00000"/>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s-SV" sz="700"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25" name="63 Elipse">
                <a:extLst>
                  <a:ext uri="{FF2B5EF4-FFF2-40B4-BE49-F238E27FC236}">
                    <a16:creationId xmlns="" xmlns:a16="http://schemas.microsoft.com/office/drawing/2014/main" id="{9A47A232-1E28-5651-BCB6-DCE392D53F8C}"/>
                  </a:ext>
                </a:extLst>
              </p:cNvPr>
              <p:cNvSpPr>
                <a:spLocks noChangeAspect="1"/>
              </p:cNvSpPr>
              <p:nvPr/>
            </p:nvSpPr>
            <p:spPr>
              <a:xfrm rot="18824245">
                <a:off x="14982719" y="4936401"/>
                <a:ext cx="1742411" cy="1768071"/>
              </a:xfrm>
              <a:prstGeom prst="ellipse">
                <a:avLst/>
              </a:prstGeom>
              <a:solidFill>
                <a:schemeClr val="bg1"/>
              </a:solidFill>
              <a:ln>
                <a:noFill/>
              </a:ln>
              <a:effectLst/>
            </p:spPr>
            <p:txBody>
              <a:bodyPr lIns="0" tIns="0" rIns="0" bIns="0"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s-MX" sz="2400" b="0" i="0" u="none" strike="noStrike" kern="1200" cap="none" spc="0" normalizeH="0" baseline="0" noProof="0" dirty="0">
                  <a:ln>
                    <a:noFill/>
                  </a:ln>
                  <a:solidFill>
                    <a:srgbClr val="ED7D31">
                      <a:lumMod val="50000"/>
                    </a:srgbClr>
                  </a:solidFill>
                  <a:effectLst/>
                  <a:uLnTx/>
                  <a:uFillTx/>
                  <a:latin typeface="Calibri Light" panose="020F0302020204030204"/>
                  <a:ea typeface="Open Sans Extrabold" panose="020B0906030804020204" pitchFamily="34" charset="0"/>
                  <a:cs typeface="Open Sans Extrabold" panose="020B0906030804020204" pitchFamily="34" charset="0"/>
                </a:endParaRPr>
              </a:p>
            </p:txBody>
          </p:sp>
        </p:grpSp>
        <p:grpSp>
          <p:nvGrpSpPr>
            <p:cNvPr id="21" name="Group 20">
              <a:extLst>
                <a:ext uri="{FF2B5EF4-FFF2-40B4-BE49-F238E27FC236}">
                  <a16:creationId xmlns="" xmlns:a16="http://schemas.microsoft.com/office/drawing/2014/main" id="{0C281FFD-2BAF-C63B-FAEB-06F8427F77BD}"/>
                </a:ext>
              </a:extLst>
            </p:cNvPr>
            <p:cNvGrpSpPr/>
            <p:nvPr/>
          </p:nvGrpSpPr>
          <p:grpSpPr>
            <a:xfrm>
              <a:off x="3379801" y="3668257"/>
              <a:ext cx="8313272" cy="553998"/>
              <a:chOff x="2964397" y="2027397"/>
              <a:chExt cx="8313272" cy="553998"/>
            </a:xfrm>
          </p:grpSpPr>
          <p:sp>
            <p:nvSpPr>
              <p:cNvPr id="22" name="Rectangle 21">
                <a:extLst>
                  <a:ext uri="{FF2B5EF4-FFF2-40B4-BE49-F238E27FC236}">
                    <a16:creationId xmlns="" xmlns:a16="http://schemas.microsoft.com/office/drawing/2014/main" id="{3B450821-6880-A712-A3B0-70B43B48E4A1}"/>
                  </a:ext>
                </a:extLst>
              </p:cNvPr>
              <p:cNvSpPr/>
              <p:nvPr/>
            </p:nvSpPr>
            <p:spPr>
              <a:xfrm>
                <a:off x="3751859" y="2027397"/>
                <a:ext cx="752581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احترام الدين الإسلامي وقوانين البلاد وعاداتها وتقاليدها الاجتماعية</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23" name="Rectangle 22">
                <a:extLst>
                  <a:ext uri="{FF2B5EF4-FFF2-40B4-BE49-F238E27FC236}">
                    <a16:creationId xmlns="" xmlns:a16="http://schemas.microsoft.com/office/drawing/2014/main" id="{D793A8B8-4D37-F959-51E4-EFEFA1305807}"/>
                  </a:ext>
                </a:extLst>
              </p:cNvPr>
              <p:cNvSpPr/>
              <p:nvPr/>
            </p:nvSpPr>
            <p:spPr>
              <a:xfrm>
                <a:off x="2964397" y="2050170"/>
                <a:ext cx="737030" cy="445956"/>
              </a:xfrm>
              <a:prstGeom prst="rect">
                <a:avLst/>
              </a:prstGeom>
            </p:spPr>
            <p:txBody>
              <a:bodyPr wrap="square">
                <a:spAutoFit/>
              </a:bodyPr>
              <a:lstStyle/>
              <a:p>
                <a:pPr marL="0" marR="0" lvl="0" indent="0" algn="ctr" defTabSz="914400" rtl="1" eaLnBrk="1" fontAlgn="auto" latinLnBrk="0" hangingPunct="1">
                  <a:lnSpc>
                    <a:spcPct val="125000"/>
                  </a:lnSpc>
                  <a:spcBef>
                    <a:spcPts val="1000"/>
                  </a:spcBef>
                  <a:spcAft>
                    <a:spcPts val="0"/>
                  </a:spcAft>
                  <a:buClrTx/>
                  <a:buSzTx/>
                  <a:buFontTx/>
                  <a:buNone/>
                  <a:tabLst/>
                  <a:defRPr/>
                </a:pPr>
                <a:r>
                  <a:rPr kumimoji="0" lang="ar-EG" sz="2000" b="1"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Arial" panose="020B0604020202020204" pitchFamily="34" charset="0"/>
                  </a:rPr>
                  <a:t>2</a:t>
                </a:r>
                <a:endParaRPr kumimoji="0" lang="en-US" sz="2000" b="1"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mn-cs"/>
                </a:endParaRPr>
              </a:p>
            </p:txBody>
          </p:sp>
        </p:grpSp>
      </p:grpSp>
      <p:grpSp>
        <p:nvGrpSpPr>
          <p:cNvPr id="26" name="Group 25">
            <a:extLst>
              <a:ext uri="{FF2B5EF4-FFF2-40B4-BE49-F238E27FC236}">
                <a16:creationId xmlns="" xmlns:a16="http://schemas.microsoft.com/office/drawing/2014/main" id="{27E2BBAB-3801-FFE2-AFE0-F19479E0724A}"/>
              </a:ext>
            </a:extLst>
          </p:cNvPr>
          <p:cNvGrpSpPr/>
          <p:nvPr/>
        </p:nvGrpSpPr>
        <p:grpSpPr>
          <a:xfrm flipH="1">
            <a:off x="688219" y="2519561"/>
            <a:ext cx="11011717" cy="3836790"/>
            <a:chOff x="756172" y="2221364"/>
            <a:chExt cx="11011717" cy="3836790"/>
          </a:xfrm>
        </p:grpSpPr>
        <p:grpSp>
          <p:nvGrpSpPr>
            <p:cNvPr id="27" name="129 Grupo">
              <a:extLst>
                <a:ext uri="{FF2B5EF4-FFF2-40B4-BE49-F238E27FC236}">
                  <a16:creationId xmlns="" xmlns:a16="http://schemas.microsoft.com/office/drawing/2014/main" id="{B035CF45-51E5-0762-0977-A11CF2F75196}"/>
                </a:ext>
              </a:extLst>
            </p:cNvPr>
            <p:cNvGrpSpPr/>
            <p:nvPr/>
          </p:nvGrpSpPr>
          <p:grpSpPr>
            <a:xfrm rot="3263269">
              <a:off x="50796" y="2926740"/>
              <a:ext cx="3836790" cy="2426037"/>
              <a:chOff x="9279774" y="6619559"/>
              <a:chExt cx="9176297" cy="5760000"/>
            </a:xfrm>
          </p:grpSpPr>
          <p:sp>
            <p:nvSpPr>
              <p:cNvPr id="31" name="7 Elipse">
                <a:extLst>
                  <a:ext uri="{FF2B5EF4-FFF2-40B4-BE49-F238E27FC236}">
                    <a16:creationId xmlns="" xmlns:a16="http://schemas.microsoft.com/office/drawing/2014/main" id="{F23FE55A-6BA6-91F3-8632-8803CCBEC390}"/>
                  </a:ext>
                </a:extLst>
              </p:cNvPr>
              <p:cNvSpPr>
                <a:spLocks noChangeAspect="1"/>
              </p:cNvSpPr>
              <p:nvPr/>
            </p:nvSpPr>
            <p:spPr bwMode="auto">
              <a:xfrm>
                <a:off x="9279774" y="6619559"/>
                <a:ext cx="9176297" cy="5760000"/>
              </a:xfrm>
              <a:custGeom>
                <a:avLst/>
                <a:gdLst/>
                <a:ahLst/>
                <a:cxnLst/>
                <a:rect l="l" t="t" r="r" b="b"/>
                <a:pathLst>
                  <a:path w="9176297" h="5760000">
                    <a:moveTo>
                      <a:pt x="2880000" y="0"/>
                    </a:moveTo>
                    <a:cubicBezTo>
                      <a:pt x="4121179" y="0"/>
                      <a:pt x="5178976" y="785149"/>
                      <a:pt x="5580558" y="1887066"/>
                    </a:cubicBezTo>
                    <a:cubicBezTo>
                      <a:pt x="5817220" y="2382263"/>
                      <a:pt x="6145999" y="2688431"/>
                      <a:pt x="6509246" y="2688431"/>
                    </a:cubicBezTo>
                    <a:cubicBezTo>
                      <a:pt x="6763059" y="2688431"/>
                      <a:pt x="7000044" y="2538951"/>
                      <a:pt x="7198961" y="2278669"/>
                    </a:cubicBezTo>
                    <a:cubicBezTo>
                      <a:pt x="7392729" y="1989875"/>
                      <a:pt x="7722265" y="1799880"/>
                      <a:pt x="8096177" y="1799880"/>
                    </a:cubicBezTo>
                    <a:cubicBezTo>
                      <a:pt x="8692711" y="1799880"/>
                      <a:pt x="9176297" y="2283466"/>
                      <a:pt x="9176297" y="2880000"/>
                    </a:cubicBezTo>
                    <a:cubicBezTo>
                      <a:pt x="9176297" y="3476534"/>
                      <a:pt x="8692711" y="3960120"/>
                      <a:pt x="8096177" y="3960120"/>
                    </a:cubicBezTo>
                    <a:cubicBezTo>
                      <a:pt x="7722378" y="3960120"/>
                      <a:pt x="7392929" y="3770240"/>
                      <a:pt x="7199125" y="3481602"/>
                    </a:cubicBezTo>
                    <a:cubicBezTo>
                      <a:pt x="7000388" y="3221883"/>
                      <a:pt x="6763671" y="3072765"/>
                      <a:pt x="6510167" y="3072765"/>
                    </a:cubicBezTo>
                    <a:cubicBezTo>
                      <a:pt x="6144845" y="3072765"/>
                      <a:pt x="5814387" y="3382442"/>
                      <a:pt x="5577070" y="3882462"/>
                    </a:cubicBezTo>
                    <a:cubicBezTo>
                      <a:pt x="5172865" y="4979380"/>
                      <a:pt x="4117594" y="5760000"/>
                      <a:pt x="2880000" y="5760000"/>
                    </a:cubicBezTo>
                    <a:cubicBezTo>
                      <a:pt x="1289420" y="5760000"/>
                      <a:pt x="0" y="4470580"/>
                      <a:pt x="0" y="2880000"/>
                    </a:cubicBezTo>
                    <a:cubicBezTo>
                      <a:pt x="0" y="1289420"/>
                      <a:pt x="1289420" y="0"/>
                      <a:pt x="2880000" y="0"/>
                    </a:cubicBezTo>
                    <a:close/>
                  </a:path>
                </a:pathLst>
              </a:custGeom>
              <a:solidFill>
                <a:srgbClr val="002060"/>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s-SV" sz="700"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32" name="64 Elipse">
                <a:extLst>
                  <a:ext uri="{FF2B5EF4-FFF2-40B4-BE49-F238E27FC236}">
                    <a16:creationId xmlns="" xmlns:a16="http://schemas.microsoft.com/office/drawing/2014/main" id="{C442CA9A-B703-2A12-9E8E-704F43AC7546}"/>
                  </a:ext>
                </a:extLst>
              </p:cNvPr>
              <p:cNvSpPr>
                <a:spLocks noChangeAspect="1"/>
              </p:cNvSpPr>
              <p:nvPr/>
            </p:nvSpPr>
            <p:spPr>
              <a:xfrm rot="19001553">
                <a:off x="16505939" y="8635476"/>
                <a:ext cx="1755196" cy="1755194"/>
              </a:xfrm>
              <a:prstGeom prst="ellipse">
                <a:avLst/>
              </a:prstGeom>
              <a:solidFill>
                <a:schemeClr val="bg1"/>
              </a:solidFill>
              <a:ln>
                <a:noFill/>
              </a:ln>
              <a:effectLst/>
            </p:spPr>
            <p:txBody>
              <a:bodyPr lIns="0" tIns="0" rIns="0" bIns="0"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s-MX" sz="2400" b="0" i="0" u="none" strike="noStrike" kern="1200" cap="none" spc="0" normalizeH="0" baseline="0" noProof="0" dirty="0">
                  <a:ln>
                    <a:noFill/>
                  </a:ln>
                  <a:solidFill>
                    <a:srgbClr val="4472C4"/>
                  </a:solidFill>
                  <a:effectLst/>
                  <a:uLnTx/>
                  <a:uFillTx/>
                  <a:latin typeface="Calibri Light" panose="020F0302020204030204"/>
                  <a:ea typeface="Open Sans Extrabold" panose="020B0906030804020204" pitchFamily="34" charset="0"/>
                  <a:cs typeface="Open Sans Extrabold" panose="020B0906030804020204" pitchFamily="34" charset="0"/>
                </a:endParaRPr>
              </a:p>
            </p:txBody>
          </p:sp>
        </p:grpSp>
        <p:grpSp>
          <p:nvGrpSpPr>
            <p:cNvPr id="28" name="Group 27">
              <a:extLst>
                <a:ext uri="{FF2B5EF4-FFF2-40B4-BE49-F238E27FC236}">
                  <a16:creationId xmlns="" xmlns:a16="http://schemas.microsoft.com/office/drawing/2014/main" id="{888BCC23-2059-9436-2024-2D568A84541B}"/>
                </a:ext>
              </a:extLst>
            </p:cNvPr>
            <p:cNvGrpSpPr/>
            <p:nvPr/>
          </p:nvGrpSpPr>
          <p:grpSpPr>
            <a:xfrm>
              <a:off x="2449249" y="5120343"/>
              <a:ext cx="9318640" cy="562666"/>
              <a:chOff x="2964397" y="2050170"/>
              <a:chExt cx="9318640" cy="562666"/>
            </a:xfrm>
          </p:grpSpPr>
          <p:sp>
            <p:nvSpPr>
              <p:cNvPr id="29" name="Rectangle 28">
                <a:extLst>
                  <a:ext uri="{FF2B5EF4-FFF2-40B4-BE49-F238E27FC236}">
                    <a16:creationId xmlns="" xmlns:a16="http://schemas.microsoft.com/office/drawing/2014/main" id="{8F99465E-0C37-6A01-25CC-E9BC605A7791}"/>
                  </a:ext>
                </a:extLst>
              </p:cNvPr>
              <p:cNvSpPr/>
              <p:nvPr/>
            </p:nvSpPr>
            <p:spPr>
              <a:xfrm>
                <a:off x="3826675" y="2058838"/>
                <a:ext cx="845636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عدم التدخل في أية أنشطة تضر بأمن البلاد</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30" name="Rectangle 29">
                <a:extLst>
                  <a:ext uri="{FF2B5EF4-FFF2-40B4-BE49-F238E27FC236}">
                    <a16:creationId xmlns="" xmlns:a16="http://schemas.microsoft.com/office/drawing/2014/main" id="{B1D21B3B-811A-EA3D-90D9-F039A71869D6}"/>
                  </a:ext>
                </a:extLst>
              </p:cNvPr>
              <p:cNvSpPr/>
              <p:nvPr/>
            </p:nvSpPr>
            <p:spPr>
              <a:xfrm>
                <a:off x="2964397" y="2050170"/>
                <a:ext cx="737030" cy="445956"/>
              </a:xfrm>
              <a:prstGeom prst="rect">
                <a:avLst/>
              </a:prstGeom>
            </p:spPr>
            <p:txBody>
              <a:bodyPr wrap="square">
                <a:spAutoFit/>
              </a:bodyPr>
              <a:lstStyle/>
              <a:p>
                <a:pPr marL="0" marR="0" lvl="0" indent="0" algn="ctr" defTabSz="914400" rtl="1" eaLnBrk="1" fontAlgn="auto" latinLnBrk="0" hangingPunct="1">
                  <a:lnSpc>
                    <a:spcPct val="125000"/>
                  </a:lnSpc>
                  <a:spcBef>
                    <a:spcPts val="1000"/>
                  </a:spcBef>
                  <a:spcAft>
                    <a:spcPts val="0"/>
                  </a:spcAft>
                  <a:buClrTx/>
                  <a:buSzTx/>
                  <a:buFontTx/>
                  <a:buNone/>
                  <a:tabLst/>
                  <a:defRPr/>
                </a:pPr>
                <a:r>
                  <a:rPr kumimoji="0" lang="ar-EG" sz="2000" b="1"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Arial" panose="020B0604020202020204" pitchFamily="34" charset="0"/>
                  </a:rPr>
                  <a:t>3</a:t>
                </a:r>
                <a:endParaRPr kumimoji="0" lang="en-US" sz="2000" b="1"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mn-cs"/>
                </a:endParaRPr>
              </a:p>
            </p:txBody>
          </p:sp>
        </p:grpSp>
      </p:grpSp>
      <p:grpSp>
        <p:nvGrpSpPr>
          <p:cNvPr id="33" name="Group 32">
            <a:extLst>
              <a:ext uri="{FF2B5EF4-FFF2-40B4-BE49-F238E27FC236}">
                <a16:creationId xmlns="" xmlns:a16="http://schemas.microsoft.com/office/drawing/2014/main" id="{F57B010B-D113-077B-2D1B-F856A6D078EA}"/>
              </a:ext>
            </a:extLst>
          </p:cNvPr>
          <p:cNvGrpSpPr/>
          <p:nvPr/>
        </p:nvGrpSpPr>
        <p:grpSpPr>
          <a:xfrm flipH="1">
            <a:off x="375234" y="2184857"/>
            <a:ext cx="11324702" cy="2074648"/>
            <a:chOff x="480855" y="1886660"/>
            <a:chExt cx="11324702" cy="2074648"/>
          </a:xfrm>
        </p:grpSpPr>
        <p:grpSp>
          <p:nvGrpSpPr>
            <p:cNvPr id="34" name="Group 33">
              <a:extLst>
                <a:ext uri="{FF2B5EF4-FFF2-40B4-BE49-F238E27FC236}">
                  <a16:creationId xmlns="" xmlns:a16="http://schemas.microsoft.com/office/drawing/2014/main" id="{7DAC0D38-5CB8-F5BD-5C90-78725A7BC9D7}"/>
                </a:ext>
              </a:extLst>
            </p:cNvPr>
            <p:cNvGrpSpPr/>
            <p:nvPr/>
          </p:nvGrpSpPr>
          <p:grpSpPr>
            <a:xfrm rot="4894751">
              <a:off x="1356587" y="1272014"/>
              <a:ext cx="1813562" cy="3565026"/>
              <a:chOff x="5101315" y="2386390"/>
              <a:chExt cx="1813562" cy="3565026"/>
            </a:xfrm>
          </p:grpSpPr>
          <p:grpSp>
            <p:nvGrpSpPr>
              <p:cNvPr id="38" name="132 Grupo">
                <a:extLst>
                  <a:ext uri="{FF2B5EF4-FFF2-40B4-BE49-F238E27FC236}">
                    <a16:creationId xmlns="" xmlns:a16="http://schemas.microsoft.com/office/drawing/2014/main" id="{7CD55335-0521-91E6-812D-AE8C679A88F9}"/>
                  </a:ext>
                </a:extLst>
              </p:cNvPr>
              <p:cNvGrpSpPr/>
              <p:nvPr/>
            </p:nvGrpSpPr>
            <p:grpSpPr>
              <a:xfrm rot="19968518">
                <a:off x="5101315" y="2386390"/>
                <a:ext cx="1806278" cy="3565026"/>
                <a:chOff x="9999774" y="3195324"/>
                <a:chExt cx="4320000" cy="8464235"/>
              </a:xfrm>
            </p:grpSpPr>
            <p:sp>
              <p:nvSpPr>
                <p:cNvPr id="40" name="5 Elipse">
                  <a:extLst>
                    <a:ext uri="{FF2B5EF4-FFF2-40B4-BE49-F238E27FC236}">
                      <a16:creationId xmlns="" xmlns:a16="http://schemas.microsoft.com/office/drawing/2014/main" id="{9982E087-5BE1-0665-2697-184C105336ED}"/>
                    </a:ext>
                  </a:extLst>
                </p:cNvPr>
                <p:cNvSpPr>
                  <a:spLocks noChangeAspect="1"/>
                </p:cNvSpPr>
                <p:nvPr/>
              </p:nvSpPr>
              <p:spPr bwMode="auto">
                <a:xfrm>
                  <a:off x="9999774" y="3195324"/>
                  <a:ext cx="4320000" cy="8464235"/>
                </a:xfrm>
                <a:custGeom>
                  <a:avLst/>
                  <a:gdLst/>
                  <a:ahLst/>
                  <a:cxnLst/>
                  <a:rect l="l" t="t" r="r" b="b"/>
                  <a:pathLst>
                    <a:path w="4320000" h="8464235">
                      <a:moveTo>
                        <a:pt x="2160000" y="0"/>
                      </a:moveTo>
                      <a:cubicBezTo>
                        <a:pt x="2756534" y="0"/>
                        <a:pt x="3240120" y="483586"/>
                        <a:pt x="3240120" y="1080120"/>
                      </a:cubicBezTo>
                      <a:cubicBezTo>
                        <a:pt x="3240120" y="1400727"/>
                        <a:pt x="3100435" y="1688709"/>
                        <a:pt x="2877814" y="1885639"/>
                      </a:cubicBezTo>
                      <a:cubicBezTo>
                        <a:pt x="2630105" y="2201090"/>
                        <a:pt x="2489205" y="2572923"/>
                        <a:pt x="2489205" y="2970338"/>
                      </a:cubicBezTo>
                      <a:cubicBezTo>
                        <a:pt x="2489205" y="3549579"/>
                        <a:pt x="2788530" y="4074474"/>
                        <a:pt x="3273893" y="4456155"/>
                      </a:cubicBezTo>
                      <a:cubicBezTo>
                        <a:pt x="3901360" y="4832231"/>
                        <a:pt x="4320000" y="5519344"/>
                        <a:pt x="4320000" y="6304235"/>
                      </a:cubicBezTo>
                      <a:cubicBezTo>
                        <a:pt x="4320000" y="7497170"/>
                        <a:pt x="3352935" y="8464235"/>
                        <a:pt x="2160000" y="8464235"/>
                      </a:cubicBezTo>
                      <a:cubicBezTo>
                        <a:pt x="967065" y="8464235"/>
                        <a:pt x="0" y="7497170"/>
                        <a:pt x="0" y="6304235"/>
                      </a:cubicBezTo>
                      <a:cubicBezTo>
                        <a:pt x="0" y="5554456"/>
                        <a:pt x="382022" y="4893904"/>
                        <a:pt x="962335" y="4507047"/>
                      </a:cubicBezTo>
                      <a:cubicBezTo>
                        <a:pt x="1492089" y="4125066"/>
                        <a:pt x="1821035" y="3577564"/>
                        <a:pt x="1821035" y="2970338"/>
                      </a:cubicBezTo>
                      <a:cubicBezTo>
                        <a:pt x="1821035" y="2562805"/>
                        <a:pt x="1672869" y="2182172"/>
                        <a:pt x="1414636" y="1860600"/>
                      </a:cubicBezTo>
                      <a:cubicBezTo>
                        <a:pt x="1208131" y="1664577"/>
                        <a:pt x="1079880" y="1387326"/>
                        <a:pt x="1079880" y="1080120"/>
                      </a:cubicBezTo>
                      <a:cubicBezTo>
                        <a:pt x="1079880" y="483586"/>
                        <a:pt x="1563466" y="0"/>
                        <a:pt x="2160000" y="0"/>
                      </a:cubicBezTo>
                      <a:close/>
                    </a:path>
                  </a:pathLst>
                </a:custGeom>
                <a:solidFill>
                  <a:srgbClr val="FF0000"/>
                </a:solidFill>
                <a:ln w="19050">
                  <a:solidFill>
                    <a:schemeClr val="bg1"/>
                  </a:solidFill>
                </a:ln>
                <a:effectLst>
                  <a:outerShdw blurRad="381000" dist="76200" dir="5400000" algn="t" rotWithShape="0">
                    <a:prstClr val="black">
                      <a:alpha val="28000"/>
                    </a:prstClr>
                  </a:outerShdw>
                </a:effectLst>
              </p:spPr>
              <p:txBody>
                <a:bodyPr lIns="0" tIns="0" rIns="0" bIns="0"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s-SV" sz="700"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1" name="62 Elipse">
                  <a:extLst>
                    <a:ext uri="{FF2B5EF4-FFF2-40B4-BE49-F238E27FC236}">
                      <a16:creationId xmlns="" xmlns:a16="http://schemas.microsoft.com/office/drawing/2014/main" id="{213EEBD0-7C6B-AC68-192A-674004295815}"/>
                    </a:ext>
                  </a:extLst>
                </p:cNvPr>
                <p:cNvSpPr>
                  <a:spLocks noChangeAspect="1"/>
                </p:cNvSpPr>
                <p:nvPr/>
              </p:nvSpPr>
              <p:spPr>
                <a:xfrm rot="18174919">
                  <a:off x="11288565" y="3372122"/>
                  <a:ext cx="1742414" cy="1768069"/>
                </a:xfrm>
                <a:prstGeom prst="ellipse">
                  <a:avLst/>
                </a:prstGeom>
                <a:solidFill>
                  <a:schemeClr val="bg1"/>
                </a:solidFill>
                <a:ln>
                  <a:noFill/>
                </a:ln>
                <a:effectLst/>
              </p:spPr>
              <p:txBody>
                <a:bodyPr lIns="0" tIns="0" rIns="0" bIns="0"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mn-cs"/>
                  </a:endParaRPr>
                </a:p>
              </p:txBody>
            </p:sp>
          </p:grpSp>
          <p:sp>
            <p:nvSpPr>
              <p:cNvPr id="39" name="50 Elipse">
                <a:extLst>
                  <a:ext uri="{FF2B5EF4-FFF2-40B4-BE49-F238E27FC236}">
                    <a16:creationId xmlns="" xmlns:a16="http://schemas.microsoft.com/office/drawing/2014/main" id="{4F81014A-6782-3F68-58C6-43604F8E40EE}"/>
                  </a:ext>
                </a:extLst>
              </p:cNvPr>
              <p:cNvSpPr/>
              <p:nvPr/>
            </p:nvSpPr>
            <p:spPr>
              <a:xfrm rot="19968518">
                <a:off x="5876268" y="4407107"/>
                <a:ext cx="1038609" cy="1046229"/>
              </a:xfrm>
              <a:prstGeom prst="ellipse">
                <a:avLst/>
              </a:prstGeom>
              <a:solidFill>
                <a:schemeClr val="bg1"/>
              </a:solidFill>
              <a:ln w="28575" cap="rnd" cmpd="sng">
                <a:noFill/>
                <a:bevel/>
              </a:ln>
              <a:effectLst>
                <a:innerShdw blurRad="177800" dist="25400">
                  <a:prstClr val="black"/>
                </a:innerShdw>
              </a:effectLst>
              <a:scene3d>
                <a:camera prst="orthographicFront"/>
                <a:lightRig rig="contrasting" dir="t"/>
              </a:scene3d>
              <a:sp3d prstMaterial="metal">
                <a:bevelT w="0" h="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0" tIns="91991" rIns="0" bIns="91991" rtlCol="0" anchor="ctr"/>
              <a:lstStyle/>
              <a:p>
                <a:pPr marL="0" marR="0" lvl="0" indent="0" algn="ctr" defTabSz="914400" rtl="1" eaLnBrk="1" fontAlgn="auto" latinLnBrk="0" hangingPunct="1">
                  <a:lnSpc>
                    <a:spcPct val="125000"/>
                  </a:lnSpc>
                  <a:spcBef>
                    <a:spcPts val="0"/>
                  </a:spcBef>
                  <a:spcAft>
                    <a:spcPts val="0"/>
                  </a:spcAft>
                  <a:buClrTx/>
                  <a:buSzTx/>
                  <a:buFontTx/>
                  <a:buNone/>
                  <a:tabLst/>
                  <a:defRPr/>
                </a:pPr>
                <a:endParaRPr kumimoji="0" lang="es-MX" sz="1000" b="1" i="0" u="none" strike="noStrike" kern="1000" cap="none" spc="0" normalizeH="0" baseline="0" noProof="0" dirty="0">
                  <a:ln>
                    <a:noFill/>
                  </a:ln>
                  <a:solidFill>
                    <a:srgbClr val="44546A"/>
                  </a:solidFill>
                  <a:effectLst/>
                  <a:uLnTx/>
                  <a:uFillTx/>
                  <a:latin typeface="Aller" panose="02000503030000020004" pitchFamily="2" charset="0"/>
                  <a:ea typeface="Open Sans Condensed" panose="020B0604020202020204" charset="0"/>
                  <a:cs typeface="Open Sans Condensed" panose="020B0604020202020204" charset="0"/>
                </a:endParaRPr>
              </a:p>
            </p:txBody>
          </p:sp>
        </p:grpSp>
        <p:grpSp>
          <p:nvGrpSpPr>
            <p:cNvPr id="35" name="Group 34">
              <a:extLst>
                <a:ext uri="{FF2B5EF4-FFF2-40B4-BE49-F238E27FC236}">
                  <a16:creationId xmlns="" xmlns:a16="http://schemas.microsoft.com/office/drawing/2014/main" id="{4FD880DC-C2E5-9DE1-5146-39B1236D1EBD}"/>
                </a:ext>
              </a:extLst>
            </p:cNvPr>
            <p:cNvGrpSpPr/>
            <p:nvPr/>
          </p:nvGrpSpPr>
          <p:grpSpPr>
            <a:xfrm>
              <a:off x="2964397" y="1886660"/>
              <a:ext cx="8841160" cy="609466"/>
              <a:chOff x="2964397" y="1886660"/>
              <a:chExt cx="8841160" cy="609466"/>
            </a:xfrm>
          </p:grpSpPr>
          <p:sp>
            <p:nvSpPr>
              <p:cNvPr id="36" name="Rectangle 35">
                <a:extLst>
                  <a:ext uri="{FF2B5EF4-FFF2-40B4-BE49-F238E27FC236}">
                    <a16:creationId xmlns="" xmlns:a16="http://schemas.microsoft.com/office/drawing/2014/main" id="{6741332B-7905-A7BC-2AA8-7FC4ECC5B80D}"/>
                  </a:ext>
                </a:extLst>
              </p:cNvPr>
              <p:cNvSpPr/>
              <p:nvPr/>
            </p:nvSpPr>
            <p:spPr>
              <a:xfrm>
                <a:off x="3864343" y="1886660"/>
                <a:ext cx="7941214"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الالتزام بشروط العمل المنصوص عليها في العقد</a:t>
                </a:r>
              </a:p>
            </p:txBody>
          </p:sp>
          <p:sp>
            <p:nvSpPr>
              <p:cNvPr id="37" name="Rectangle 36">
                <a:extLst>
                  <a:ext uri="{FF2B5EF4-FFF2-40B4-BE49-F238E27FC236}">
                    <a16:creationId xmlns="" xmlns:a16="http://schemas.microsoft.com/office/drawing/2014/main" id="{831062FF-7C38-02D0-0865-36C68A32887D}"/>
                  </a:ext>
                </a:extLst>
              </p:cNvPr>
              <p:cNvSpPr/>
              <p:nvPr/>
            </p:nvSpPr>
            <p:spPr>
              <a:xfrm>
                <a:off x="2964397" y="2050170"/>
                <a:ext cx="737030" cy="445956"/>
              </a:xfrm>
              <a:prstGeom prst="rect">
                <a:avLst/>
              </a:prstGeom>
            </p:spPr>
            <p:txBody>
              <a:bodyPr wrap="square">
                <a:spAutoFit/>
              </a:bodyPr>
              <a:lstStyle/>
              <a:p>
                <a:pPr marL="0" marR="0" lvl="0" indent="0" algn="ctr" defTabSz="914400" rtl="1" eaLnBrk="1" fontAlgn="auto" latinLnBrk="0" hangingPunct="1">
                  <a:lnSpc>
                    <a:spcPct val="125000"/>
                  </a:lnSpc>
                  <a:spcBef>
                    <a:spcPts val="1000"/>
                  </a:spcBef>
                  <a:spcAft>
                    <a:spcPts val="0"/>
                  </a:spcAft>
                  <a:buClrTx/>
                  <a:buSzTx/>
                  <a:buFontTx/>
                  <a:buNone/>
                  <a:tabLst/>
                  <a:defRPr/>
                </a:pPr>
                <a:r>
                  <a:rPr kumimoji="0" lang="ar-EG" sz="2000" b="1"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Arial" panose="020B0604020202020204" pitchFamily="34" charset="0"/>
                  </a:rPr>
                  <a:t>1</a:t>
                </a:r>
                <a:endParaRPr kumimoji="0" lang="en-US" sz="2000" b="1" i="0" u="none" strike="noStrike" kern="1200" cap="none" spc="0" normalizeH="0" baseline="0" noProof="0" dirty="0">
                  <a:ln>
                    <a:noFill/>
                  </a:ln>
                  <a:solidFill>
                    <a:prstClr val="black"/>
                  </a:solidFill>
                  <a:effectLst/>
                  <a:uLnTx/>
                  <a:uFillTx/>
                  <a:latin typeface="Avenir LT Std 35 Light" panose="020B0402020203020204" pitchFamily="34" charset="0"/>
                  <a:ea typeface="+mn-ea"/>
                  <a:cs typeface="+mn-cs"/>
                </a:endParaRPr>
              </a:p>
            </p:txBody>
          </p:sp>
        </p:grpSp>
      </p:grpSp>
      <p:sp>
        <p:nvSpPr>
          <p:cNvPr id="4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3164730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1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1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1767048" y="261467"/>
            <a:ext cx="2943029" cy="634504"/>
            <a:chOff x="-330263" y="0"/>
            <a:chExt cx="1849183"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330263" y="0"/>
              <a:ext cx="1564069"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9559E92A-6EE9-750F-E8F9-D891D65F5777}"/>
              </a:ext>
            </a:extLst>
          </p:cNvPr>
          <p:cNvGrpSpPr/>
          <p:nvPr/>
        </p:nvGrpSpPr>
        <p:grpSpPr>
          <a:xfrm flipH="1">
            <a:off x="166272" y="1777738"/>
            <a:ext cx="11469057" cy="4412841"/>
            <a:chOff x="762069" y="1387458"/>
            <a:chExt cx="11469057" cy="4412841"/>
          </a:xfrm>
        </p:grpSpPr>
        <p:sp>
          <p:nvSpPr>
            <p:cNvPr id="5" name="Line">
              <a:extLst>
                <a:ext uri="{FF2B5EF4-FFF2-40B4-BE49-F238E27FC236}">
                  <a16:creationId xmlns="" xmlns:a16="http://schemas.microsoft.com/office/drawing/2014/main" id="{C9B30158-CA4C-43AF-4679-D4A411A82847}"/>
                </a:ext>
              </a:extLst>
            </p:cNvPr>
            <p:cNvSpPr/>
            <p:nvPr/>
          </p:nvSpPr>
          <p:spPr>
            <a:xfrm rot="10800000">
              <a:off x="762069" y="1900419"/>
              <a:ext cx="895367" cy="38998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937" y="0"/>
                  </a:lnTo>
                  <a:cubicBezTo>
                    <a:pt x="15914" y="0"/>
                    <a:pt x="16696" y="0"/>
                    <a:pt x="17332" y="5"/>
                  </a:cubicBezTo>
                  <a:cubicBezTo>
                    <a:pt x="17967" y="10"/>
                    <a:pt x="18456" y="20"/>
                    <a:pt x="18847" y="40"/>
                  </a:cubicBezTo>
                  <a:cubicBezTo>
                    <a:pt x="19411" y="65"/>
                    <a:pt x="19915" y="105"/>
                    <a:pt x="20329" y="156"/>
                  </a:cubicBezTo>
                  <a:cubicBezTo>
                    <a:pt x="20744" y="207"/>
                    <a:pt x="21068" y="268"/>
                    <a:pt x="21273" y="337"/>
                  </a:cubicBezTo>
                  <a:cubicBezTo>
                    <a:pt x="21437" y="385"/>
                    <a:pt x="21518" y="445"/>
                    <a:pt x="21559" y="523"/>
                  </a:cubicBezTo>
                  <a:cubicBezTo>
                    <a:pt x="21600" y="601"/>
                    <a:pt x="21600" y="697"/>
                    <a:pt x="21600" y="817"/>
                  </a:cubicBezTo>
                  <a:lnTo>
                    <a:pt x="21600" y="20783"/>
                  </a:lnTo>
                  <a:cubicBezTo>
                    <a:pt x="21600" y="20903"/>
                    <a:pt x="21600" y="20999"/>
                    <a:pt x="21559" y="21077"/>
                  </a:cubicBezTo>
                  <a:cubicBezTo>
                    <a:pt x="21518" y="21155"/>
                    <a:pt x="21437" y="21215"/>
                    <a:pt x="21273" y="21263"/>
                  </a:cubicBezTo>
                  <a:cubicBezTo>
                    <a:pt x="21068" y="21332"/>
                    <a:pt x="20744" y="21393"/>
                    <a:pt x="20329" y="21444"/>
                  </a:cubicBezTo>
                  <a:cubicBezTo>
                    <a:pt x="19915" y="21495"/>
                    <a:pt x="19411" y="21535"/>
                    <a:pt x="18847" y="21560"/>
                  </a:cubicBezTo>
                  <a:cubicBezTo>
                    <a:pt x="18456" y="21580"/>
                    <a:pt x="17967" y="21590"/>
                    <a:pt x="17332" y="21595"/>
                  </a:cubicBezTo>
                  <a:cubicBezTo>
                    <a:pt x="16696" y="21600"/>
                    <a:pt x="15914" y="21600"/>
                    <a:pt x="14937" y="21600"/>
                  </a:cubicBezTo>
                  <a:lnTo>
                    <a:pt x="0" y="21600"/>
                  </a:lnTo>
                </a:path>
              </a:pathLst>
            </a:cu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grpSp>
          <p:nvGrpSpPr>
            <p:cNvPr id="6" name="Group 5">
              <a:extLst>
                <a:ext uri="{FF2B5EF4-FFF2-40B4-BE49-F238E27FC236}">
                  <a16:creationId xmlns="" xmlns:a16="http://schemas.microsoft.com/office/drawing/2014/main" id="{687E616C-0559-67A6-3F99-81DC0FEA0D65}"/>
                </a:ext>
              </a:extLst>
            </p:cNvPr>
            <p:cNvGrpSpPr/>
            <p:nvPr/>
          </p:nvGrpSpPr>
          <p:grpSpPr>
            <a:xfrm>
              <a:off x="1340863" y="1387458"/>
              <a:ext cx="10890263" cy="1025922"/>
              <a:chOff x="18296952" y="2522804"/>
              <a:chExt cx="17224658" cy="1550841"/>
            </a:xfrm>
          </p:grpSpPr>
          <p:sp>
            <p:nvSpPr>
              <p:cNvPr id="10" name="Circle">
                <a:extLst>
                  <a:ext uri="{FF2B5EF4-FFF2-40B4-BE49-F238E27FC236}">
                    <a16:creationId xmlns="" xmlns:a16="http://schemas.microsoft.com/office/drawing/2014/main" id="{DDED4B8A-5386-6F7B-6869-36797DE6ED07}"/>
                  </a:ext>
                </a:extLst>
              </p:cNvPr>
              <p:cNvSpPr/>
              <p:nvPr/>
            </p:nvSpPr>
            <p:spPr>
              <a:xfrm>
                <a:off x="18296952" y="2871643"/>
                <a:ext cx="864874" cy="864872"/>
              </a:xfrm>
              <a:prstGeom prst="ellipse">
                <a:avLst/>
              </a:prstGeom>
              <a:solidFill>
                <a:srgbClr val="C4001C"/>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11" name="Graphic 10">
                <a:extLst>
                  <a:ext uri="{FF2B5EF4-FFF2-40B4-BE49-F238E27FC236}">
                    <a16:creationId xmlns="" xmlns:a16="http://schemas.microsoft.com/office/drawing/2014/main" id="{9A28C543-642B-3E27-4668-D5A7030B0C76}"/>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12" name="Lorem Ipsum ever is simply dummy text">
                <a:extLst>
                  <a:ext uri="{FF2B5EF4-FFF2-40B4-BE49-F238E27FC236}">
                    <a16:creationId xmlns="" xmlns:a16="http://schemas.microsoft.com/office/drawing/2014/main" id="{72AF618A-7635-063B-8EC1-D7D2B00625B8}"/>
                  </a:ext>
                </a:extLst>
              </p:cNvPr>
              <p:cNvSpPr txBox="1"/>
              <p:nvPr/>
            </p:nvSpPr>
            <p:spPr>
              <a:xfrm>
                <a:off x="19306928" y="2522804"/>
                <a:ext cx="16214682" cy="15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لا يجوز تعيين العامل تحت الاختبار لمدة تزيد على ثلاثة أشهر لمن يتقاضى أجره شهرياً ولمدة تزيد على شهر واحد لمن يتقاضى أجره على خلاف ذلك</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endParaRPr>
              </a:p>
            </p:txBody>
          </p:sp>
        </p:grpSp>
      </p:grpSp>
      <p:grpSp>
        <p:nvGrpSpPr>
          <p:cNvPr id="14" name="Group 13">
            <a:extLst>
              <a:ext uri="{FF2B5EF4-FFF2-40B4-BE49-F238E27FC236}">
                <a16:creationId xmlns="" xmlns:a16="http://schemas.microsoft.com/office/drawing/2014/main" id="{7BE2CFA4-2A78-D439-1E94-AB2F5CE3EA0C}"/>
              </a:ext>
            </a:extLst>
          </p:cNvPr>
          <p:cNvGrpSpPr/>
          <p:nvPr/>
        </p:nvGrpSpPr>
        <p:grpSpPr>
          <a:xfrm flipH="1">
            <a:off x="166272" y="3084719"/>
            <a:ext cx="11476453" cy="1025922"/>
            <a:chOff x="754673" y="2694439"/>
            <a:chExt cx="11476453" cy="1025922"/>
          </a:xfrm>
        </p:grpSpPr>
        <p:sp>
          <p:nvSpPr>
            <p:cNvPr id="16" name="Line">
              <a:extLst>
                <a:ext uri="{FF2B5EF4-FFF2-40B4-BE49-F238E27FC236}">
                  <a16:creationId xmlns="" xmlns:a16="http://schemas.microsoft.com/office/drawing/2014/main" id="{D9778175-4A3C-B557-F914-2E9E84E0A720}"/>
                </a:ext>
              </a:extLst>
            </p:cNvPr>
            <p:cNvSpPr/>
            <p:nvPr/>
          </p:nvSpPr>
          <p:spPr>
            <a:xfrm rot="10800000">
              <a:off x="754673" y="3175777"/>
              <a:ext cx="604229" cy="0"/>
            </a:xfrm>
            <a:prstGeom prst="line">
              <a:avLst/>
            </a:pr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grpSp>
          <p:nvGrpSpPr>
            <p:cNvPr id="17" name="Group 16">
              <a:extLst>
                <a:ext uri="{FF2B5EF4-FFF2-40B4-BE49-F238E27FC236}">
                  <a16:creationId xmlns="" xmlns:a16="http://schemas.microsoft.com/office/drawing/2014/main" id="{3E715CF1-5B7F-0574-65B1-BAAFEAD345A4}"/>
                </a:ext>
              </a:extLst>
            </p:cNvPr>
            <p:cNvGrpSpPr/>
            <p:nvPr/>
          </p:nvGrpSpPr>
          <p:grpSpPr>
            <a:xfrm>
              <a:off x="1294104" y="2694439"/>
              <a:ext cx="10937022" cy="1025922"/>
              <a:chOff x="18296952" y="2616183"/>
              <a:chExt cx="17298616" cy="1550839"/>
            </a:xfrm>
          </p:grpSpPr>
          <p:sp>
            <p:nvSpPr>
              <p:cNvPr id="32" name="Circle">
                <a:extLst>
                  <a:ext uri="{FF2B5EF4-FFF2-40B4-BE49-F238E27FC236}">
                    <a16:creationId xmlns="" xmlns:a16="http://schemas.microsoft.com/office/drawing/2014/main" id="{649C3556-9A29-F219-637F-E7FAC0E1EBFE}"/>
                  </a:ext>
                </a:extLst>
              </p:cNvPr>
              <p:cNvSpPr/>
              <p:nvPr/>
            </p:nvSpPr>
            <p:spPr>
              <a:xfrm>
                <a:off x="18296952" y="2871643"/>
                <a:ext cx="864874" cy="864872"/>
              </a:xfrm>
              <a:prstGeom prst="ellipse">
                <a:avLst/>
              </a:prstGeom>
              <a:solidFill>
                <a:srgbClr val="0070C0"/>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33" name="Graphic 10">
                <a:extLst>
                  <a:ext uri="{FF2B5EF4-FFF2-40B4-BE49-F238E27FC236}">
                    <a16:creationId xmlns="" xmlns:a16="http://schemas.microsoft.com/office/drawing/2014/main" id="{EC1D8A59-4053-9B32-07D9-9BE72EDE92D1}"/>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34" name="Lorem Ipsum ever is simply dummy text">
                <a:extLst>
                  <a:ext uri="{FF2B5EF4-FFF2-40B4-BE49-F238E27FC236}">
                    <a16:creationId xmlns="" xmlns:a16="http://schemas.microsoft.com/office/drawing/2014/main" id="{9647A180-C06D-463E-F443-CB582BB2DB58}"/>
                  </a:ext>
                </a:extLst>
              </p:cNvPr>
              <p:cNvSpPr txBox="1"/>
              <p:nvPr/>
            </p:nvSpPr>
            <p:spPr>
              <a:xfrm>
                <a:off x="19286661" y="2616183"/>
                <a:ext cx="16308907" cy="15508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ولا يجوز تعيين العامل تحت الاختبار أكثر من مرة لدى نفس صاحب العمل. وتدخل فترة الاختبار إذا اجتازها العامل</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 في مدة الخدمة</a:t>
                </a:r>
              </a:p>
            </p:txBody>
          </p:sp>
        </p:grpSp>
      </p:grpSp>
      <p:grpSp>
        <p:nvGrpSpPr>
          <p:cNvPr id="35" name="Group 34">
            <a:extLst>
              <a:ext uri="{FF2B5EF4-FFF2-40B4-BE49-F238E27FC236}">
                <a16:creationId xmlns="" xmlns:a16="http://schemas.microsoft.com/office/drawing/2014/main" id="{E2F3AD4C-41C2-A581-CFFA-8D81E948C60A}"/>
              </a:ext>
            </a:extLst>
          </p:cNvPr>
          <p:cNvGrpSpPr/>
          <p:nvPr/>
        </p:nvGrpSpPr>
        <p:grpSpPr>
          <a:xfrm flipH="1">
            <a:off x="183308" y="4498724"/>
            <a:ext cx="11463465" cy="587432"/>
            <a:chOff x="750625" y="4108444"/>
            <a:chExt cx="11463465" cy="587432"/>
          </a:xfrm>
        </p:grpSpPr>
        <p:sp>
          <p:nvSpPr>
            <p:cNvPr id="36" name="Line">
              <a:extLst>
                <a:ext uri="{FF2B5EF4-FFF2-40B4-BE49-F238E27FC236}">
                  <a16:creationId xmlns="" xmlns:a16="http://schemas.microsoft.com/office/drawing/2014/main" id="{D3854CD7-022E-C2B2-E691-55BE999FD70D}"/>
                </a:ext>
              </a:extLst>
            </p:cNvPr>
            <p:cNvSpPr/>
            <p:nvPr/>
          </p:nvSpPr>
          <p:spPr>
            <a:xfrm rot="10800000">
              <a:off x="750625" y="4451136"/>
              <a:ext cx="745818" cy="0"/>
            </a:xfrm>
            <a:prstGeom prst="line">
              <a:avLst/>
            </a:pr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grpSp>
          <p:nvGrpSpPr>
            <p:cNvPr id="37" name="Group 36">
              <a:extLst>
                <a:ext uri="{FF2B5EF4-FFF2-40B4-BE49-F238E27FC236}">
                  <a16:creationId xmlns="" xmlns:a16="http://schemas.microsoft.com/office/drawing/2014/main" id="{FBEDEAA6-E197-A5F6-74C0-6DB73B7C7B3A}"/>
                </a:ext>
              </a:extLst>
            </p:cNvPr>
            <p:cNvGrpSpPr/>
            <p:nvPr/>
          </p:nvGrpSpPr>
          <p:grpSpPr>
            <a:xfrm>
              <a:off x="1294104" y="4108444"/>
              <a:ext cx="10919986" cy="587432"/>
              <a:chOff x="18296952" y="2871643"/>
              <a:chExt cx="17271672" cy="887995"/>
            </a:xfrm>
          </p:grpSpPr>
          <p:sp>
            <p:nvSpPr>
              <p:cNvPr id="38" name="Circle">
                <a:extLst>
                  <a:ext uri="{FF2B5EF4-FFF2-40B4-BE49-F238E27FC236}">
                    <a16:creationId xmlns="" xmlns:a16="http://schemas.microsoft.com/office/drawing/2014/main" id="{A290FD2C-1DAA-33A5-A96F-DBACE94C6E14}"/>
                  </a:ext>
                </a:extLst>
              </p:cNvPr>
              <p:cNvSpPr/>
              <p:nvPr/>
            </p:nvSpPr>
            <p:spPr>
              <a:xfrm>
                <a:off x="18296952" y="2871643"/>
                <a:ext cx="864874" cy="864872"/>
              </a:xfrm>
              <a:prstGeom prst="ellipse">
                <a:avLst/>
              </a:prstGeom>
              <a:solidFill>
                <a:srgbClr val="C4001C"/>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39" name="Graphic 10">
                <a:extLst>
                  <a:ext uri="{FF2B5EF4-FFF2-40B4-BE49-F238E27FC236}">
                    <a16:creationId xmlns="" xmlns:a16="http://schemas.microsoft.com/office/drawing/2014/main" id="{1C21BDC4-6195-9B30-F8B2-FF9284C9D165}"/>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40" name="Lorem Ipsum ever is simply dummy text">
                <a:extLst>
                  <a:ext uri="{FF2B5EF4-FFF2-40B4-BE49-F238E27FC236}">
                    <a16:creationId xmlns="" xmlns:a16="http://schemas.microsoft.com/office/drawing/2014/main" id="{4B3FA680-4CAD-86E6-FEB8-501AF2D5FE0B}"/>
                  </a:ext>
                </a:extLst>
              </p:cNvPr>
              <p:cNvSpPr txBox="1"/>
              <p:nvPr/>
            </p:nvSpPr>
            <p:spPr>
              <a:xfrm>
                <a:off x="19353940" y="2906676"/>
                <a:ext cx="16214684" cy="8529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وفي جميع الأحوال يتعين تحديد فترة الاختبار إن وجدت في عقد العمل</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endParaRPr>
              </a:p>
            </p:txBody>
          </p:sp>
        </p:grpSp>
      </p:grpSp>
      <p:grpSp>
        <p:nvGrpSpPr>
          <p:cNvPr id="41" name="Group 40">
            <a:extLst>
              <a:ext uri="{FF2B5EF4-FFF2-40B4-BE49-F238E27FC236}">
                <a16:creationId xmlns="" xmlns:a16="http://schemas.microsoft.com/office/drawing/2014/main" id="{0686EA12-588C-5197-87BC-758ECED68026}"/>
              </a:ext>
            </a:extLst>
          </p:cNvPr>
          <p:cNvGrpSpPr/>
          <p:nvPr/>
        </p:nvGrpSpPr>
        <p:grpSpPr>
          <a:xfrm flipH="1">
            <a:off x="183308" y="5533835"/>
            <a:ext cx="10860541" cy="1025922"/>
            <a:chOff x="18296952" y="2473069"/>
            <a:chExt cx="17177650" cy="1550841"/>
          </a:xfrm>
        </p:grpSpPr>
        <p:sp>
          <p:nvSpPr>
            <p:cNvPr id="42" name="Circle">
              <a:extLst>
                <a:ext uri="{FF2B5EF4-FFF2-40B4-BE49-F238E27FC236}">
                  <a16:creationId xmlns="" xmlns:a16="http://schemas.microsoft.com/office/drawing/2014/main" id="{FBC734CB-C4D9-28D8-2163-ED6C73F238FE}"/>
                </a:ext>
              </a:extLst>
            </p:cNvPr>
            <p:cNvSpPr/>
            <p:nvPr/>
          </p:nvSpPr>
          <p:spPr>
            <a:xfrm>
              <a:off x="18296952" y="2871643"/>
              <a:ext cx="864874" cy="864872"/>
            </a:xfrm>
            <a:prstGeom prst="ellipse">
              <a:avLst/>
            </a:prstGeom>
            <a:solidFill>
              <a:srgbClr val="0070C0"/>
            </a:solidFill>
            <a:ln w="12700" cap="flat">
              <a:noFill/>
              <a:miter lim="400000"/>
            </a:ln>
            <a:effectLst/>
          </p:spPr>
          <p:txBody>
            <a:bodyPr wrap="square" lIns="0" tIns="0" rIns="0" bIns="0" numCol="1" anchor="ctr">
              <a:noAutofit/>
            </a:bodyPr>
            <a:lstStyle/>
            <a:p>
              <a:pPr marL="0" marR="0" lvl="0" indent="0" algn="justLow" defTabSz="825500" rtl="1"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ea typeface="+mn-ea"/>
                <a:cs typeface="Sakkal Majalla" panose="02000000000000000000" pitchFamily="2" charset="-78"/>
                <a:sym typeface="Helvetica Neue Medium"/>
              </a:endParaRPr>
            </a:p>
          </p:txBody>
        </p:sp>
        <p:sp>
          <p:nvSpPr>
            <p:cNvPr id="43" name="Graphic 10">
              <a:extLst>
                <a:ext uri="{FF2B5EF4-FFF2-40B4-BE49-F238E27FC236}">
                  <a16:creationId xmlns="" xmlns:a16="http://schemas.microsoft.com/office/drawing/2014/main" id="{2D4AC564-6028-1E59-16F9-C4B682CBDFE3}"/>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rtl="1"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44" name="Lorem Ipsum ever is simply dummy text">
              <a:extLst>
                <a:ext uri="{FF2B5EF4-FFF2-40B4-BE49-F238E27FC236}">
                  <a16:creationId xmlns="" xmlns:a16="http://schemas.microsoft.com/office/drawing/2014/main" id="{C0CFAB09-25A9-F203-89B0-2FFB7492F49E}"/>
                </a:ext>
              </a:extLst>
            </p:cNvPr>
            <p:cNvSpPr txBox="1"/>
            <p:nvPr/>
          </p:nvSpPr>
          <p:spPr>
            <a:xfrm>
              <a:off x="19308556" y="2473069"/>
              <a:ext cx="16166046" cy="15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L="0" marR="0" lvl="0" indent="0" algn="justLow" defTabSz="914400" rtl="1" eaLnBrk="1" fontAlgn="auto" latinLnBrk="0" hangingPunct="1">
                <a:lnSpc>
                  <a:spcPct val="125000"/>
                </a:lnSpc>
                <a:spcBef>
                  <a:spcPct val="20000"/>
                </a:spcBef>
                <a:spcAft>
                  <a:spcPts val="0"/>
                </a:spcAft>
                <a:buClr>
                  <a:srgbClr val="C00000"/>
                </a:buClr>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sym typeface="Barlow Medium"/>
                </a:rPr>
                <a:t>ويجوز لأي من طرفي العقد إنهاؤه خلال فترة الاختبار إذا تبين له عدم ملاءمة الاستمرار في العمل، وذلك بعد إخطار الطرف الآخر بسبعة أيام على الأقل</a:t>
              </a:r>
            </a:p>
          </p:txBody>
        </p:sp>
      </p:grpSp>
      <p:sp>
        <p:nvSpPr>
          <p:cNvPr id="29"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67771373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41"/>
                                        </p:tgtEl>
                                        <p:attrNameLst>
                                          <p:attrName>style.visibility</p:attrName>
                                        </p:attrNameLst>
                                      </p:cBhvr>
                                      <p:to>
                                        <p:strVal val="visible"/>
                                      </p:to>
                                    </p:set>
                                    <p:anim calcmode="lin" valueType="num">
                                      <p:cBhvr additive="base">
                                        <p:cTn id="30" dur="500" fill="hold"/>
                                        <p:tgtEl>
                                          <p:spTgt spid="41"/>
                                        </p:tgtEl>
                                        <p:attrNameLst>
                                          <p:attrName>ppt_x</p:attrName>
                                        </p:attrNameLst>
                                      </p:cBhvr>
                                      <p:tavLst>
                                        <p:tav tm="0">
                                          <p:val>
                                            <p:strVal val="#ppt_x"/>
                                          </p:val>
                                        </p:tav>
                                        <p:tav tm="100000">
                                          <p:val>
                                            <p:strVal val="#ppt_x"/>
                                          </p:val>
                                        </p:tav>
                                      </p:tavLst>
                                    </p:anim>
                                    <p:anim calcmode="lin" valueType="num">
                                      <p:cBhvr additive="base">
                                        <p:cTn id="31"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1978190" y="268744"/>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9">
            <a:extLst>
              <a:ext uri="{FF2B5EF4-FFF2-40B4-BE49-F238E27FC236}">
                <a16:creationId xmlns="" xmlns:a16="http://schemas.microsoft.com/office/drawing/2014/main" id="{4F298639-FD4E-8D87-D6D9-8CCA67CE0B7F}"/>
              </a:ext>
            </a:extLst>
          </p:cNvPr>
          <p:cNvGrpSpPr/>
          <p:nvPr/>
        </p:nvGrpSpPr>
        <p:grpSpPr>
          <a:xfrm>
            <a:off x="1031277" y="1351150"/>
            <a:ext cx="10925357" cy="855499"/>
            <a:chOff x="187851" y="1477108"/>
            <a:chExt cx="11710590" cy="984737"/>
          </a:xfrm>
        </p:grpSpPr>
        <p:pic>
          <p:nvPicPr>
            <p:cNvPr id="11" name="Picture Placeholder 1">
              <a:extLst>
                <a:ext uri="{FF2B5EF4-FFF2-40B4-BE49-F238E27FC236}">
                  <a16:creationId xmlns="" xmlns:a16="http://schemas.microsoft.com/office/drawing/2014/main" id="{3B4B8CBC-77F6-0689-60EE-1066F9C3D86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12" name="TextBox 11">
              <a:extLst>
                <a:ext uri="{FF2B5EF4-FFF2-40B4-BE49-F238E27FC236}">
                  <a16:creationId xmlns="" xmlns:a16="http://schemas.microsoft.com/office/drawing/2014/main" id="{1DB2F8DF-3141-DA06-C58C-6EFFBFB9648E}"/>
                </a:ext>
              </a:extLst>
            </p:cNvPr>
            <p:cNvSpPr txBox="1"/>
            <p:nvPr/>
          </p:nvSpPr>
          <p:spPr>
            <a:xfrm>
              <a:off x="187851" y="1692477"/>
              <a:ext cx="10844440" cy="5539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صاحب العمل أن ينشئ ملفاً خاصاً لكل عامل يتضمن على وجه الخصوص:</a:t>
              </a:r>
            </a:p>
          </p:txBody>
        </p:sp>
      </p:grpSp>
      <p:grpSp>
        <p:nvGrpSpPr>
          <p:cNvPr id="13" name="Group 12">
            <a:extLst>
              <a:ext uri="{FF2B5EF4-FFF2-40B4-BE49-F238E27FC236}">
                <a16:creationId xmlns="" xmlns:a16="http://schemas.microsoft.com/office/drawing/2014/main" id="{9DE793EA-3167-0C1C-EAD7-C5C0F01157FC}"/>
              </a:ext>
            </a:extLst>
          </p:cNvPr>
          <p:cNvGrpSpPr/>
          <p:nvPr/>
        </p:nvGrpSpPr>
        <p:grpSpPr>
          <a:xfrm flipH="1">
            <a:off x="2244523" y="2244912"/>
            <a:ext cx="9645655" cy="797615"/>
            <a:chOff x="331416" y="1370341"/>
            <a:chExt cx="11540050" cy="863024"/>
          </a:xfrm>
        </p:grpSpPr>
        <p:pic>
          <p:nvPicPr>
            <p:cNvPr id="15" name="Picture 14">
              <a:extLst>
                <a:ext uri="{FF2B5EF4-FFF2-40B4-BE49-F238E27FC236}">
                  <a16:creationId xmlns="" xmlns:a16="http://schemas.microsoft.com/office/drawing/2014/main" id="{41D3D22D-1EAF-6C44-2EC7-A17FF3B7236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18" name="Group 17">
              <a:extLst>
                <a:ext uri="{FF2B5EF4-FFF2-40B4-BE49-F238E27FC236}">
                  <a16:creationId xmlns="" xmlns:a16="http://schemas.microsoft.com/office/drawing/2014/main" id="{5B542290-CE09-7A9E-6112-BA3C27680D3A}"/>
                </a:ext>
              </a:extLst>
            </p:cNvPr>
            <p:cNvGrpSpPr/>
            <p:nvPr/>
          </p:nvGrpSpPr>
          <p:grpSpPr>
            <a:xfrm>
              <a:off x="336080" y="1523587"/>
              <a:ext cx="11535386" cy="599429"/>
              <a:chOff x="1755447" y="825293"/>
              <a:chExt cx="11535386" cy="599429"/>
            </a:xfrm>
          </p:grpSpPr>
          <p:sp>
            <p:nvSpPr>
              <p:cNvPr id="19" name="Rectangle 18">
                <a:extLst>
                  <a:ext uri="{FF2B5EF4-FFF2-40B4-BE49-F238E27FC236}">
                    <a16:creationId xmlns="" xmlns:a16="http://schemas.microsoft.com/office/drawing/2014/main" id="{B0C45F10-E780-3026-3F45-34B16CBB9CE6}"/>
                  </a:ext>
                </a:extLst>
              </p:cNvPr>
              <p:cNvSpPr/>
              <p:nvPr/>
            </p:nvSpPr>
            <p:spPr>
              <a:xfrm>
                <a:off x="2520604" y="825293"/>
                <a:ext cx="10770229"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اسمه وسنه وحالته الاجتماعية ومحل إقامته وجنسيته</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20" name="Rectangle 19">
                <a:extLst>
                  <a:ext uri="{FF2B5EF4-FFF2-40B4-BE49-F238E27FC236}">
                    <a16:creationId xmlns="" xmlns:a16="http://schemas.microsoft.com/office/drawing/2014/main" id="{DAAAC002-A99F-040B-F222-2BDCB116CDAE}"/>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1</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1" name="Group 20">
            <a:extLst>
              <a:ext uri="{FF2B5EF4-FFF2-40B4-BE49-F238E27FC236}">
                <a16:creationId xmlns="" xmlns:a16="http://schemas.microsoft.com/office/drawing/2014/main" id="{A9C8E13F-9E5A-3BD7-3F9D-6D88EC095F6B}"/>
              </a:ext>
            </a:extLst>
          </p:cNvPr>
          <p:cNvGrpSpPr/>
          <p:nvPr/>
        </p:nvGrpSpPr>
        <p:grpSpPr>
          <a:xfrm flipH="1">
            <a:off x="184810" y="2247063"/>
            <a:ext cx="4068522" cy="797615"/>
            <a:chOff x="331416" y="1370341"/>
            <a:chExt cx="4867575" cy="863024"/>
          </a:xfrm>
        </p:grpSpPr>
        <p:pic>
          <p:nvPicPr>
            <p:cNvPr id="22" name="Picture 21">
              <a:extLst>
                <a:ext uri="{FF2B5EF4-FFF2-40B4-BE49-F238E27FC236}">
                  <a16:creationId xmlns="" xmlns:a16="http://schemas.microsoft.com/office/drawing/2014/main" id="{BC18D739-4237-D379-6D61-E77F31480F8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3" name="Group 22">
              <a:extLst>
                <a:ext uri="{FF2B5EF4-FFF2-40B4-BE49-F238E27FC236}">
                  <a16:creationId xmlns="" xmlns:a16="http://schemas.microsoft.com/office/drawing/2014/main" id="{B19A8215-70C2-2DEA-32A9-A6FDAC28FFBA}"/>
                </a:ext>
              </a:extLst>
            </p:cNvPr>
            <p:cNvGrpSpPr/>
            <p:nvPr/>
          </p:nvGrpSpPr>
          <p:grpSpPr>
            <a:xfrm>
              <a:off x="336080" y="1524854"/>
              <a:ext cx="4862911" cy="599429"/>
              <a:chOff x="1755447" y="826560"/>
              <a:chExt cx="4862911" cy="599429"/>
            </a:xfrm>
          </p:grpSpPr>
          <p:sp>
            <p:nvSpPr>
              <p:cNvPr id="24" name="Rectangle 23">
                <a:extLst>
                  <a:ext uri="{FF2B5EF4-FFF2-40B4-BE49-F238E27FC236}">
                    <a16:creationId xmlns="" xmlns:a16="http://schemas.microsoft.com/office/drawing/2014/main" id="{85053F9E-EF93-21F5-4363-D7B4E0A78A12}"/>
                  </a:ext>
                </a:extLst>
              </p:cNvPr>
              <p:cNvSpPr/>
              <p:nvPr/>
            </p:nvSpPr>
            <p:spPr>
              <a:xfrm>
                <a:off x="2568124" y="826560"/>
                <a:ext cx="4050234"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وظيفته أو مهنته وخبرته ومؤهله</a:t>
                </a:r>
              </a:p>
            </p:txBody>
          </p:sp>
          <p:sp>
            <p:nvSpPr>
              <p:cNvPr id="25" name="Rectangle 24">
                <a:extLst>
                  <a:ext uri="{FF2B5EF4-FFF2-40B4-BE49-F238E27FC236}">
                    <a16:creationId xmlns="" xmlns:a16="http://schemas.microsoft.com/office/drawing/2014/main" id="{42855C2A-7DBD-929D-BDAC-D7A43BADF5A1}"/>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2</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6" name="Group 25">
            <a:extLst>
              <a:ext uri="{FF2B5EF4-FFF2-40B4-BE49-F238E27FC236}">
                <a16:creationId xmlns="" xmlns:a16="http://schemas.microsoft.com/office/drawing/2014/main" id="{59499B52-285D-1455-D4EC-22F948FD8CAC}"/>
              </a:ext>
            </a:extLst>
          </p:cNvPr>
          <p:cNvGrpSpPr/>
          <p:nvPr/>
        </p:nvGrpSpPr>
        <p:grpSpPr>
          <a:xfrm flipH="1">
            <a:off x="2146052" y="3400450"/>
            <a:ext cx="7620278" cy="797615"/>
            <a:chOff x="331416" y="1370341"/>
            <a:chExt cx="9116891" cy="863024"/>
          </a:xfrm>
        </p:grpSpPr>
        <p:pic>
          <p:nvPicPr>
            <p:cNvPr id="27" name="Picture 26">
              <a:extLst>
                <a:ext uri="{FF2B5EF4-FFF2-40B4-BE49-F238E27FC236}">
                  <a16:creationId xmlns="" xmlns:a16="http://schemas.microsoft.com/office/drawing/2014/main" id="{0E33E789-4476-CCA9-0AC9-14B7F1ECC03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8" name="Group 27">
              <a:extLst>
                <a:ext uri="{FF2B5EF4-FFF2-40B4-BE49-F238E27FC236}">
                  <a16:creationId xmlns="" xmlns:a16="http://schemas.microsoft.com/office/drawing/2014/main" id="{EAF1E871-3D24-8001-91ED-36A66C2D487E}"/>
                </a:ext>
              </a:extLst>
            </p:cNvPr>
            <p:cNvGrpSpPr/>
            <p:nvPr/>
          </p:nvGrpSpPr>
          <p:grpSpPr>
            <a:xfrm>
              <a:off x="336080" y="1519618"/>
              <a:ext cx="9112227" cy="599429"/>
              <a:chOff x="1755447" y="821324"/>
              <a:chExt cx="9112227" cy="599429"/>
            </a:xfrm>
          </p:grpSpPr>
          <p:sp>
            <p:nvSpPr>
              <p:cNvPr id="29" name="Rectangle 28">
                <a:extLst>
                  <a:ext uri="{FF2B5EF4-FFF2-40B4-BE49-F238E27FC236}">
                    <a16:creationId xmlns="" xmlns:a16="http://schemas.microsoft.com/office/drawing/2014/main" id="{FD1D7EF4-C27F-CFE0-4A7D-5C4D978BE16E}"/>
                  </a:ext>
                </a:extLst>
              </p:cNvPr>
              <p:cNvSpPr/>
              <p:nvPr/>
            </p:nvSpPr>
            <p:spPr>
              <a:xfrm>
                <a:off x="2490154" y="821324"/>
                <a:ext cx="8377520"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ما حصل عليه من إجازات سنوية ومرضية وخاصة ما وقع عليه من جزاءات</a:t>
                </a:r>
              </a:p>
            </p:txBody>
          </p:sp>
          <p:sp>
            <p:nvSpPr>
              <p:cNvPr id="30" name="Rectangle 29">
                <a:extLst>
                  <a:ext uri="{FF2B5EF4-FFF2-40B4-BE49-F238E27FC236}">
                    <a16:creationId xmlns="" xmlns:a16="http://schemas.microsoft.com/office/drawing/2014/main" id="{42B66E1D-7DB9-A005-4E7A-BDF99FE17DFB}"/>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3</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31" name="Group 30">
            <a:extLst>
              <a:ext uri="{FF2B5EF4-FFF2-40B4-BE49-F238E27FC236}">
                <a16:creationId xmlns="" xmlns:a16="http://schemas.microsoft.com/office/drawing/2014/main" id="{B152A347-DFDC-B7D9-EBAE-B0C84800C89D}"/>
              </a:ext>
            </a:extLst>
          </p:cNvPr>
          <p:cNvGrpSpPr/>
          <p:nvPr/>
        </p:nvGrpSpPr>
        <p:grpSpPr>
          <a:xfrm flipH="1">
            <a:off x="6029722" y="4479670"/>
            <a:ext cx="5765844" cy="797615"/>
            <a:chOff x="331416" y="1370341"/>
            <a:chExt cx="6898248" cy="863024"/>
          </a:xfrm>
        </p:grpSpPr>
        <p:pic>
          <p:nvPicPr>
            <p:cNvPr id="32" name="Picture 31">
              <a:extLst>
                <a:ext uri="{FF2B5EF4-FFF2-40B4-BE49-F238E27FC236}">
                  <a16:creationId xmlns="" xmlns:a16="http://schemas.microsoft.com/office/drawing/2014/main" id="{3E7C5839-21B2-34AD-11C0-FFB16FEE54C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33" name="Group 32">
              <a:extLst>
                <a:ext uri="{FF2B5EF4-FFF2-40B4-BE49-F238E27FC236}">
                  <a16:creationId xmlns="" xmlns:a16="http://schemas.microsoft.com/office/drawing/2014/main" id="{32AFE313-DD54-CB20-D8F7-32E86DA655C0}"/>
                </a:ext>
              </a:extLst>
            </p:cNvPr>
            <p:cNvGrpSpPr/>
            <p:nvPr/>
          </p:nvGrpSpPr>
          <p:grpSpPr>
            <a:xfrm>
              <a:off x="336080" y="1524854"/>
              <a:ext cx="6893584" cy="599429"/>
              <a:chOff x="1755447" y="826560"/>
              <a:chExt cx="6893584" cy="599429"/>
            </a:xfrm>
          </p:grpSpPr>
          <p:sp>
            <p:nvSpPr>
              <p:cNvPr id="34" name="Rectangle 33">
                <a:extLst>
                  <a:ext uri="{FF2B5EF4-FFF2-40B4-BE49-F238E27FC236}">
                    <a16:creationId xmlns="" xmlns:a16="http://schemas.microsoft.com/office/drawing/2014/main" id="{CF3514B8-C8C9-F55A-BD03-8A03B784AC76}"/>
                  </a:ext>
                </a:extLst>
              </p:cNvPr>
              <p:cNvSpPr/>
              <p:nvPr/>
            </p:nvSpPr>
            <p:spPr>
              <a:xfrm>
                <a:off x="2568124" y="826560"/>
                <a:ext cx="6080907"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تاريخ مباشرته للعمل وأجره وما يطرأ عليه من تطورات</a:t>
                </a:r>
              </a:p>
            </p:txBody>
          </p:sp>
          <p:sp>
            <p:nvSpPr>
              <p:cNvPr id="35" name="Rectangle 34">
                <a:extLst>
                  <a:ext uri="{FF2B5EF4-FFF2-40B4-BE49-F238E27FC236}">
                    <a16:creationId xmlns="" xmlns:a16="http://schemas.microsoft.com/office/drawing/2014/main" id="{673CE055-F917-05E4-8AE6-B0DC5840F26B}"/>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4</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36" name="Group 35">
            <a:extLst>
              <a:ext uri="{FF2B5EF4-FFF2-40B4-BE49-F238E27FC236}">
                <a16:creationId xmlns="" xmlns:a16="http://schemas.microsoft.com/office/drawing/2014/main" id="{AFBEEC0A-4DE3-CDCF-EFE7-D5CA89486CC9}"/>
              </a:ext>
            </a:extLst>
          </p:cNvPr>
          <p:cNvGrpSpPr/>
          <p:nvPr/>
        </p:nvGrpSpPr>
        <p:grpSpPr>
          <a:xfrm flipH="1">
            <a:off x="242848" y="4500663"/>
            <a:ext cx="4003350" cy="797615"/>
            <a:chOff x="331416" y="1370341"/>
            <a:chExt cx="4789603" cy="863024"/>
          </a:xfrm>
        </p:grpSpPr>
        <p:pic>
          <p:nvPicPr>
            <p:cNvPr id="37" name="Picture 36">
              <a:extLst>
                <a:ext uri="{FF2B5EF4-FFF2-40B4-BE49-F238E27FC236}">
                  <a16:creationId xmlns="" xmlns:a16="http://schemas.microsoft.com/office/drawing/2014/main" id="{4169D86F-B1E7-6F52-61B5-2AF1505FC65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38" name="Group 37">
              <a:extLst>
                <a:ext uri="{FF2B5EF4-FFF2-40B4-BE49-F238E27FC236}">
                  <a16:creationId xmlns="" xmlns:a16="http://schemas.microsoft.com/office/drawing/2014/main" id="{C4C825D0-8476-9F4C-BD8F-F44347BDD04F}"/>
                </a:ext>
              </a:extLst>
            </p:cNvPr>
            <p:cNvGrpSpPr/>
            <p:nvPr/>
          </p:nvGrpSpPr>
          <p:grpSpPr>
            <a:xfrm>
              <a:off x="336080" y="1519618"/>
              <a:ext cx="4784939" cy="602437"/>
              <a:chOff x="1755447" y="821324"/>
              <a:chExt cx="4784939" cy="602437"/>
            </a:xfrm>
          </p:grpSpPr>
          <p:sp>
            <p:nvSpPr>
              <p:cNvPr id="39" name="Rectangle 38">
                <a:extLst>
                  <a:ext uri="{FF2B5EF4-FFF2-40B4-BE49-F238E27FC236}">
                    <a16:creationId xmlns="" xmlns:a16="http://schemas.microsoft.com/office/drawing/2014/main" id="{53E446BC-6223-2479-EC38-E0F0AB112F78}"/>
                  </a:ext>
                </a:extLst>
              </p:cNvPr>
              <p:cNvSpPr/>
              <p:nvPr/>
            </p:nvSpPr>
            <p:spPr>
              <a:xfrm>
                <a:off x="2490154" y="821324"/>
                <a:ext cx="4050232"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تاريخ انتهاء الخدمة وأسبابها</a:t>
                </a:r>
              </a:p>
            </p:txBody>
          </p:sp>
          <p:sp>
            <p:nvSpPr>
              <p:cNvPr id="40" name="Rectangle 39">
                <a:extLst>
                  <a:ext uri="{FF2B5EF4-FFF2-40B4-BE49-F238E27FC236}">
                    <a16:creationId xmlns="" xmlns:a16="http://schemas.microsoft.com/office/drawing/2014/main" id="{C83A6CDE-EBEE-2E4C-9FE5-7BFF04D3FAAF}"/>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5</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41" name="Group 40">
            <a:extLst>
              <a:ext uri="{FF2B5EF4-FFF2-40B4-BE49-F238E27FC236}">
                <a16:creationId xmlns="" xmlns:a16="http://schemas.microsoft.com/office/drawing/2014/main" id="{F451C35C-7F0E-7B69-727A-C5FD2D75F032}"/>
              </a:ext>
            </a:extLst>
          </p:cNvPr>
          <p:cNvGrpSpPr/>
          <p:nvPr/>
        </p:nvGrpSpPr>
        <p:grpSpPr>
          <a:xfrm>
            <a:off x="376621" y="5733757"/>
            <a:ext cx="11523400" cy="855499"/>
            <a:chOff x="-453175" y="1477108"/>
            <a:chExt cx="12351616" cy="984737"/>
          </a:xfrm>
        </p:grpSpPr>
        <p:pic>
          <p:nvPicPr>
            <p:cNvPr id="42" name="Picture Placeholder 1">
              <a:extLst>
                <a:ext uri="{FF2B5EF4-FFF2-40B4-BE49-F238E27FC236}">
                  <a16:creationId xmlns="" xmlns:a16="http://schemas.microsoft.com/office/drawing/2014/main" id="{FFDDDDD8-3E00-97E6-7851-CBAB29E6648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43" name="TextBox 42">
              <a:extLst>
                <a:ext uri="{FF2B5EF4-FFF2-40B4-BE49-F238E27FC236}">
                  <a16:creationId xmlns="" xmlns:a16="http://schemas.microsoft.com/office/drawing/2014/main" id="{E65231B1-5780-017F-246D-803ED59A1D2B}"/>
                </a:ext>
              </a:extLst>
            </p:cNvPr>
            <p:cNvSpPr txBox="1"/>
            <p:nvPr/>
          </p:nvSpPr>
          <p:spPr>
            <a:xfrm>
              <a:off x="-453175" y="1650631"/>
              <a:ext cx="11520282" cy="637689"/>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وعلى صاحب العمل الاحتفاظ بالملف المنصوص عليه في الفقرة السابقة لمدة سنة على الأقل من تاريخ انتهاء خدمة العامل</a:t>
              </a:r>
            </a:p>
          </p:txBody>
        </p:sp>
      </p:grpSp>
      <p:sp>
        <p:nvSpPr>
          <p:cNvPr id="44"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4407896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10"/>
                                        <p:tgtEl>
                                          <p:spTgt spid="2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10"/>
                                        <p:tgtEl>
                                          <p:spTgt spid="31"/>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10"/>
                                        <p:tgtEl>
                                          <p:spTgt spid="36"/>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ppt_x"/>
                                          </p:val>
                                        </p:tav>
                                        <p:tav tm="100000">
                                          <p:val>
                                            <p:strVal val="#ppt_x"/>
                                          </p:val>
                                        </p:tav>
                                      </p:tavLst>
                                    </p:anim>
                                    <p:anim calcmode="lin" valueType="num">
                                      <p:cBhvr additive="base">
                                        <p:cTn id="4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1978190" y="268744"/>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5" name="TextBox 4">
            <a:extLst>
              <a:ext uri="{FF2B5EF4-FFF2-40B4-BE49-F238E27FC236}">
                <a16:creationId xmlns="" xmlns:a16="http://schemas.microsoft.com/office/drawing/2014/main" id="{97CDD05B-A478-618E-7F72-D54EB0B5F107}"/>
              </a:ext>
            </a:extLst>
          </p:cNvPr>
          <p:cNvSpPr txBox="1"/>
          <p:nvPr/>
        </p:nvSpPr>
        <p:spPr>
          <a:xfrm>
            <a:off x="5780780" y="1275631"/>
            <a:ext cx="6099716" cy="584775"/>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SA" sz="3200" b="1" i="0" u="none" strike="noStrike" kern="1200" cap="none" spc="0" normalizeH="0" baseline="0" noProof="0" dirty="0">
                <a:ln>
                  <a:noFill/>
                </a:ln>
                <a:solidFill>
                  <a:srgbClr val="C00000"/>
                </a:solidFill>
                <a:effectLst/>
                <a:uLnTx/>
                <a:uFillTx/>
                <a:latin typeface="Adobe Arabic" panose="02040503050201020203" pitchFamily="18" charset="-78"/>
                <a:ea typeface="+mn-ea"/>
                <a:cs typeface="Adobe Arabic" panose="02040503050201020203" pitchFamily="18" charset="-78"/>
              </a:rPr>
              <a:t>يجب على العامل:</a:t>
            </a:r>
            <a:endParaRPr kumimoji="0" lang="en-US" sz="3200" b="1" i="0" u="none" strike="noStrike" kern="1200" cap="none" spc="0" normalizeH="0" baseline="0" noProof="0" dirty="0">
              <a:ln>
                <a:noFill/>
              </a:ln>
              <a:solidFill>
                <a:srgbClr val="C00000"/>
              </a:solidFill>
              <a:effectLst/>
              <a:uLnTx/>
              <a:uFillTx/>
              <a:latin typeface="Adobe Arabic" panose="02040503050201020203" pitchFamily="18" charset="-78"/>
              <a:ea typeface="+mn-ea"/>
              <a:cs typeface="Adobe Arabic" panose="02040503050201020203" pitchFamily="18" charset="-78"/>
            </a:endParaRPr>
          </a:p>
        </p:txBody>
      </p:sp>
      <p:grpSp>
        <p:nvGrpSpPr>
          <p:cNvPr id="6" name="Group 5">
            <a:extLst>
              <a:ext uri="{FF2B5EF4-FFF2-40B4-BE49-F238E27FC236}">
                <a16:creationId xmlns="" xmlns:a16="http://schemas.microsoft.com/office/drawing/2014/main" id="{28FD027D-3A70-8AFB-6CF0-B5BD74BBB357}"/>
              </a:ext>
            </a:extLst>
          </p:cNvPr>
          <p:cNvGrpSpPr/>
          <p:nvPr/>
        </p:nvGrpSpPr>
        <p:grpSpPr>
          <a:xfrm>
            <a:off x="311504" y="3035454"/>
            <a:ext cx="11645130" cy="1154162"/>
            <a:chOff x="-8404978" y="1090467"/>
            <a:chExt cx="20290965" cy="2296936"/>
          </a:xfrm>
        </p:grpSpPr>
        <p:pic>
          <p:nvPicPr>
            <p:cNvPr id="14" name="Picture 13" descr="What Great Law Schools Do | Dean Schwartz | McGeorge School of Law">
              <a:extLst>
                <a:ext uri="{FF2B5EF4-FFF2-40B4-BE49-F238E27FC236}">
                  <a16:creationId xmlns="" xmlns:a16="http://schemas.microsoft.com/office/drawing/2014/main" id="{F467772D-AD7F-19E5-767B-D2A36AB55EE4}"/>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1044588" y="1602862"/>
              <a:ext cx="841399" cy="1093445"/>
            </a:xfrm>
            <a:prstGeom prst="rect">
              <a:avLst/>
            </a:prstGeom>
            <a:noFill/>
            <a:ln>
              <a:noFill/>
            </a:ln>
          </p:spPr>
        </p:pic>
        <p:sp>
          <p:nvSpPr>
            <p:cNvPr id="16" name="Rectangle 15">
              <a:extLst>
                <a:ext uri="{FF2B5EF4-FFF2-40B4-BE49-F238E27FC236}">
                  <a16:creationId xmlns="" xmlns:a16="http://schemas.microsoft.com/office/drawing/2014/main" id="{016CB23A-0336-4736-847E-7BB74C2412EC}"/>
                </a:ext>
              </a:extLst>
            </p:cNvPr>
            <p:cNvSpPr/>
            <p:nvPr/>
          </p:nvSpPr>
          <p:spPr>
            <a:xfrm>
              <a:off x="-8404978" y="1090467"/>
              <a:ext cx="19449566" cy="2296936"/>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يأتمر بأوامر صاحب العمل الخاصة بتنفيذ العمل المتفق عليه إذا لم يكن في هذه الأوامر ما يخالف العقد أو القانون أو الآداب ولم يكن في إطاعتها ما يعرضه للخطر</a:t>
              </a:r>
            </a:p>
          </p:txBody>
        </p:sp>
      </p:grpSp>
      <p:grpSp>
        <p:nvGrpSpPr>
          <p:cNvPr id="17" name="Group 16">
            <a:extLst>
              <a:ext uri="{FF2B5EF4-FFF2-40B4-BE49-F238E27FC236}">
                <a16:creationId xmlns="" xmlns:a16="http://schemas.microsoft.com/office/drawing/2014/main" id="{EFC4907D-B830-BB4B-AED9-220A2A5556AE}"/>
              </a:ext>
            </a:extLst>
          </p:cNvPr>
          <p:cNvGrpSpPr/>
          <p:nvPr/>
        </p:nvGrpSpPr>
        <p:grpSpPr>
          <a:xfrm>
            <a:off x="235366" y="1809055"/>
            <a:ext cx="11771279" cy="1154162"/>
            <a:chOff x="-8624785" y="910156"/>
            <a:chExt cx="20510772" cy="2296936"/>
          </a:xfrm>
        </p:grpSpPr>
        <p:pic>
          <p:nvPicPr>
            <p:cNvPr id="44" name="Picture 43" descr="What Great Law Schools Do | Dean Schwartz | McGeorge School of Law">
              <a:extLst>
                <a:ext uri="{FF2B5EF4-FFF2-40B4-BE49-F238E27FC236}">
                  <a16:creationId xmlns="" xmlns:a16="http://schemas.microsoft.com/office/drawing/2014/main" id="{8E534F03-E0DD-2CAE-3209-025F4FDCF42F}"/>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1044588" y="1716795"/>
              <a:ext cx="841399" cy="1093445"/>
            </a:xfrm>
            <a:prstGeom prst="rect">
              <a:avLst/>
            </a:prstGeom>
            <a:noFill/>
            <a:ln>
              <a:noFill/>
            </a:ln>
          </p:spPr>
        </p:pic>
        <p:sp>
          <p:nvSpPr>
            <p:cNvPr id="45" name="Rectangle 44">
              <a:extLst>
                <a:ext uri="{FF2B5EF4-FFF2-40B4-BE49-F238E27FC236}">
                  <a16:creationId xmlns="" xmlns:a16="http://schemas.microsoft.com/office/drawing/2014/main" id="{1D1C59CE-91BC-0B4C-15AE-AE64A64B8F3C}"/>
                </a:ext>
              </a:extLst>
            </p:cNvPr>
            <p:cNvSpPr/>
            <p:nvPr/>
          </p:nvSpPr>
          <p:spPr>
            <a:xfrm>
              <a:off x="-8624785" y="910156"/>
              <a:ext cx="19756514" cy="2296936"/>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يؤدي العمل بنفسه تبعاً لتوجيه وإشراف صاحب العمل، وطبقاً لما هو محدد بالعقد ووفقاً لأحكام القانون وأنظمة العمل، وأن يبذل في تأديته من العناية ما يبذله الشخص العادي</a:t>
              </a:r>
            </a:p>
          </p:txBody>
        </p:sp>
      </p:grpSp>
      <p:grpSp>
        <p:nvGrpSpPr>
          <p:cNvPr id="46" name="Group 45">
            <a:extLst>
              <a:ext uri="{FF2B5EF4-FFF2-40B4-BE49-F238E27FC236}">
                <a16:creationId xmlns="" xmlns:a16="http://schemas.microsoft.com/office/drawing/2014/main" id="{CD763B72-3DF3-AD0A-5717-ECC63489F676}"/>
              </a:ext>
            </a:extLst>
          </p:cNvPr>
          <p:cNvGrpSpPr/>
          <p:nvPr/>
        </p:nvGrpSpPr>
        <p:grpSpPr>
          <a:xfrm>
            <a:off x="336443" y="4371470"/>
            <a:ext cx="11645130" cy="1154162"/>
            <a:chOff x="-8404978" y="1001114"/>
            <a:chExt cx="20290965" cy="2296938"/>
          </a:xfrm>
        </p:grpSpPr>
        <p:pic>
          <p:nvPicPr>
            <p:cNvPr id="47" name="Picture 46" descr="What Great Law Schools Do | Dean Schwartz | McGeorge School of Law">
              <a:extLst>
                <a:ext uri="{FF2B5EF4-FFF2-40B4-BE49-F238E27FC236}">
                  <a16:creationId xmlns="" xmlns:a16="http://schemas.microsoft.com/office/drawing/2014/main" id="{9F5E98F9-AFFB-0CB2-D8B5-BF9D43FBDA29}"/>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1044588" y="1602862"/>
              <a:ext cx="841399" cy="1093445"/>
            </a:xfrm>
            <a:prstGeom prst="rect">
              <a:avLst/>
            </a:prstGeom>
            <a:noFill/>
            <a:ln>
              <a:noFill/>
            </a:ln>
          </p:spPr>
        </p:pic>
        <p:sp>
          <p:nvSpPr>
            <p:cNvPr id="48" name="Rectangle 47">
              <a:extLst>
                <a:ext uri="{FF2B5EF4-FFF2-40B4-BE49-F238E27FC236}">
                  <a16:creationId xmlns="" xmlns:a16="http://schemas.microsoft.com/office/drawing/2014/main" id="{A9506C82-5C3D-8DC5-6E28-43E14EBAE4A0}"/>
                </a:ext>
              </a:extLst>
            </p:cNvPr>
            <p:cNvSpPr/>
            <p:nvPr/>
          </p:nvSpPr>
          <p:spPr>
            <a:xfrm>
              <a:off x="-8404978" y="1001114"/>
              <a:ext cx="19449566" cy="2296938"/>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يحرص على وسائل الإنتاج وأدوات العمل الموضوعة تحت تصرفه وأن يحافظ عليها بحرص وعناية الشخص العادي وأن يقوم بجميع الإجراءات الضرورية لحفظها وسلامتها</a:t>
              </a:r>
            </a:p>
          </p:txBody>
        </p:sp>
      </p:grpSp>
      <p:grpSp>
        <p:nvGrpSpPr>
          <p:cNvPr id="49" name="Group 48">
            <a:extLst>
              <a:ext uri="{FF2B5EF4-FFF2-40B4-BE49-F238E27FC236}">
                <a16:creationId xmlns="" xmlns:a16="http://schemas.microsoft.com/office/drawing/2014/main" id="{D20B2ED4-3B2C-73D9-944C-9399B7D14390}"/>
              </a:ext>
            </a:extLst>
          </p:cNvPr>
          <p:cNvGrpSpPr/>
          <p:nvPr/>
        </p:nvGrpSpPr>
        <p:grpSpPr>
          <a:xfrm>
            <a:off x="235366" y="5756186"/>
            <a:ext cx="11645130" cy="600164"/>
            <a:chOff x="-8404978" y="1601219"/>
            <a:chExt cx="20290965" cy="1194407"/>
          </a:xfrm>
        </p:grpSpPr>
        <p:pic>
          <p:nvPicPr>
            <p:cNvPr id="50" name="Picture 49" descr="What Great Law Schools Do | Dean Schwartz | McGeorge School of Law">
              <a:extLst>
                <a:ext uri="{FF2B5EF4-FFF2-40B4-BE49-F238E27FC236}">
                  <a16:creationId xmlns="" xmlns:a16="http://schemas.microsoft.com/office/drawing/2014/main" id="{65E589AF-28C4-0F38-1F69-A2BF34DDDF0E}"/>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1044588" y="1602862"/>
              <a:ext cx="841399" cy="1093445"/>
            </a:xfrm>
            <a:prstGeom prst="rect">
              <a:avLst/>
            </a:prstGeom>
            <a:noFill/>
            <a:ln>
              <a:noFill/>
            </a:ln>
          </p:spPr>
        </p:pic>
        <p:sp>
          <p:nvSpPr>
            <p:cNvPr id="51" name="Rectangle 50">
              <a:extLst>
                <a:ext uri="{FF2B5EF4-FFF2-40B4-BE49-F238E27FC236}">
                  <a16:creationId xmlns="" xmlns:a16="http://schemas.microsoft.com/office/drawing/2014/main" id="{5F624774-FA57-30B4-DB1A-ECEEC293078A}"/>
                </a:ext>
              </a:extLst>
            </p:cNvPr>
            <p:cNvSpPr/>
            <p:nvPr/>
          </p:nvSpPr>
          <p:spPr>
            <a:xfrm>
              <a:off x="-8404978" y="1601219"/>
              <a:ext cx="19449566" cy="1194407"/>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يحتفظ بأسرار العمل</a:t>
              </a:r>
            </a:p>
          </p:txBody>
        </p:sp>
      </p:grpSp>
      <p:sp>
        <p:nvSpPr>
          <p:cNvPr id="20"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8024063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barn(inVertical)">
                                      <p:cBhvr>
                                        <p:cTn id="22" dur="5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barn(inVertical)">
                                      <p:cBhvr>
                                        <p:cTn id="2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887297" y="134826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6" name="Group 5">
            <a:extLst>
              <a:ext uri="{FF2B5EF4-FFF2-40B4-BE49-F238E27FC236}">
                <a16:creationId xmlns="" xmlns:a16="http://schemas.microsoft.com/office/drawing/2014/main" id="{28FD027D-3A70-8AFB-6CF0-B5BD74BBB357}"/>
              </a:ext>
            </a:extLst>
          </p:cNvPr>
          <p:cNvGrpSpPr/>
          <p:nvPr/>
        </p:nvGrpSpPr>
        <p:grpSpPr>
          <a:xfrm>
            <a:off x="0" y="3429000"/>
            <a:ext cx="11855870" cy="729228"/>
            <a:chOff x="-5475453" y="1679317"/>
            <a:chExt cx="17122789" cy="1170376"/>
          </a:xfrm>
        </p:grpSpPr>
        <p:pic>
          <p:nvPicPr>
            <p:cNvPr id="14" name="Picture 13" descr="What Great Law Schools Do | Dean Schwartz | McGeorge School of Law">
              <a:extLst>
                <a:ext uri="{FF2B5EF4-FFF2-40B4-BE49-F238E27FC236}">
                  <a16:creationId xmlns="" xmlns:a16="http://schemas.microsoft.com/office/drawing/2014/main" id="{F467772D-AD7F-19E5-767B-D2A36AB55EE4}"/>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0615775" y="1679317"/>
              <a:ext cx="1031561" cy="1170376"/>
            </a:xfrm>
            <a:prstGeom prst="rect">
              <a:avLst/>
            </a:prstGeom>
            <a:noFill/>
            <a:ln>
              <a:noFill/>
            </a:ln>
          </p:spPr>
        </p:pic>
        <p:sp>
          <p:nvSpPr>
            <p:cNvPr id="16" name="Rectangle 15">
              <a:extLst>
                <a:ext uri="{FF2B5EF4-FFF2-40B4-BE49-F238E27FC236}">
                  <a16:creationId xmlns="" xmlns:a16="http://schemas.microsoft.com/office/drawing/2014/main" id="{016CB23A-0336-4736-847E-7BB74C2412EC}"/>
                </a:ext>
              </a:extLst>
            </p:cNvPr>
            <p:cNvSpPr/>
            <p:nvPr/>
          </p:nvSpPr>
          <p:spPr>
            <a:xfrm>
              <a:off x="-5475453" y="1912565"/>
              <a:ext cx="16042126" cy="770056"/>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ألا يستخدم أدوات العمل خارج مكان العمل إلا بترخيص من صاحب العمل وأن يحفظ هذه الأدوات في الأماكن المخصصة لذلك</a:t>
              </a:r>
            </a:p>
          </p:txBody>
        </p:sp>
      </p:grpSp>
      <p:grpSp>
        <p:nvGrpSpPr>
          <p:cNvPr id="17" name="Group 16">
            <a:extLst>
              <a:ext uri="{FF2B5EF4-FFF2-40B4-BE49-F238E27FC236}">
                <a16:creationId xmlns="" xmlns:a16="http://schemas.microsoft.com/office/drawing/2014/main" id="{EFC4907D-B830-BB4B-AED9-220A2A5556AE}"/>
              </a:ext>
            </a:extLst>
          </p:cNvPr>
          <p:cNvGrpSpPr/>
          <p:nvPr/>
        </p:nvGrpSpPr>
        <p:grpSpPr>
          <a:xfrm>
            <a:off x="-300000" y="2212238"/>
            <a:ext cx="12155870" cy="704620"/>
            <a:chOff x="-6066074" y="1358510"/>
            <a:chExt cx="17556063" cy="1130882"/>
          </a:xfrm>
        </p:grpSpPr>
        <p:pic>
          <p:nvPicPr>
            <p:cNvPr id="44" name="Picture 43" descr="What Great Law Schools Do | Dean Schwartz | McGeorge School of Law">
              <a:extLst>
                <a:ext uri="{FF2B5EF4-FFF2-40B4-BE49-F238E27FC236}">
                  <a16:creationId xmlns="" xmlns:a16="http://schemas.microsoft.com/office/drawing/2014/main" id="{8E534F03-E0DD-2CAE-3209-025F4FDCF42F}"/>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0543547" y="1358510"/>
              <a:ext cx="946442" cy="1130882"/>
            </a:xfrm>
            <a:prstGeom prst="rect">
              <a:avLst/>
            </a:prstGeom>
            <a:noFill/>
            <a:ln>
              <a:noFill/>
            </a:ln>
          </p:spPr>
        </p:pic>
        <p:sp>
          <p:nvSpPr>
            <p:cNvPr id="45" name="Rectangle 44">
              <a:extLst>
                <a:ext uri="{FF2B5EF4-FFF2-40B4-BE49-F238E27FC236}">
                  <a16:creationId xmlns="" xmlns:a16="http://schemas.microsoft.com/office/drawing/2014/main" id="{1D1C59CE-91BC-0B4C-15AE-AE64A64B8F3C}"/>
                </a:ext>
              </a:extLst>
            </p:cNvPr>
            <p:cNvSpPr/>
            <p:nvPr/>
          </p:nvSpPr>
          <p:spPr>
            <a:xfrm>
              <a:off x="-6066074" y="1563127"/>
              <a:ext cx="16524502" cy="770056"/>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يعمل باستمرار على تنمية مهاراته وخبراته مهنياً وثقافياً وفقاً للنظم والإجراءات التي يضعها صاحب العمل</a:t>
              </a:r>
            </a:p>
          </p:txBody>
        </p:sp>
      </p:grpSp>
      <p:grpSp>
        <p:nvGrpSpPr>
          <p:cNvPr id="46" name="Group 45">
            <a:extLst>
              <a:ext uri="{FF2B5EF4-FFF2-40B4-BE49-F238E27FC236}">
                <a16:creationId xmlns="" xmlns:a16="http://schemas.microsoft.com/office/drawing/2014/main" id="{CD763B72-3DF3-AD0A-5717-ECC63489F676}"/>
              </a:ext>
            </a:extLst>
          </p:cNvPr>
          <p:cNvGrpSpPr/>
          <p:nvPr/>
        </p:nvGrpSpPr>
        <p:grpSpPr>
          <a:xfrm>
            <a:off x="176492" y="4508597"/>
            <a:ext cx="11653911" cy="1035801"/>
            <a:chOff x="-5219792" y="1163684"/>
            <a:chExt cx="16831111" cy="1662414"/>
          </a:xfrm>
        </p:grpSpPr>
        <p:pic>
          <p:nvPicPr>
            <p:cNvPr id="47" name="Picture 46" descr="What Great Law Schools Do | Dean Schwartz | McGeorge School of Law">
              <a:extLst>
                <a:ext uri="{FF2B5EF4-FFF2-40B4-BE49-F238E27FC236}">
                  <a16:creationId xmlns="" xmlns:a16="http://schemas.microsoft.com/office/drawing/2014/main" id="{9F5E98F9-AFFB-0CB2-D8B5-BF9D43FBDA29}"/>
                </a:ext>
              </a:extLst>
            </p:cNvPr>
            <p:cNvPicPr/>
            <p:nvPr/>
          </p:nvPicPr>
          <p:blipFill>
            <a:blip r:embed="rId5" cstate="print">
              <a:clrChange>
                <a:clrFrom>
                  <a:srgbClr val="F6F6F4"/>
                </a:clrFrom>
                <a:clrTo>
                  <a:srgbClr val="F6F6F4">
                    <a:alpha val="0"/>
                  </a:srgbClr>
                </a:clrTo>
              </a:clrChange>
              <a:extLst>
                <a:ext uri="{28A0092B-C50C-407E-A947-70E740481C1C}">
                  <a14:useLocalDpi xmlns:a14="http://schemas.microsoft.com/office/drawing/2010/main" val="0"/>
                </a:ext>
              </a:extLst>
            </a:blip>
            <a:srcRect/>
            <a:stretch>
              <a:fillRect/>
            </a:stretch>
          </p:blipFill>
          <p:spPr bwMode="auto">
            <a:xfrm>
              <a:off x="10615776" y="1655721"/>
              <a:ext cx="995543" cy="1170377"/>
            </a:xfrm>
            <a:prstGeom prst="rect">
              <a:avLst/>
            </a:prstGeom>
            <a:noFill/>
            <a:ln>
              <a:noFill/>
            </a:ln>
          </p:spPr>
        </p:pic>
        <p:sp>
          <p:nvSpPr>
            <p:cNvPr id="48" name="Rectangle 47">
              <a:extLst>
                <a:ext uri="{FF2B5EF4-FFF2-40B4-BE49-F238E27FC236}">
                  <a16:creationId xmlns="" xmlns:a16="http://schemas.microsoft.com/office/drawing/2014/main" id="{A9506C82-5C3D-8DC5-6E28-43E14EBAE4A0}"/>
                </a:ext>
              </a:extLst>
            </p:cNvPr>
            <p:cNvSpPr/>
            <p:nvPr/>
          </p:nvSpPr>
          <p:spPr>
            <a:xfrm>
              <a:off x="-5219792" y="1163684"/>
              <a:ext cx="15835568" cy="1480879"/>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يلتزم بتنفيذ تعليمات السلامة والصحة المهنية المقررة بالمنشأة سواءً بمقتضى القانون أو اللوائح والقرارات المنفذة له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أو نظم ولوائح العمل وتعليماته</a:t>
              </a:r>
            </a:p>
          </p:txBody>
        </p:sp>
      </p:grpSp>
      <p:sp>
        <p:nvSpPr>
          <p:cNvPr id="1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61862211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barn(inVertical)">
                                      <p:cBhvr>
                                        <p:cTn id="2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657053" y="356675"/>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(28):</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5B65A1EA-A08F-6809-8A0C-B1D6000433BE}"/>
              </a:ext>
            </a:extLst>
          </p:cNvPr>
          <p:cNvGrpSpPr/>
          <p:nvPr/>
        </p:nvGrpSpPr>
        <p:grpSpPr>
          <a:xfrm>
            <a:off x="8359524" y="1772758"/>
            <a:ext cx="3597109" cy="4314092"/>
            <a:chOff x="2747660" y="1483485"/>
            <a:chExt cx="7245351" cy="5703739"/>
          </a:xfrm>
          <a:noFill/>
        </p:grpSpPr>
        <p:sp>
          <p:nvSpPr>
            <p:cNvPr id="5" name="任意多边形 48">
              <a:extLst>
                <a:ext uri="{FF2B5EF4-FFF2-40B4-BE49-F238E27FC236}">
                  <a16:creationId xmlns="" xmlns:a16="http://schemas.microsoft.com/office/drawing/2014/main" id="{7F515BD4-3BF5-F9E1-70B2-49F06A4E9B16}"/>
                </a:ext>
              </a:extLst>
            </p:cNvPr>
            <p:cNvSpPr>
              <a:spLocks/>
            </p:cNvSpPr>
            <p:nvPr/>
          </p:nvSpPr>
          <p:spPr bwMode="auto">
            <a:xfrm rot="3082">
              <a:off x="2747660" y="1483485"/>
              <a:ext cx="7245351" cy="5703739"/>
            </a:xfrm>
            <a:custGeom>
              <a:avLst/>
              <a:gdLst>
                <a:gd name="T0" fmla="*/ 863046 w 7245131"/>
                <a:gd name="T1" fmla="*/ 3707 h 3408812"/>
                <a:gd name="T2" fmla="*/ 1033632 w 7245131"/>
                <a:gd name="T3" fmla="*/ 29260 h 3408812"/>
                <a:gd name="T4" fmla="*/ 1391671 w 7245131"/>
                <a:gd name="T5" fmla="*/ 10708 h 3408812"/>
                <a:gd name="T6" fmla="*/ 1929813 w 7245131"/>
                <a:gd name="T7" fmla="*/ 3707 h 3408812"/>
                <a:gd name="T8" fmla="*/ 2672739 w 7245131"/>
                <a:gd name="T9" fmla="*/ 132442 h 3408812"/>
                <a:gd name="T10" fmla="*/ 3072777 w 7245131"/>
                <a:gd name="T11" fmla="*/ 3707 h 3408812"/>
                <a:gd name="T12" fmla="*/ 4308137 w 7245131"/>
                <a:gd name="T13" fmla="*/ 9093 h 3408812"/>
                <a:gd name="T14" fmla="*/ 4634828 w 7245131"/>
                <a:gd name="T15" fmla="*/ 153898 h 3408812"/>
                <a:gd name="T16" fmla="*/ 4920569 w 7245131"/>
                <a:gd name="T17" fmla="*/ 46618 h 3408812"/>
                <a:gd name="T18" fmla="*/ 5511100 w 7245131"/>
                <a:gd name="T19" fmla="*/ 68074 h 3408812"/>
                <a:gd name="T20" fmla="*/ 5853990 w 7245131"/>
                <a:gd name="T21" fmla="*/ 25162 h 3408812"/>
                <a:gd name="T22" fmla="*/ 6693386 w 7245131"/>
                <a:gd name="T23" fmla="*/ 0 h 3408812"/>
                <a:gd name="T24" fmla="*/ 7130300 w 7245131"/>
                <a:gd name="T25" fmla="*/ 68074 h 3408812"/>
                <a:gd name="T26" fmla="*/ 7244904 w 7245131"/>
                <a:gd name="T27" fmla="*/ 131446 h 3408812"/>
                <a:gd name="T28" fmla="*/ 7182636 w 7245131"/>
                <a:gd name="T29" fmla="*/ 1311518 h 3408812"/>
                <a:gd name="T30" fmla="*/ 7144537 w 7245131"/>
                <a:gd name="T31" fmla="*/ 1719180 h 3408812"/>
                <a:gd name="T32" fmla="*/ 7201685 w 7245131"/>
                <a:gd name="T33" fmla="*/ 2083929 h 3408812"/>
                <a:gd name="T34" fmla="*/ 7068340 w 7245131"/>
                <a:gd name="T35" fmla="*/ 2513046 h 3408812"/>
                <a:gd name="T36" fmla="*/ 7239784 w 7245131"/>
                <a:gd name="T37" fmla="*/ 2791973 h 3408812"/>
                <a:gd name="T38" fmla="*/ 7239784 w 7245131"/>
                <a:gd name="T39" fmla="*/ 3306913 h 3408812"/>
                <a:gd name="T40" fmla="*/ 7182636 w 7245131"/>
                <a:gd name="T41" fmla="*/ 3650207 h 3408812"/>
                <a:gd name="T42" fmla="*/ 7244904 w 7245131"/>
                <a:gd name="T43" fmla="*/ 3839317 h 3408812"/>
                <a:gd name="T44" fmla="*/ 6550436 w 7245131"/>
                <a:gd name="T45" fmla="*/ 3714702 h 3408812"/>
                <a:gd name="T46" fmla="*/ 6207547 w 7245131"/>
                <a:gd name="T47" fmla="*/ 3736158 h 3408812"/>
                <a:gd name="T48" fmla="*/ 5559867 w 7245131"/>
                <a:gd name="T49" fmla="*/ 3757614 h 3408812"/>
                <a:gd name="T50" fmla="*/ 5140780 w 7245131"/>
                <a:gd name="T51" fmla="*/ 3800525 h 3408812"/>
                <a:gd name="T52" fmla="*/ 4645495 w 7245131"/>
                <a:gd name="T53" fmla="*/ 3779069 h 3408812"/>
                <a:gd name="T54" fmla="*/ 4054964 w 7245131"/>
                <a:gd name="T55" fmla="*/ 3779069 h 3408812"/>
                <a:gd name="T56" fmla="*/ 3689629 w 7245131"/>
                <a:gd name="T57" fmla="*/ 3837195 h 3408812"/>
                <a:gd name="T58" fmla="*/ 3110197 w 7245131"/>
                <a:gd name="T59" fmla="*/ 3824510 h 3408812"/>
                <a:gd name="T60" fmla="*/ 2702456 w 7245131"/>
                <a:gd name="T61" fmla="*/ 3757614 h 3408812"/>
                <a:gd name="T62" fmla="*/ 2400564 w 7245131"/>
                <a:gd name="T63" fmla="*/ 3839317 h 3408812"/>
                <a:gd name="T64" fmla="*/ 949911 w 7245131"/>
                <a:gd name="T65" fmla="*/ 3779069 h 3408812"/>
                <a:gd name="T66" fmla="*/ 187935 w 7245131"/>
                <a:gd name="T67" fmla="*/ 3821981 h 3408812"/>
                <a:gd name="T68" fmla="*/ 16651 w 7245131"/>
                <a:gd name="T69" fmla="*/ 3838985 h 3408812"/>
                <a:gd name="T70" fmla="*/ 96448 w 7245131"/>
                <a:gd name="T71" fmla="*/ 3522736 h 3408812"/>
                <a:gd name="T72" fmla="*/ 0 w 7245131"/>
                <a:gd name="T73" fmla="*/ 2988713 h 3408812"/>
                <a:gd name="T74" fmla="*/ 172646 w 7245131"/>
                <a:gd name="T75" fmla="*/ 2879060 h 3408812"/>
                <a:gd name="T76" fmla="*/ 153596 w 7245131"/>
                <a:gd name="T77" fmla="*/ 2685957 h 3408812"/>
                <a:gd name="T78" fmla="*/ 1201 w 7245131"/>
                <a:gd name="T79" fmla="*/ 2449943 h 3408812"/>
                <a:gd name="T80" fmla="*/ 96448 w 7245131"/>
                <a:gd name="T81" fmla="*/ 2020825 h 3408812"/>
                <a:gd name="T82" fmla="*/ 0 w 7245131"/>
                <a:gd name="T83" fmla="*/ 1824788 h 3408812"/>
                <a:gd name="T84" fmla="*/ 39300 w 7245131"/>
                <a:gd name="T85" fmla="*/ 1291326 h 3408812"/>
                <a:gd name="T86" fmla="*/ 0 w 7245131"/>
                <a:gd name="T87" fmla="*/ 0 h 34088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245131" h="3408812">
                  <a:moveTo>
                    <a:pt x="0" y="0"/>
                  </a:moveTo>
                  <a:lnTo>
                    <a:pt x="861412" y="0"/>
                  </a:lnTo>
                  <a:lnTo>
                    <a:pt x="863073" y="3291"/>
                  </a:lnTo>
                  <a:lnTo>
                    <a:pt x="864719" y="0"/>
                  </a:lnTo>
                  <a:lnTo>
                    <a:pt x="944475" y="0"/>
                  </a:lnTo>
                  <a:lnTo>
                    <a:pt x="1033664" y="25979"/>
                  </a:lnTo>
                  <a:cubicBezTo>
                    <a:pt x="1103228" y="46242"/>
                    <a:pt x="1173078" y="65292"/>
                    <a:pt x="1244073" y="79491"/>
                  </a:cubicBezTo>
                  <a:cubicBezTo>
                    <a:pt x="1280008" y="86678"/>
                    <a:pt x="1333468" y="33410"/>
                    <a:pt x="1358373" y="22341"/>
                  </a:cubicBezTo>
                  <a:cubicBezTo>
                    <a:pt x="1367548" y="18263"/>
                    <a:pt x="1379279" y="13843"/>
                    <a:pt x="1391715" y="9507"/>
                  </a:cubicBezTo>
                  <a:lnTo>
                    <a:pt x="1420677" y="0"/>
                  </a:lnTo>
                  <a:lnTo>
                    <a:pt x="1889061" y="0"/>
                  </a:lnTo>
                  <a:lnTo>
                    <a:pt x="1929873" y="3291"/>
                  </a:lnTo>
                  <a:cubicBezTo>
                    <a:pt x="1952628" y="5819"/>
                    <a:pt x="1966545" y="31152"/>
                    <a:pt x="1987023" y="41391"/>
                  </a:cubicBezTo>
                  <a:cubicBezTo>
                    <a:pt x="2004984" y="50371"/>
                    <a:pt x="2024315" y="57462"/>
                    <a:pt x="2044173" y="60441"/>
                  </a:cubicBezTo>
                  <a:cubicBezTo>
                    <a:pt x="2311999" y="100615"/>
                    <a:pt x="2406696" y="100958"/>
                    <a:pt x="2672823" y="117591"/>
                  </a:cubicBezTo>
                  <a:cubicBezTo>
                    <a:pt x="2749023" y="111241"/>
                    <a:pt x="2827748" y="119006"/>
                    <a:pt x="2901423" y="98541"/>
                  </a:cubicBezTo>
                  <a:cubicBezTo>
                    <a:pt x="2945543" y="86285"/>
                    <a:pt x="2972282" y="36821"/>
                    <a:pt x="3015723" y="22341"/>
                  </a:cubicBezTo>
                  <a:lnTo>
                    <a:pt x="3072873" y="3291"/>
                  </a:lnTo>
                  <a:lnTo>
                    <a:pt x="3074843" y="0"/>
                  </a:lnTo>
                  <a:lnTo>
                    <a:pt x="4296332" y="0"/>
                  </a:lnTo>
                  <a:lnTo>
                    <a:pt x="4308272" y="8073"/>
                  </a:lnTo>
                  <a:cubicBezTo>
                    <a:pt x="4368319" y="49048"/>
                    <a:pt x="4292937" y="-3328"/>
                    <a:pt x="4501623" y="41391"/>
                  </a:cubicBezTo>
                  <a:cubicBezTo>
                    <a:pt x="4535060" y="48556"/>
                    <a:pt x="4565123" y="66791"/>
                    <a:pt x="4596873" y="79491"/>
                  </a:cubicBezTo>
                  <a:cubicBezTo>
                    <a:pt x="4609573" y="98541"/>
                    <a:pt x="4615923" y="123941"/>
                    <a:pt x="4634973" y="136641"/>
                  </a:cubicBezTo>
                  <a:cubicBezTo>
                    <a:pt x="4691809" y="174532"/>
                    <a:pt x="4769197" y="146020"/>
                    <a:pt x="4825473" y="136641"/>
                  </a:cubicBezTo>
                  <a:cubicBezTo>
                    <a:pt x="4844523" y="123941"/>
                    <a:pt x="4866434" y="114730"/>
                    <a:pt x="4882623" y="98541"/>
                  </a:cubicBezTo>
                  <a:cubicBezTo>
                    <a:pt x="4898812" y="82352"/>
                    <a:pt x="4902845" y="55694"/>
                    <a:pt x="4920723" y="41391"/>
                  </a:cubicBezTo>
                  <a:cubicBezTo>
                    <a:pt x="4936403" y="28847"/>
                    <a:pt x="4958823" y="28691"/>
                    <a:pt x="4977873" y="22341"/>
                  </a:cubicBezTo>
                  <a:cubicBezTo>
                    <a:pt x="5136623" y="28691"/>
                    <a:pt x="5295650" y="30071"/>
                    <a:pt x="5454123" y="41391"/>
                  </a:cubicBezTo>
                  <a:cubicBezTo>
                    <a:pt x="5474152" y="42822"/>
                    <a:pt x="5493312" y="51461"/>
                    <a:pt x="5511273" y="60441"/>
                  </a:cubicBezTo>
                  <a:cubicBezTo>
                    <a:pt x="5531751" y="70680"/>
                    <a:pt x="5549373" y="85841"/>
                    <a:pt x="5568423" y="98541"/>
                  </a:cubicBezTo>
                  <a:cubicBezTo>
                    <a:pt x="5619223" y="92191"/>
                    <a:pt x="5671156" y="91908"/>
                    <a:pt x="5720823" y="79491"/>
                  </a:cubicBezTo>
                  <a:cubicBezTo>
                    <a:pt x="5968660" y="17532"/>
                    <a:pt x="5661417" y="60892"/>
                    <a:pt x="5854173" y="22341"/>
                  </a:cubicBezTo>
                  <a:cubicBezTo>
                    <a:pt x="5886186" y="15939"/>
                    <a:pt x="5914295" y="10510"/>
                    <a:pt x="5939540" y="5880"/>
                  </a:cubicBezTo>
                  <a:lnTo>
                    <a:pt x="5973877" y="0"/>
                  </a:lnTo>
                  <a:lnTo>
                    <a:pt x="6693596" y="0"/>
                  </a:lnTo>
                  <a:lnTo>
                    <a:pt x="6711423" y="3291"/>
                  </a:lnTo>
                  <a:cubicBezTo>
                    <a:pt x="6750555" y="12322"/>
                    <a:pt x="6785640" y="38886"/>
                    <a:pt x="6825723" y="41391"/>
                  </a:cubicBezTo>
                  <a:lnTo>
                    <a:pt x="7130523" y="60441"/>
                  </a:lnTo>
                  <a:cubicBezTo>
                    <a:pt x="7203032" y="84611"/>
                    <a:pt x="7221761" y="96105"/>
                    <a:pt x="7239193" y="98191"/>
                  </a:cubicBezTo>
                  <a:lnTo>
                    <a:pt x="7245131" y="97532"/>
                  </a:lnTo>
                  <a:lnTo>
                    <a:pt x="7245131" y="116707"/>
                  </a:lnTo>
                  <a:lnTo>
                    <a:pt x="7245131" y="1034797"/>
                  </a:lnTo>
                  <a:lnTo>
                    <a:pt x="7240011" y="1050157"/>
                  </a:lnTo>
                  <a:cubicBezTo>
                    <a:pt x="7166153" y="1197873"/>
                    <a:pt x="7230744" y="1020809"/>
                    <a:pt x="7182861" y="1164457"/>
                  </a:cubicBezTo>
                  <a:cubicBezTo>
                    <a:pt x="7176511" y="1227957"/>
                    <a:pt x="7175572" y="1292233"/>
                    <a:pt x="7163811" y="1354957"/>
                  </a:cubicBezTo>
                  <a:cubicBezTo>
                    <a:pt x="7156410" y="1394430"/>
                    <a:pt x="7125711" y="1469257"/>
                    <a:pt x="7125711" y="1469257"/>
                  </a:cubicBezTo>
                  <a:cubicBezTo>
                    <a:pt x="7132061" y="1488307"/>
                    <a:pt x="7139477" y="1507034"/>
                    <a:pt x="7144761" y="1526407"/>
                  </a:cubicBezTo>
                  <a:cubicBezTo>
                    <a:pt x="7158539" y="1576925"/>
                    <a:pt x="7166302" y="1629131"/>
                    <a:pt x="7182861" y="1678807"/>
                  </a:cubicBezTo>
                  <a:lnTo>
                    <a:pt x="7220961" y="1793107"/>
                  </a:lnTo>
                  <a:cubicBezTo>
                    <a:pt x="7214611" y="1812157"/>
                    <a:pt x="7214455" y="1834577"/>
                    <a:pt x="7201911" y="1850257"/>
                  </a:cubicBezTo>
                  <a:cubicBezTo>
                    <a:pt x="7187608" y="1868135"/>
                    <a:pt x="7162144" y="1873457"/>
                    <a:pt x="7144761" y="1888357"/>
                  </a:cubicBezTo>
                  <a:cubicBezTo>
                    <a:pt x="7117488" y="1911734"/>
                    <a:pt x="7093961" y="1939157"/>
                    <a:pt x="7068561" y="1964557"/>
                  </a:cubicBezTo>
                  <a:cubicBezTo>
                    <a:pt x="7032267" y="2073439"/>
                    <a:pt x="7030454" y="2053425"/>
                    <a:pt x="7068561" y="2231257"/>
                  </a:cubicBezTo>
                  <a:cubicBezTo>
                    <a:pt x="7073358" y="2253644"/>
                    <a:pt x="7093353" y="2269776"/>
                    <a:pt x="7106661" y="2288407"/>
                  </a:cubicBezTo>
                  <a:cubicBezTo>
                    <a:pt x="7125115" y="2314243"/>
                    <a:pt x="7145604" y="2338596"/>
                    <a:pt x="7163811" y="2364607"/>
                  </a:cubicBezTo>
                  <a:cubicBezTo>
                    <a:pt x="7190070" y="2402120"/>
                    <a:pt x="7214611" y="2440807"/>
                    <a:pt x="7240011" y="2478907"/>
                  </a:cubicBezTo>
                  <a:lnTo>
                    <a:pt x="7245131" y="2486587"/>
                  </a:lnTo>
                  <a:lnTo>
                    <a:pt x="7245131" y="2921644"/>
                  </a:lnTo>
                  <a:lnTo>
                    <a:pt x="7240011" y="2936107"/>
                  </a:lnTo>
                  <a:cubicBezTo>
                    <a:pt x="7229772" y="2956585"/>
                    <a:pt x="7214611" y="2974207"/>
                    <a:pt x="7201911" y="2993257"/>
                  </a:cubicBezTo>
                  <a:cubicBezTo>
                    <a:pt x="7189211" y="3044057"/>
                    <a:pt x="7153542" y="3094310"/>
                    <a:pt x="7163811" y="3145657"/>
                  </a:cubicBezTo>
                  <a:cubicBezTo>
                    <a:pt x="7170161" y="3177407"/>
                    <a:pt x="7169463" y="3211430"/>
                    <a:pt x="7182861" y="3240907"/>
                  </a:cubicBezTo>
                  <a:cubicBezTo>
                    <a:pt x="7195813" y="3269401"/>
                    <a:pt x="7216364" y="3301608"/>
                    <a:pt x="7240071" y="3332020"/>
                  </a:cubicBezTo>
                  <a:lnTo>
                    <a:pt x="7245131" y="3337921"/>
                  </a:lnTo>
                  <a:lnTo>
                    <a:pt x="7245131" y="3408812"/>
                  </a:lnTo>
                  <a:lnTo>
                    <a:pt x="6643452" y="3408812"/>
                  </a:lnTo>
                  <a:lnTo>
                    <a:pt x="6607791" y="3355320"/>
                  </a:lnTo>
                  <a:cubicBezTo>
                    <a:pt x="6590544" y="3334624"/>
                    <a:pt x="6569691" y="3317220"/>
                    <a:pt x="6550641" y="3298170"/>
                  </a:cubicBezTo>
                  <a:cubicBezTo>
                    <a:pt x="6340791" y="3245707"/>
                    <a:pt x="6586414" y="3281698"/>
                    <a:pt x="6436341" y="3336270"/>
                  </a:cubicBezTo>
                  <a:cubicBezTo>
                    <a:pt x="6382301" y="3355921"/>
                    <a:pt x="6322041" y="3348970"/>
                    <a:pt x="6264891" y="3355320"/>
                  </a:cubicBezTo>
                  <a:cubicBezTo>
                    <a:pt x="6245841" y="3342620"/>
                    <a:pt x="6228219" y="3327459"/>
                    <a:pt x="6207741" y="3317220"/>
                  </a:cubicBezTo>
                  <a:cubicBezTo>
                    <a:pt x="6133477" y="3280088"/>
                    <a:pt x="5959545" y="3276616"/>
                    <a:pt x="5921991" y="3279120"/>
                  </a:cubicBezTo>
                  <a:cubicBezTo>
                    <a:pt x="5899146" y="3280643"/>
                    <a:pt x="5883891" y="3304520"/>
                    <a:pt x="5864841" y="3317220"/>
                  </a:cubicBezTo>
                  <a:lnTo>
                    <a:pt x="5560041" y="3336270"/>
                  </a:lnTo>
                  <a:cubicBezTo>
                    <a:pt x="5519958" y="3338775"/>
                    <a:pt x="5485355" y="3367768"/>
                    <a:pt x="5445741" y="3374370"/>
                  </a:cubicBezTo>
                  <a:cubicBezTo>
                    <a:pt x="5370317" y="3386941"/>
                    <a:pt x="5293341" y="3387070"/>
                    <a:pt x="5217141" y="3393420"/>
                  </a:cubicBezTo>
                  <a:cubicBezTo>
                    <a:pt x="5191741" y="3387070"/>
                    <a:pt x="5166499" y="3380050"/>
                    <a:pt x="5140941" y="3374370"/>
                  </a:cubicBezTo>
                  <a:cubicBezTo>
                    <a:pt x="4923279" y="3326001"/>
                    <a:pt x="5155327" y="3382729"/>
                    <a:pt x="4969491" y="3336270"/>
                  </a:cubicBezTo>
                  <a:cubicBezTo>
                    <a:pt x="4880591" y="3329920"/>
                    <a:pt x="4791764" y="3311986"/>
                    <a:pt x="4702791" y="3317220"/>
                  </a:cubicBezTo>
                  <a:cubicBezTo>
                    <a:pt x="4679935" y="3318564"/>
                    <a:pt x="4667361" y="3348080"/>
                    <a:pt x="4645641" y="3355320"/>
                  </a:cubicBezTo>
                  <a:cubicBezTo>
                    <a:pt x="4608998" y="3367534"/>
                    <a:pt x="4569441" y="3368020"/>
                    <a:pt x="4531341" y="3374370"/>
                  </a:cubicBezTo>
                  <a:lnTo>
                    <a:pt x="4112241" y="3393420"/>
                  </a:lnTo>
                  <a:cubicBezTo>
                    <a:pt x="4089364" y="3392505"/>
                    <a:pt x="4077542" y="3359810"/>
                    <a:pt x="4055091" y="3355320"/>
                  </a:cubicBezTo>
                  <a:cubicBezTo>
                    <a:pt x="3980112" y="3340324"/>
                    <a:pt x="3902691" y="3342620"/>
                    <a:pt x="3826491" y="3336270"/>
                  </a:cubicBezTo>
                  <a:cubicBezTo>
                    <a:pt x="3794741" y="3348970"/>
                    <a:pt x="3761827" y="3359077"/>
                    <a:pt x="3731241" y="3374370"/>
                  </a:cubicBezTo>
                  <a:cubicBezTo>
                    <a:pt x="3715883" y="3382050"/>
                    <a:pt x="3704220" y="3398269"/>
                    <a:pt x="3689745" y="3406928"/>
                  </a:cubicBezTo>
                  <a:lnTo>
                    <a:pt x="3684423" y="3408812"/>
                  </a:lnTo>
                  <a:lnTo>
                    <a:pt x="3134075" y="3408812"/>
                  </a:lnTo>
                  <a:lnTo>
                    <a:pt x="3110294" y="3395665"/>
                  </a:lnTo>
                  <a:cubicBezTo>
                    <a:pt x="3056296" y="3361754"/>
                    <a:pt x="3106853" y="3362072"/>
                    <a:pt x="2969241" y="3336270"/>
                  </a:cubicBezTo>
                  <a:cubicBezTo>
                    <a:pt x="2906517" y="3324509"/>
                    <a:pt x="2842241" y="3323570"/>
                    <a:pt x="2778741" y="3317220"/>
                  </a:cubicBezTo>
                  <a:lnTo>
                    <a:pt x="2702541" y="3336270"/>
                  </a:lnTo>
                  <a:cubicBezTo>
                    <a:pt x="2651741" y="3348970"/>
                    <a:pt x="2600659" y="3360592"/>
                    <a:pt x="2550141" y="3374370"/>
                  </a:cubicBezTo>
                  <a:cubicBezTo>
                    <a:pt x="2530768" y="3379654"/>
                    <a:pt x="2512593" y="3389064"/>
                    <a:pt x="2492991" y="3393420"/>
                  </a:cubicBezTo>
                  <a:lnTo>
                    <a:pt x="2400639" y="3408812"/>
                  </a:lnTo>
                  <a:lnTo>
                    <a:pt x="1015784" y="3408812"/>
                  </a:lnTo>
                  <a:lnTo>
                    <a:pt x="1004964" y="3400688"/>
                  </a:lnTo>
                  <a:cubicBezTo>
                    <a:pt x="987105" y="3384775"/>
                    <a:pt x="969955" y="3366439"/>
                    <a:pt x="949941" y="3355320"/>
                  </a:cubicBezTo>
                  <a:cubicBezTo>
                    <a:pt x="932388" y="3345568"/>
                    <a:pt x="912598" y="3332969"/>
                    <a:pt x="892791" y="3336270"/>
                  </a:cubicBezTo>
                  <a:cubicBezTo>
                    <a:pt x="870207" y="3340034"/>
                    <a:pt x="858461" y="3372520"/>
                    <a:pt x="835641" y="3374370"/>
                  </a:cubicBezTo>
                  <a:cubicBezTo>
                    <a:pt x="620354" y="3391826"/>
                    <a:pt x="403841" y="3387070"/>
                    <a:pt x="187941" y="3393420"/>
                  </a:cubicBezTo>
                  <a:lnTo>
                    <a:pt x="218725" y="3408812"/>
                  </a:lnTo>
                  <a:lnTo>
                    <a:pt x="16442" y="3408812"/>
                  </a:lnTo>
                  <a:lnTo>
                    <a:pt x="16652" y="3408517"/>
                  </a:lnTo>
                  <a:cubicBezTo>
                    <a:pt x="23282" y="3399069"/>
                    <a:pt x="30773" y="3388171"/>
                    <a:pt x="39301" y="3375379"/>
                  </a:cubicBezTo>
                  <a:cubicBezTo>
                    <a:pt x="64701" y="3362679"/>
                    <a:pt x="98995" y="3360387"/>
                    <a:pt x="115501" y="3337279"/>
                  </a:cubicBezTo>
                  <a:cubicBezTo>
                    <a:pt x="164458" y="3268740"/>
                    <a:pt x="117465" y="3190770"/>
                    <a:pt x="96451" y="3127729"/>
                  </a:cubicBezTo>
                  <a:cubicBezTo>
                    <a:pt x="64701" y="3121379"/>
                    <a:pt x="32809" y="3115703"/>
                    <a:pt x="1201" y="3108679"/>
                  </a:cubicBezTo>
                  <a:lnTo>
                    <a:pt x="0" y="3108514"/>
                  </a:lnTo>
                  <a:lnTo>
                    <a:pt x="0" y="2653587"/>
                  </a:lnTo>
                  <a:lnTo>
                    <a:pt x="18193" y="2637287"/>
                  </a:lnTo>
                  <a:cubicBezTo>
                    <a:pt x="48044" y="2613292"/>
                    <a:pt x="20165" y="2656971"/>
                    <a:pt x="96451" y="2613379"/>
                  </a:cubicBezTo>
                  <a:cubicBezTo>
                    <a:pt x="124018" y="2597627"/>
                    <a:pt x="147251" y="2575279"/>
                    <a:pt x="172651" y="2556229"/>
                  </a:cubicBezTo>
                  <a:cubicBezTo>
                    <a:pt x="210299" y="2543680"/>
                    <a:pt x="260094" y="2532651"/>
                    <a:pt x="286951" y="2499079"/>
                  </a:cubicBezTo>
                  <a:cubicBezTo>
                    <a:pt x="299495" y="2483399"/>
                    <a:pt x="299651" y="2460979"/>
                    <a:pt x="306001" y="2441929"/>
                  </a:cubicBezTo>
                  <a:cubicBezTo>
                    <a:pt x="243162" y="2420983"/>
                    <a:pt x="221938" y="2415151"/>
                    <a:pt x="153601" y="2384779"/>
                  </a:cubicBezTo>
                  <a:cubicBezTo>
                    <a:pt x="127651" y="2373245"/>
                    <a:pt x="103503" y="2357866"/>
                    <a:pt x="77401" y="2346679"/>
                  </a:cubicBezTo>
                  <a:cubicBezTo>
                    <a:pt x="58944" y="2338769"/>
                    <a:pt x="28406" y="2345979"/>
                    <a:pt x="20251" y="2327629"/>
                  </a:cubicBezTo>
                  <a:cubicBezTo>
                    <a:pt x="-541" y="2280846"/>
                    <a:pt x="7551" y="2226029"/>
                    <a:pt x="1201" y="2175229"/>
                  </a:cubicBezTo>
                  <a:cubicBezTo>
                    <a:pt x="20251" y="2156179"/>
                    <a:pt x="43407" y="2140495"/>
                    <a:pt x="58351" y="2118079"/>
                  </a:cubicBezTo>
                  <a:cubicBezTo>
                    <a:pt x="69490" y="2101371"/>
                    <a:pt x="75055" y="2080872"/>
                    <a:pt x="77401" y="2060929"/>
                  </a:cubicBezTo>
                  <a:cubicBezTo>
                    <a:pt x="87815" y="1972413"/>
                    <a:pt x="90101" y="1883129"/>
                    <a:pt x="96451" y="1794229"/>
                  </a:cubicBezTo>
                  <a:cubicBezTo>
                    <a:pt x="80905" y="1747590"/>
                    <a:pt x="68726" y="1702074"/>
                    <a:pt x="39301" y="1660879"/>
                  </a:cubicBezTo>
                  <a:cubicBezTo>
                    <a:pt x="31472" y="1649918"/>
                    <a:pt x="21947" y="1640393"/>
                    <a:pt x="11998" y="1631227"/>
                  </a:cubicBezTo>
                  <a:lnTo>
                    <a:pt x="0" y="1620173"/>
                  </a:lnTo>
                  <a:lnTo>
                    <a:pt x="0" y="1162856"/>
                  </a:lnTo>
                  <a:lnTo>
                    <a:pt x="17311" y="1160215"/>
                  </a:lnTo>
                  <a:cubicBezTo>
                    <a:pt x="29303" y="1159085"/>
                    <a:pt x="39100" y="1156567"/>
                    <a:pt x="39301" y="1146529"/>
                  </a:cubicBezTo>
                  <a:cubicBezTo>
                    <a:pt x="45528" y="835182"/>
                    <a:pt x="13901" y="524229"/>
                    <a:pt x="1201" y="213079"/>
                  </a:cubicBezTo>
                  <a:lnTo>
                    <a:pt x="0" y="225673"/>
                  </a:lnTo>
                  <a:lnTo>
                    <a:pt x="0" y="0"/>
                  </a:lnTo>
                  <a:close/>
                </a:path>
              </a:pathLst>
            </a:custGeom>
            <a:grpFill/>
            <a:ln w="28575">
              <a:solidFill>
                <a:srgbClr val="00B050"/>
              </a:solidFill>
            </a:ln>
            <a:effectLst>
              <a:outerShdw sx="98000" sy="98000" algn="ctr" rotWithShape="0">
                <a:sysClr val="windowText" lastClr="000000">
                  <a:alpha val="39000"/>
                </a:sys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 typeface="Arial" panose="020B0604020202020204" pitchFamily="34" charset="0"/>
                <a:buNone/>
                <a:tabLst/>
                <a:defRPr/>
              </a:pPr>
              <a:endParaRPr kumimoji="0" lang="zh-CN" altLang="en-US" sz="2400" b="0" i="0" u="none" strike="noStrike" kern="0" cap="none" spc="0" normalizeH="0" baseline="0" noProof="0" dirty="0">
                <a:ln>
                  <a:noFill/>
                </a:ln>
                <a:solidFill>
                  <a:prstClr val="black"/>
                </a:solidFill>
                <a:effectLst/>
                <a:uLnTx/>
                <a:uFillTx/>
                <a:latin typeface="Simplified Arabic" panose="02020603050405020304" pitchFamily="18" charset="-78"/>
                <a:ea typeface="宋体" panose="02010600030101010101" pitchFamily="2" charset="-122"/>
                <a:cs typeface="Simplified Arabic" panose="02020603050405020304" pitchFamily="18" charset="-78"/>
              </a:endParaRPr>
            </a:p>
          </p:txBody>
        </p:sp>
        <p:sp>
          <p:nvSpPr>
            <p:cNvPr id="10" name="TextBox 9">
              <a:extLst>
                <a:ext uri="{FF2B5EF4-FFF2-40B4-BE49-F238E27FC236}">
                  <a16:creationId xmlns="" xmlns:a16="http://schemas.microsoft.com/office/drawing/2014/main" id="{2C8F8BC6-0E96-4D5B-25DE-8D28B6740B6C}"/>
                </a:ext>
              </a:extLst>
            </p:cNvPr>
            <p:cNvSpPr txBox="1"/>
            <p:nvPr/>
          </p:nvSpPr>
          <p:spPr>
            <a:xfrm>
              <a:off x="3926640" y="2042459"/>
              <a:ext cx="4887388" cy="4455740"/>
            </a:xfrm>
            <a:prstGeom prst="rect">
              <a:avLst/>
            </a:prstGeom>
            <a:grpFill/>
            <a:ln w="28575">
              <a:noFill/>
            </a:ln>
          </p:spPr>
          <p:txBody>
            <a:bodyPr wrap="square" rtlCol="0">
              <a:spAutoFit/>
            </a:bodyPr>
            <a:lstStyle/>
            <a:p>
              <a:pPr marL="0" marR="0" lvl="0" indent="0" algn="ctr" defTabSz="914400" rtl="1" eaLnBrk="1" fontAlgn="base" latinLnBrk="0" hangingPunct="1">
                <a:lnSpc>
                  <a:spcPct val="150000"/>
                </a:lnSpc>
                <a:spcBef>
                  <a:spcPct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mn-ea"/>
                  <a:cs typeface="Sakkal Majalla" panose="02000000000000000000" pitchFamily="2" charset="-78"/>
                </a:rPr>
                <a:t>على صاحب العمل</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mn-ea"/>
                  <a:cs typeface="Sakkal Majalla" panose="02000000000000000000" pitchFamily="2" charset="-78"/>
                </a:rPr>
                <a:t> في حالة استخدام خمسة عشر عاملاً فأكثر أن يضع في مكان ظاهر من منشأته لائحة بنظام العمل بعد اعتمادها من الوزارة</a:t>
              </a:r>
            </a:p>
          </p:txBody>
        </p:sp>
      </p:grpSp>
      <p:grpSp>
        <p:nvGrpSpPr>
          <p:cNvPr id="11" name="Group 10">
            <a:extLst>
              <a:ext uri="{FF2B5EF4-FFF2-40B4-BE49-F238E27FC236}">
                <a16:creationId xmlns="" xmlns:a16="http://schemas.microsoft.com/office/drawing/2014/main" id="{E38EA475-271C-C5E3-D2C6-E18C6F448720}"/>
              </a:ext>
            </a:extLst>
          </p:cNvPr>
          <p:cNvGrpSpPr/>
          <p:nvPr/>
        </p:nvGrpSpPr>
        <p:grpSpPr>
          <a:xfrm>
            <a:off x="4419740" y="1774370"/>
            <a:ext cx="3597109" cy="4314092"/>
            <a:chOff x="2747660" y="1483485"/>
            <a:chExt cx="7245351" cy="5703739"/>
          </a:xfrm>
          <a:noFill/>
        </p:grpSpPr>
        <p:sp>
          <p:nvSpPr>
            <p:cNvPr id="12" name="任意多边形 48">
              <a:extLst>
                <a:ext uri="{FF2B5EF4-FFF2-40B4-BE49-F238E27FC236}">
                  <a16:creationId xmlns="" xmlns:a16="http://schemas.microsoft.com/office/drawing/2014/main" id="{DE926759-0CFE-E89B-B026-803F10BA874D}"/>
                </a:ext>
              </a:extLst>
            </p:cNvPr>
            <p:cNvSpPr>
              <a:spLocks/>
            </p:cNvSpPr>
            <p:nvPr/>
          </p:nvSpPr>
          <p:spPr bwMode="auto">
            <a:xfrm rot="3082">
              <a:off x="2747660" y="1483485"/>
              <a:ext cx="7245351" cy="5703739"/>
            </a:xfrm>
            <a:custGeom>
              <a:avLst/>
              <a:gdLst>
                <a:gd name="T0" fmla="*/ 863046 w 7245131"/>
                <a:gd name="T1" fmla="*/ 3707 h 3408812"/>
                <a:gd name="T2" fmla="*/ 1033632 w 7245131"/>
                <a:gd name="T3" fmla="*/ 29260 h 3408812"/>
                <a:gd name="T4" fmla="*/ 1391671 w 7245131"/>
                <a:gd name="T5" fmla="*/ 10708 h 3408812"/>
                <a:gd name="T6" fmla="*/ 1929813 w 7245131"/>
                <a:gd name="T7" fmla="*/ 3707 h 3408812"/>
                <a:gd name="T8" fmla="*/ 2672739 w 7245131"/>
                <a:gd name="T9" fmla="*/ 132442 h 3408812"/>
                <a:gd name="T10" fmla="*/ 3072777 w 7245131"/>
                <a:gd name="T11" fmla="*/ 3707 h 3408812"/>
                <a:gd name="T12" fmla="*/ 4308137 w 7245131"/>
                <a:gd name="T13" fmla="*/ 9093 h 3408812"/>
                <a:gd name="T14" fmla="*/ 4634828 w 7245131"/>
                <a:gd name="T15" fmla="*/ 153898 h 3408812"/>
                <a:gd name="T16" fmla="*/ 4920569 w 7245131"/>
                <a:gd name="T17" fmla="*/ 46618 h 3408812"/>
                <a:gd name="T18" fmla="*/ 5511100 w 7245131"/>
                <a:gd name="T19" fmla="*/ 68074 h 3408812"/>
                <a:gd name="T20" fmla="*/ 5853990 w 7245131"/>
                <a:gd name="T21" fmla="*/ 25162 h 3408812"/>
                <a:gd name="T22" fmla="*/ 6693386 w 7245131"/>
                <a:gd name="T23" fmla="*/ 0 h 3408812"/>
                <a:gd name="T24" fmla="*/ 7130300 w 7245131"/>
                <a:gd name="T25" fmla="*/ 68074 h 3408812"/>
                <a:gd name="T26" fmla="*/ 7244904 w 7245131"/>
                <a:gd name="T27" fmla="*/ 131446 h 3408812"/>
                <a:gd name="T28" fmla="*/ 7182636 w 7245131"/>
                <a:gd name="T29" fmla="*/ 1311518 h 3408812"/>
                <a:gd name="T30" fmla="*/ 7144537 w 7245131"/>
                <a:gd name="T31" fmla="*/ 1719180 h 3408812"/>
                <a:gd name="T32" fmla="*/ 7201685 w 7245131"/>
                <a:gd name="T33" fmla="*/ 2083929 h 3408812"/>
                <a:gd name="T34" fmla="*/ 7068340 w 7245131"/>
                <a:gd name="T35" fmla="*/ 2513046 h 3408812"/>
                <a:gd name="T36" fmla="*/ 7239784 w 7245131"/>
                <a:gd name="T37" fmla="*/ 2791973 h 3408812"/>
                <a:gd name="T38" fmla="*/ 7239784 w 7245131"/>
                <a:gd name="T39" fmla="*/ 3306913 h 3408812"/>
                <a:gd name="T40" fmla="*/ 7182636 w 7245131"/>
                <a:gd name="T41" fmla="*/ 3650207 h 3408812"/>
                <a:gd name="T42" fmla="*/ 7244904 w 7245131"/>
                <a:gd name="T43" fmla="*/ 3839317 h 3408812"/>
                <a:gd name="T44" fmla="*/ 6550436 w 7245131"/>
                <a:gd name="T45" fmla="*/ 3714702 h 3408812"/>
                <a:gd name="T46" fmla="*/ 6207547 w 7245131"/>
                <a:gd name="T47" fmla="*/ 3736158 h 3408812"/>
                <a:gd name="T48" fmla="*/ 5559867 w 7245131"/>
                <a:gd name="T49" fmla="*/ 3757614 h 3408812"/>
                <a:gd name="T50" fmla="*/ 5140780 w 7245131"/>
                <a:gd name="T51" fmla="*/ 3800525 h 3408812"/>
                <a:gd name="T52" fmla="*/ 4645495 w 7245131"/>
                <a:gd name="T53" fmla="*/ 3779069 h 3408812"/>
                <a:gd name="T54" fmla="*/ 4054964 w 7245131"/>
                <a:gd name="T55" fmla="*/ 3779069 h 3408812"/>
                <a:gd name="T56" fmla="*/ 3689629 w 7245131"/>
                <a:gd name="T57" fmla="*/ 3837195 h 3408812"/>
                <a:gd name="T58" fmla="*/ 3110197 w 7245131"/>
                <a:gd name="T59" fmla="*/ 3824510 h 3408812"/>
                <a:gd name="T60" fmla="*/ 2702456 w 7245131"/>
                <a:gd name="T61" fmla="*/ 3757614 h 3408812"/>
                <a:gd name="T62" fmla="*/ 2400564 w 7245131"/>
                <a:gd name="T63" fmla="*/ 3839317 h 3408812"/>
                <a:gd name="T64" fmla="*/ 949911 w 7245131"/>
                <a:gd name="T65" fmla="*/ 3779069 h 3408812"/>
                <a:gd name="T66" fmla="*/ 187935 w 7245131"/>
                <a:gd name="T67" fmla="*/ 3821981 h 3408812"/>
                <a:gd name="T68" fmla="*/ 16651 w 7245131"/>
                <a:gd name="T69" fmla="*/ 3838985 h 3408812"/>
                <a:gd name="T70" fmla="*/ 96448 w 7245131"/>
                <a:gd name="T71" fmla="*/ 3522736 h 3408812"/>
                <a:gd name="T72" fmla="*/ 0 w 7245131"/>
                <a:gd name="T73" fmla="*/ 2988713 h 3408812"/>
                <a:gd name="T74" fmla="*/ 172646 w 7245131"/>
                <a:gd name="T75" fmla="*/ 2879060 h 3408812"/>
                <a:gd name="T76" fmla="*/ 153596 w 7245131"/>
                <a:gd name="T77" fmla="*/ 2685957 h 3408812"/>
                <a:gd name="T78" fmla="*/ 1201 w 7245131"/>
                <a:gd name="T79" fmla="*/ 2449943 h 3408812"/>
                <a:gd name="T80" fmla="*/ 96448 w 7245131"/>
                <a:gd name="T81" fmla="*/ 2020825 h 3408812"/>
                <a:gd name="T82" fmla="*/ 0 w 7245131"/>
                <a:gd name="T83" fmla="*/ 1824788 h 3408812"/>
                <a:gd name="T84" fmla="*/ 39300 w 7245131"/>
                <a:gd name="T85" fmla="*/ 1291326 h 3408812"/>
                <a:gd name="T86" fmla="*/ 0 w 7245131"/>
                <a:gd name="T87" fmla="*/ 0 h 34088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245131" h="3408812">
                  <a:moveTo>
                    <a:pt x="0" y="0"/>
                  </a:moveTo>
                  <a:lnTo>
                    <a:pt x="861412" y="0"/>
                  </a:lnTo>
                  <a:lnTo>
                    <a:pt x="863073" y="3291"/>
                  </a:lnTo>
                  <a:lnTo>
                    <a:pt x="864719" y="0"/>
                  </a:lnTo>
                  <a:lnTo>
                    <a:pt x="944475" y="0"/>
                  </a:lnTo>
                  <a:lnTo>
                    <a:pt x="1033664" y="25979"/>
                  </a:lnTo>
                  <a:cubicBezTo>
                    <a:pt x="1103228" y="46242"/>
                    <a:pt x="1173078" y="65292"/>
                    <a:pt x="1244073" y="79491"/>
                  </a:cubicBezTo>
                  <a:cubicBezTo>
                    <a:pt x="1280008" y="86678"/>
                    <a:pt x="1333468" y="33410"/>
                    <a:pt x="1358373" y="22341"/>
                  </a:cubicBezTo>
                  <a:cubicBezTo>
                    <a:pt x="1367548" y="18263"/>
                    <a:pt x="1379279" y="13843"/>
                    <a:pt x="1391715" y="9507"/>
                  </a:cubicBezTo>
                  <a:lnTo>
                    <a:pt x="1420677" y="0"/>
                  </a:lnTo>
                  <a:lnTo>
                    <a:pt x="1889061" y="0"/>
                  </a:lnTo>
                  <a:lnTo>
                    <a:pt x="1929873" y="3291"/>
                  </a:lnTo>
                  <a:cubicBezTo>
                    <a:pt x="1952628" y="5819"/>
                    <a:pt x="1966545" y="31152"/>
                    <a:pt x="1987023" y="41391"/>
                  </a:cubicBezTo>
                  <a:cubicBezTo>
                    <a:pt x="2004984" y="50371"/>
                    <a:pt x="2024315" y="57462"/>
                    <a:pt x="2044173" y="60441"/>
                  </a:cubicBezTo>
                  <a:cubicBezTo>
                    <a:pt x="2311999" y="100615"/>
                    <a:pt x="2406696" y="100958"/>
                    <a:pt x="2672823" y="117591"/>
                  </a:cubicBezTo>
                  <a:cubicBezTo>
                    <a:pt x="2749023" y="111241"/>
                    <a:pt x="2827748" y="119006"/>
                    <a:pt x="2901423" y="98541"/>
                  </a:cubicBezTo>
                  <a:cubicBezTo>
                    <a:pt x="2945543" y="86285"/>
                    <a:pt x="2972282" y="36821"/>
                    <a:pt x="3015723" y="22341"/>
                  </a:cubicBezTo>
                  <a:lnTo>
                    <a:pt x="3072873" y="3291"/>
                  </a:lnTo>
                  <a:lnTo>
                    <a:pt x="3074843" y="0"/>
                  </a:lnTo>
                  <a:lnTo>
                    <a:pt x="4296332" y="0"/>
                  </a:lnTo>
                  <a:lnTo>
                    <a:pt x="4308272" y="8073"/>
                  </a:lnTo>
                  <a:cubicBezTo>
                    <a:pt x="4368319" y="49048"/>
                    <a:pt x="4292937" y="-3328"/>
                    <a:pt x="4501623" y="41391"/>
                  </a:cubicBezTo>
                  <a:cubicBezTo>
                    <a:pt x="4535060" y="48556"/>
                    <a:pt x="4565123" y="66791"/>
                    <a:pt x="4596873" y="79491"/>
                  </a:cubicBezTo>
                  <a:cubicBezTo>
                    <a:pt x="4609573" y="98541"/>
                    <a:pt x="4615923" y="123941"/>
                    <a:pt x="4634973" y="136641"/>
                  </a:cubicBezTo>
                  <a:cubicBezTo>
                    <a:pt x="4691809" y="174532"/>
                    <a:pt x="4769197" y="146020"/>
                    <a:pt x="4825473" y="136641"/>
                  </a:cubicBezTo>
                  <a:cubicBezTo>
                    <a:pt x="4844523" y="123941"/>
                    <a:pt x="4866434" y="114730"/>
                    <a:pt x="4882623" y="98541"/>
                  </a:cubicBezTo>
                  <a:cubicBezTo>
                    <a:pt x="4898812" y="82352"/>
                    <a:pt x="4902845" y="55694"/>
                    <a:pt x="4920723" y="41391"/>
                  </a:cubicBezTo>
                  <a:cubicBezTo>
                    <a:pt x="4936403" y="28847"/>
                    <a:pt x="4958823" y="28691"/>
                    <a:pt x="4977873" y="22341"/>
                  </a:cubicBezTo>
                  <a:cubicBezTo>
                    <a:pt x="5136623" y="28691"/>
                    <a:pt x="5295650" y="30071"/>
                    <a:pt x="5454123" y="41391"/>
                  </a:cubicBezTo>
                  <a:cubicBezTo>
                    <a:pt x="5474152" y="42822"/>
                    <a:pt x="5493312" y="51461"/>
                    <a:pt x="5511273" y="60441"/>
                  </a:cubicBezTo>
                  <a:cubicBezTo>
                    <a:pt x="5531751" y="70680"/>
                    <a:pt x="5549373" y="85841"/>
                    <a:pt x="5568423" y="98541"/>
                  </a:cubicBezTo>
                  <a:cubicBezTo>
                    <a:pt x="5619223" y="92191"/>
                    <a:pt x="5671156" y="91908"/>
                    <a:pt x="5720823" y="79491"/>
                  </a:cubicBezTo>
                  <a:cubicBezTo>
                    <a:pt x="5968660" y="17532"/>
                    <a:pt x="5661417" y="60892"/>
                    <a:pt x="5854173" y="22341"/>
                  </a:cubicBezTo>
                  <a:cubicBezTo>
                    <a:pt x="5886186" y="15939"/>
                    <a:pt x="5914295" y="10510"/>
                    <a:pt x="5939540" y="5880"/>
                  </a:cubicBezTo>
                  <a:lnTo>
                    <a:pt x="5973877" y="0"/>
                  </a:lnTo>
                  <a:lnTo>
                    <a:pt x="6693596" y="0"/>
                  </a:lnTo>
                  <a:lnTo>
                    <a:pt x="6711423" y="3291"/>
                  </a:lnTo>
                  <a:cubicBezTo>
                    <a:pt x="6750555" y="12322"/>
                    <a:pt x="6785640" y="38886"/>
                    <a:pt x="6825723" y="41391"/>
                  </a:cubicBezTo>
                  <a:lnTo>
                    <a:pt x="7130523" y="60441"/>
                  </a:lnTo>
                  <a:cubicBezTo>
                    <a:pt x="7203032" y="84611"/>
                    <a:pt x="7221761" y="96105"/>
                    <a:pt x="7239193" y="98191"/>
                  </a:cubicBezTo>
                  <a:lnTo>
                    <a:pt x="7245131" y="97532"/>
                  </a:lnTo>
                  <a:lnTo>
                    <a:pt x="7245131" y="116707"/>
                  </a:lnTo>
                  <a:lnTo>
                    <a:pt x="7245131" y="1034797"/>
                  </a:lnTo>
                  <a:lnTo>
                    <a:pt x="7240011" y="1050157"/>
                  </a:lnTo>
                  <a:cubicBezTo>
                    <a:pt x="7166153" y="1197873"/>
                    <a:pt x="7230744" y="1020809"/>
                    <a:pt x="7182861" y="1164457"/>
                  </a:cubicBezTo>
                  <a:cubicBezTo>
                    <a:pt x="7176511" y="1227957"/>
                    <a:pt x="7175572" y="1292233"/>
                    <a:pt x="7163811" y="1354957"/>
                  </a:cubicBezTo>
                  <a:cubicBezTo>
                    <a:pt x="7156410" y="1394430"/>
                    <a:pt x="7125711" y="1469257"/>
                    <a:pt x="7125711" y="1469257"/>
                  </a:cubicBezTo>
                  <a:cubicBezTo>
                    <a:pt x="7132061" y="1488307"/>
                    <a:pt x="7139477" y="1507034"/>
                    <a:pt x="7144761" y="1526407"/>
                  </a:cubicBezTo>
                  <a:cubicBezTo>
                    <a:pt x="7158539" y="1576925"/>
                    <a:pt x="7166302" y="1629131"/>
                    <a:pt x="7182861" y="1678807"/>
                  </a:cubicBezTo>
                  <a:lnTo>
                    <a:pt x="7220961" y="1793107"/>
                  </a:lnTo>
                  <a:cubicBezTo>
                    <a:pt x="7214611" y="1812157"/>
                    <a:pt x="7214455" y="1834577"/>
                    <a:pt x="7201911" y="1850257"/>
                  </a:cubicBezTo>
                  <a:cubicBezTo>
                    <a:pt x="7187608" y="1868135"/>
                    <a:pt x="7162144" y="1873457"/>
                    <a:pt x="7144761" y="1888357"/>
                  </a:cubicBezTo>
                  <a:cubicBezTo>
                    <a:pt x="7117488" y="1911734"/>
                    <a:pt x="7093961" y="1939157"/>
                    <a:pt x="7068561" y="1964557"/>
                  </a:cubicBezTo>
                  <a:cubicBezTo>
                    <a:pt x="7032267" y="2073439"/>
                    <a:pt x="7030454" y="2053425"/>
                    <a:pt x="7068561" y="2231257"/>
                  </a:cubicBezTo>
                  <a:cubicBezTo>
                    <a:pt x="7073358" y="2253644"/>
                    <a:pt x="7093353" y="2269776"/>
                    <a:pt x="7106661" y="2288407"/>
                  </a:cubicBezTo>
                  <a:cubicBezTo>
                    <a:pt x="7125115" y="2314243"/>
                    <a:pt x="7145604" y="2338596"/>
                    <a:pt x="7163811" y="2364607"/>
                  </a:cubicBezTo>
                  <a:cubicBezTo>
                    <a:pt x="7190070" y="2402120"/>
                    <a:pt x="7214611" y="2440807"/>
                    <a:pt x="7240011" y="2478907"/>
                  </a:cubicBezTo>
                  <a:lnTo>
                    <a:pt x="7245131" y="2486587"/>
                  </a:lnTo>
                  <a:lnTo>
                    <a:pt x="7245131" y="2921644"/>
                  </a:lnTo>
                  <a:lnTo>
                    <a:pt x="7240011" y="2936107"/>
                  </a:lnTo>
                  <a:cubicBezTo>
                    <a:pt x="7229772" y="2956585"/>
                    <a:pt x="7214611" y="2974207"/>
                    <a:pt x="7201911" y="2993257"/>
                  </a:cubicBezTo>
                  <a:cubicBezTo>
                    <a:pt x="7189211" y="3044057"/>
                    <a:pt x="7153542" y="3094310"/>
                    <a:pt x="7163811" y="3145657"/>
                  </a:cubicBezTo>
                  <a:cubicBezTo>
                    <a:pt x="7170161" y="3177407"/>
                    <a:pt x="7169463" y="3211430"/>
                    <a:pt x="7182861" y="3240907"/>
                  </a:cubicBezTo>
                  <a:cubicBezTo>
                    <a:pt x="7195813" y="3269401"/>
                    <a:pt x="7216364" y="3301608"/>
                    <a:pt x="7240071" y="3332020"/>
                  </a:cubicBezTo>
                  <a:lnTo>
                    <a:pt x="7245131" y="3337921"/>
                  </a:lnTo>
                  <a:lnTo>
                    <a:pt x="7245131" y="3408812"/>
                  </a:lnTo>
                  <a:lnTo>
                    <a:pt x="6643452" y="3408812"/>
                  </a:lnTo>
                  <a:lnTo>
                    <a:pt x="6607791" y="3355320"/>
                  </a:lnTo>
                  <a:cubicBezTo>
                    <a:pt x="6590544" y="3334624"/>
                    <a:pt x="6569691" y="3317220"/>
                    <a:pt x="6550641" y="3298170"/>
                  </a:cubicBezTo>
                  <a:cubicBezTo>
                    <a:pt x="6340791" y="3245707"/>
                    <a:pt x="6586414" y="3281698"/>
                    <a:pt x="6436341" y="3336270"/>
                  </a:cubicBezTo>
                  <a:cubicBezTo>
                    <a:pt x="6382301" y="3355921"/>
                    <a:pt x="6322041" y="3348970"/>
                    <a:pt x="6264891" y="3355320"/>
                  </a:cubicBezTo>
                  <a:cubicBezTo>
                    <a:pt x="6245841" y="3342620"/>
                    <a:pt x="6228219" y="3327459"/>
                    <a:pt x="6207741" y="3317220"/>
                  </a:cubicBezTo>
                  <a:cubicBezTo>
                    <a:pt x="6133477" y="3280088"/>
                    <a:pt x="5959545" y="3276616"/>
                    <a:pt x="5921991" y="3279120"/>
                  </a:cubicBezTo>
                  <a:cubicBezTo>
                    <a:pt x="5899146" y="3280643"/>
                    <a:pt x="5883891" y="3304520"/>
                    <a:pt x="5864841" y="3317220"/>
                  </a:cubicBezTo>
                  <a:lnTo>
                    <a:pt x="5560041" y="3336270"/>
                  </a:lnTo>
                  <a:cubicBezTo>
                    <a:pt x="5519958" y="3338775"/>
                    <a:pt x="5485355" y="3367768"/>
                    <a:pt x="5445741" y="3374370"/>
                  </a:cubicBezTo>
                  <a:cubicBezTo>
                    <a:pt x="5370317" y="3386941"/>
                    <a:pt x="5293341" y="3387070"/>
                    <a:pt x="5217141" y="3393420"/>
                  </a:cubicBezTo>
                  <a:cubicBezTo>
                    <a:pt x="5191741" y="3387070"/>
                    <a:pt x="5166499" y="3380050"/>
                    <a:pt x="5140941" y="3374370"/>
                  </a:cubicBezTo>
                  <a:cubicBezTo>
                    <a:pt x="4923279" y="3326001"/>
                    <a:pt x="5155327" y="3382729"/>
                    <a:pt x="4969491" y="3336270"/>
                  </a:cubicBezTo>
                  <a:cubicBezTo>
                    <a:pt x="4880591" y="3329920"/>
                    <a:pt x="4791764" y="3311986"/>
                    <a:pt x="4702791" y="3317220"/>
                  </a:cubicBezTo>
                  <a:cubicBezTo>
                    <a:pt x="4679935" y="3318564"/>
                    <a:pt x="4667361" y="3348080"/>
                    <a:pt x="4645641" y="3355320"/>
                  </a:cubicBezTo>
                  <a:cubicBezTo>
                    <a:pt x="4608998" y="3367534"/>
                    <a:pt x="4569441" y="3368020"/>
                    <a:pt x="4531341" y="3374370"/>
                  </a:cubicBezTo>
                  <a:lnTo>
                    <a:pt x="4112241" y="3393420"/>
                  </a:lnTo>
                  <a:cubicBezTo>
                    <a:pt x="4089364" y="3392505"/>
                    <a:pt x="4077542" y="3359810"/>
                    <a:pt x="4055091" y="3355320"/>
                  </a:cubicBezTo>
                  <a:cubicBezTo>
                    <a:pt x="3980112" y="3340324"/>
                    <a:pt x="3902691" y="3342620"/>
                    <a:pt x="3826491" y="3336270"/>
                  </a:cubicBezTo>
                  <a:cubicBezTo>
                    <a:pt x="3794741" y="3348970"/>
                    <a:pt x="3761827" y="3359077"/>
                    <a:pt x="3731241" y="3374370"/>
                  </a:cubicBezTo>
                  <a:cubicBezTo>
                    <a:pt x="3715883" y="3382050"/>
                    <a:pt x="3704220" y="3398269"/>
                    <a:pt x="3689745" y="3406928"/>
                  </a:cubicBezTo>
                  <a:lnTo>
                    <a:pt x="3684423" y="3408812"/>
                  </a:lnTo>
                  <a:lnTo>
                    <a:pt x="3134075" y="3408812"/>
                  </a:lnTo>
                  <a:lnTo>
                    <a:pt x="3110294" y="3395665"/>
                  </a:lnTo>
                  <a:cubicBezTo>
                    <a:pt x="3056296" y="3361754"/>
                    <a:pt x="3106853" y="3362072"/>
                    <a:pt x="2969241" y="3336270"/>
                  </a:cubicBezTo>
                  <a:cubicBezTo>
                    <a:pt x="2906517" y="3324509"/>
                    <a:pt x="2842241" y="3323570"/>
                    <a:pt x="2778741" y="3317220"/>
                  </a:cubicBezTo>
                  <a:lnTo>
                    <a:pt x="2702541" y="3336270"/>
                  </a:lnTo>
                  <a:cubicBezTo>
                    <a:pt x="2651741" y="3348970"/>
                    <a:pt x="2600659" y="3360592"/>
                    <a:pt x="2550141" y="3374370"/>
                  </a:cubicBezTo>
                  <a:cubicBezTo>
                    <a:pt x="2530768" y="3379654"/>
                    <a:pt x="2512593" y="3389064"/>
                    <a:pt x="2492991" y="3393420"/>
                  </a:cubicBezTo>
                  <a:lnTo>
                    <a:pt x="2400639" y="3408812"/>
                  </a:lnTo>
                  <a:lnTo>
                    <a:pt x="1015784" y="3408812"/>
                  </a:lnTo>
                  <a:lnTo>
                    <a:pt x="1004964" y="3400688"/>
                  </a:lnTo>
                  <a:cubicBezTo>
                    <a:pt x="987105" y="3384775"/>
                    <a:pt x="969955" y="3366439"/>
                    <a:pt x="949941" y="3355320"/>
                  </a:cubicBezTo>
                  <a:cubicBezTo>
                    <a:pt x="932388" y="3345568"/>
                    <a:pt x="912598" y="3332969"/>
                    <a:pt x="892791" y="3336270"/>
                  </a:cubicBezTo>
                  <a:cubicBezTo>
                    <a:pt x="870207" y="3340034"/>
                    <a:pt x="858461" y="3372520"/>
                    <a:pt x="835641" y="3374370"/>
                  </a:cubicBezTo>
                  <a:cubicBezTo>
                    <a:pt x="620354" y="3391826"/>
                    <a:pt x="403841" y="3387070"/>
                    <a:pt x="187941" y="3393420"/>
                  </a:cubicBezTo>
                  <a:lnTo>
                    <a:pt x="218725" y="3408812"/>
                  </a:lnTo>
                  <a:lnTo>
                    <a:pt x="16442" y="3408812"/>
                  </a:lnTo>
                  <a:lnTo>
                    <a:pt x="16652" y="3408517"/>
                  </a:lnTo>
                  <a:cubicBezTo>
                    <a:pt x="23282" y="3399069"/>
                    <a:pt x="30773" y="3388171"/>
                    <a:pt x="39301" y="3375379"/>
                  </a:cubicBezTo>
                  <a:cubicBezTo>
                    <a:pt x="64701" y="3362679"/>
                    <a:pt x="98995" y="3360387"/>
                    <a:pt x="115501" y="3337279"/>
                  </a:cubicBezTo>
                  <a:cubicBezTo>
                    <a:pt x="164458" y="3268740"/>
                    <a:pt x="117465" y="3190770"/>
                    <a:pt x="96451" y="3127729"/>
                  </a:cubicBezTo>
                  <a:cubicBezTo>
                    <a:pt x="64701" y="3121379"/>
                    <a:pt x="32809" y="3115703"/>
                    <a:pt x="1201" y="3108679"/>
                  </a:cubicBezTo>
                  <a:lnTo>
                    <a:pt x="0" y="3108514"/>
                  </a:lnTo>
                  <a:lnTo>
                    <a:pt x="0" y="2653587"/>
                  </a:lnTo>
                  <a:lnTo>
                    <a:pt x="18193" y="2637287"/>
                  </a:lnTo>
                  <a:cubicBezTo>
                    <a:pt x="48044" y="2613292"/>
                    <a:pt x="20165" y="2656971"/>
                    <a:pt x="96451" y="2613379"/>
                  </a:cubicBezTo>
                  <a:cubicBezTo>
                    <a:pt x="124018" y="2597627"/>
                    <a:pt x="147251" y="2575279"/>
                    <a:pt x="172651" y="2556229"/>
                  </a:cubicBezTo>
                  <a:cubicBezTo>
                    <a:pt x="210299" y="2543680"/>
                    <a:pt x="260094" y="2532651"/>
                    <a:pt x="286951" y="2499079"/>
                  </a:cubicBezTo>
                  <a:cubicBezTo>
                    <a:pt x="299495" y="2483399"/>
                    <a:pt x="299651" y="2460979"/>
                    <a:pt x="306001" y="2441929"/>
                  </a:cubicBezTo>
                  <a:cubicBezTo>
                    <a:pt x="243162" y="2420983"/>
                    <a:pt x="221938" y="2415151"/>
                    <a:pt x="153601" y="2384779"/>
                  </a:cubicBezTo>
                  <a:cubicBezTo>
                    <a:pt x="127651" y="2373245"/>
                    <a:pt x="103503" y="2357866"/>
                    <a:pt x="77401" y="2346679"/>
                  </a:cubicBezTo>
                  <a:cubicBezTo>
                    <a:pt x="58944" y="2338769"/>
                    <a:pt x="28406" y="2345979"/>
                    <a:pt x="20251" y="2327629"/>
                  </a:cubicBezTo>
                  <a:cubicBezTo>
                    <a:pt x="-541" y="2280846"/>
                    <a:pt x="7551" y="2226029"/>
                    <a:pt x="1201" y="2175229"/>
                  </a:cubicBezTo>
                  <a:cubicBezTo>
                    <a:pt x="20251" y="2156179"/>
                    <a:pt x="43407" y="2140495"/>
                    <a:pt x="58351" y="2118079"/>
                  </a:cubicBezTo>
                  <a:cubicBezTo>
                    <a:pt x="69490" y="2101371"/>
                    <a:pt x="75055" y="2080872"/>
                    <a:pt x="77401" y="2060929"/>
                  </a:cubicBezTo>
                  <a:cubicBezTo>
                    <a:pt x="87815" y="1972413"/>
                    <a:pt x="90101" y="1883129"/>
                    <a:pt x="96451" y="1794229"/>
                  </a:cubicBezTo>
                  <a:cubicBezTo>
                    <a:pt x="80905" y="1747590"/>
                    <a:pt x="68726" y="1702074"/>
                    <a:pt x="39301" y="1660879"/>
                  </a:cubicBezTo>
                  <a:cubicBezTo>
                    <a:pt x="31472" y="1649918"/>
                    <a:pt x="21947" y="1640393"/>
                    <a:pt x="11998" y="1631227"/>
                  </a:cubicBezTo>
                  <a:lnTo>
                    <a:pt x="0" y="1620173"/>
                  </a:lnTo>
                  <a:lnTo>
                    <a:pt x="0" y="1162856"/>
                  </a:lnTo>
                  <a:lnTo>
                    <a:pt x="17311" y="1160215"/>
                  </a:lnTo>
                  <a:cubicBezTo>
                    <a:pt x="29303" y="1159085"/>
                    <a:pt x="39100" y="1156567"/>
                    <a:pt x="39301" y="1146529"/>
                  </a:cubicBezTo>
                  <a:cubicBezTo>
                    <a:pt x="45528" y="835182"/>
                    <a:pt x="13901" y="524229"/>
                    <a:pt x="1201" y="213079"/>
                  </a:cubicBezTo>
                  <a:lnTo>
                    <a:pt x="0" y="225673"/>
                  </a:lnTo>
                  <a:lnTo>
                    <a:pt x="0" y="0"/>
                  </a:lnTo>
                  <a:close/>
                </a:path>
              </a:pathLst>
            </a:custGeom>
            <a:grpFill/>
            <a:ln w="28575">
              <a:solidFill>
                <a:srgbClr val="00B050"/>
              </a:solidFill>
            </a:ln>
            <a:effectLst>
              <a:outerShdw sx="98000" sy="98000" algn="ctr" rotWithShape="0">
                <a:sysClr val="windowText" lastClr="000000">
                  <a:alpha val="39000"/>
                </a:sys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 typeface="Arial" panose="020B0604020202020204" pitchFamily="34" charset="0"/>
                <a:buNone/>
                <a:tabLst/>
                <a:defRPr/>
              </a:pPr>
              <a:endParaRPr kumimoji="0" lang="zh-CN" altLang="en-US" sz="2400" b="0" i="0" u="none" strike="noStrike" kern="0" cap="none" spc="0" normalizeH="0" baseline="0" noProof="0" dirty="0">
                <a:ln>
                  <a:noFill/>
                </a:ln>
                <a:solidFill>
                  <a:prstClr val="black"/>
                </a:solidFill>
                <a:effectLst/>
                <a:uLnTx/>
                <a:uFillTx/>
                <a:latin typeface="Simplified Arabic" panose="02020603050405020304" pitchFamily="18" charset="-78"/>
                <a:ea typeface="宋体" panose="02010600030101010101" pitchFamily="2" charset="-122"/>
                <a:cs typeface="Simplified Arabic" panose="02020603050405020304" pitchFamily="18" charset="-78"/>
              </a:endParaRPr>
            </a:p>
          </p:txBody>
        </p:sp>
        <p:sp>
          <p:nvSpPr>
            <p:cNvPr id="13" name="TextBox 12">
              <a:extLst>
                <a:ext uri="{FF2B5EF4-FFF2-40B4-BE49-F238E27FC236}">
                  <a16:creationId xmlns="" xmlns:a16="http://schemas.microsoft.com/office/drawing/2014/main" id="{FD746DFC-455B-B65C-06DD-96FE890A4374}"/>
                </a:ext>
              </a:extLst>
            </p:cNvPr>
            <p:cNvSpPr txBox="1"/>
            <p:nvPr/>
          </p:nvSpPr>
          <p:spPr>
            <a:xfrm>
              <a:off x="3061437" y="1765603"/>
              <a:ext cx="6617798" cy="5005079"/>
            </a:xfrm>
            <a:prstGeom prst="rect">
              <a:avLst/>
            </a:prstGeom>
            <a:grpFill/>
            <a:ln w="28575">
              <a:noFill/>
            </a:ln>
          </p:spPr>
          <p:txBody>
            <a:bodyPr wrap="square" rtlCol="0">
              <a:spAutoFit/>
            </a:bodyPr>
            <a:lstStyle/>
            <a:p>
              <a:pPr marL="0" marR="0" lvl="0" indent="0" algn="ctr" defTabSz="914400" rtl="1" eaLnBrk="1" fontAlgn="base" latinLnBrk="0" hangingPunct="1">
                <a:lnSpc>
                  <a:spcPct val="125000"/>
                </a:lnSpc>
                <a:spcBef>
                  <a:spcPct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mn-ea"/>
                  <a:cs typeface="Sakkal Majalla" panose="02000000000000000000" pitchFamily="2" charset="-78"/>
                </a:rPr>
                <a:t>ويجب أن تتضمن هذه اللائحة قواعد تنظيم العمل في المنشأة وحقوق وواجبات كل من العامل وصاحب العمل والقواعد المنظمة لعلاقة العامل بزملائه ورؤسائه، وأحكام ترقية العامل وتحديد فئات الأجور والعلاوات والبدلات بجميع أنواعها ومواعيد ومكان دفعها</a:t>
              </a:r>
            </a:p>
          </p:txBody>
        </p:sp>
      </p:grpSp>
      <p:grpSp>
        <p:nvGrpSpPr>
          <p:cNvPr id="15" name="Group 14">
            <a:extLst>
              <a:ext uri="{FF2B5EF4-FFF2-40B4-BE49-F238E27FC236}">
                <a16:creationId xmlns="" xmlns:a16="http://schemas.microsoft.com/office/drawing/2014/main" id="{741C6C06-0556-6795-8E25-E4ED7D8E2631}"/>
              </a:ext>
            </a:extLst>
          </p:cNvPr>
          <p:cNvGrpSpPr/>
          <p:nvPr/>
        </p:nvGrpSpPr>
        <p:grpSpPr>
          <a:xfrm>
            <a:off x="233433" y="1774370"/>
            <a:ext cx="3597109" cy="4314092"/>
            <a:chOff x="2747660" y="1483485"/>
            <a:chExt cx="7245351" cy="5703739"/>
          </a:xfrm>
          <a:noFill/>
        </p:grpSpPr>
        <p:sp>
          <p:nvSpPr>
            <p:cNvPr id="18" name="任意多边形 48">
              <a:extLst>
                <a:ext uri="{FF2B5EF4-FFF2-40B4-BE49-F238E27FC236}">
                  <a16:creationId xmlns="" xmlns:a16="http://schemas.microsoft.com/office/drawing/2014/main" id="{430EC911-2221-73DF-B316-6C67513D77BF}"/>
                </a:ext>
              </a:extLst>
            </p:cNvPr>
            <p:cNvSpPr>
              <a:spLocks/>
            </p:cNvSpPr>
            <p:nvPr/>
          </p:nvSpPr>
          <p:spPr bwMode="auto">
            <a:xfrm rot="3082">
              <a:off x="2747660" y="1483485"/>
              <a:ext cx="7245351" cy="5703739"/>
            </a:xfrm>
            <a:custGeom>
              <a:avLst/>
              <a:gdLst>
                <a:gd name="T0" fmla="*/ 863046 w 7245131"/>
                <a:gd name="T1" fmla="*/ 3707 h 3408812"/>
                <a:gd name="T2" fmla="*/ 1033632 w 7245131"/>
                <a:gd name="T3" fmla="*/ 29260 h 3408812"/>
                <a:gd name="T4" fmla="*/ 1391671 w 7245131"/>
                <a:gd name="T5" fmla="*/ 10708 h 3408812"/>
                <a:gd name="T6" fmla="*/ 1929813 w 7245131"/>
                <a:gd name="T7" fmla="*/ 3707 h 3408812"/>
                <a:gd name="T8" fmla="*/ 2672739 w 7245131"/>
                <a:gd name="T9" fmla="*/ 132442 h 3408812"/>
                <a:gd name="T10" fmla="*/ 3072777 w 7245131"/>
                <a:gd name="T11" fmla="*/ 3707 h 3408812"/>
                <a:gd name="T12" fmla="*/ 4308137 w 7245131"/>
                <a:gd name="T13" fmla="*/ 9093 h 3408812"/>
                <a:gd name="T14" fmla="*/ 4634828 w 7245131"/>
                <a:gd name="T15" fmla="*/ 153898 h 3408812"/>
                <a:gd name="T16" fmla="*/ 4920569 w 7245131"/>
                <a:gd name="T17" fmla="*/ 46618 h 3408812"/>
                <a:gd name="T18" fmla="*/ 5511100 w 7245131"/>
                <a:gd name="T19" fmla="*/ 68074 h 3408812"/>
                <a:gd name="T20" fmla="*/ 5853990 w 7245131"/>
                <a:gd name="T21" fmla="*/ 25162 h 3408812"/>
                <a:gd name="T22" fmla="*/ 6693386 w 7245131"/>
                <a:gd name="T23" fmla="*/ 0 h 3408812"/>
                <a:gd name="T24" fmla="*/ 7130300 w 7245131"/>
                <a:gd name="T25" fmla="*/ 68074 h 3408812"/>
                <a:gd name="T26" fmla="*/ 7244904 w 7245131"/>
                <a:gd name="T27" fmla="*/ 131446 h 3408812"/>
                <a:gd name="T28" fmla="*/ 7182636 w 7245131"/>
                <a:gd name="T29" fmla="*/ 1311518 h 3408812"/>
                <a:gd name="T30" fmla="*/ 7144537 w 7245131"/>
                <a:gd name="T31" fmla="*/ 1719180 h 3408812"/>
                <a:gd name="T32" fmla="*/ 7201685 w 7245131"/>
                <a:gd name="T33" fmla="*/ 2083929 h 3408812"/>
                <a:gd name="T34" fmla="*/ 7068340 w 7245131"/>
                <a:gd name="T35" fmla="*/ 2513046 h 3408812"/>
                <a:gd name="T36" fmla="*/ 7239784 w 7245131"/>
                <a:gd name="T37" fmla="*/ 2791973 h 3408812"/>
                <a:gd name="T38" fmla="*/ 7239784 w 7245131"/>
                <a:gd name="T39" fmla="*/ 3306913 h 3408812"/>
                <a:gd name="T40" fmla="*/ 7182636 w 7245131"/>
                <a:gd name="T41" fmla="*/ 3650207 h 3408812"/>
                <a:gd name="T42" fmla="*/ 7244904 w 7245131"/>
                <a:gd name="T43" fmla="*/ 3839317 h 3408812"/>
                <a:gd name="T44" fmla="*/ 6550436 w 7245131"/>
                <a:gd name="T45" fmla="*/ 3714702 h 3408812"/>
                <a:gd name="T46" fmla="*/ 6207547 w 7245131"/>
                <a:gd name="T47" fmla="*/ 3736158 h 3408812"/>
                <a:gd name="T48" fmla="*/ 5559867 w 7245131"/>
                <a:gd name="T49" fmla="*/ 3757614 h 3408812"/>
                <a:gd name="T50" fmla="*/ 5140780 w 7245131"/>
                <a:gd name="T51" fmla="*/ 3800525 h 3408812"/>
                <a:gd name="T52" fmla="*/ 4645495 w 7245131"/>
                <a:gd name="T53" fmla="*/ 3779069 h 3408812"/>
                <a:gd name="T54" fmla="*/ 4054964 w 7245131"/>
                <a:gd name="T55" fmla="*/ 3779069 h 3408812"/>
                <a:gd name="T56" fmla="*/ 3689629 w 7245131"/>
                <a:gd name="T57" fmla="*/ 3837195 h 3408812"/>
                <a:gd name="T58" fmla="*/ 3110197 w 7245131"/>
                <a:gd name="T59" fmla="*/ 3824510 h 3408812"/>
                <a:gd name="T60" fmla="*/ 2702456 w 7245131"/>
                <a:gd name="T61" fmla="*/ 3757614 h 3408812"/>
                <a:gd name="T62" fmla="*/ 2400564 w 7245131"/>
                <a:gd name="T63" fmla="*/ 3839317 h 3408812"/>
                <a:gd name="T64" fmla="*/ 949911 w 7245131"/>
                <a:gd name="T65" fmla="*/ 3779069 h 3408812"/>
                <a:gd name="T66" fmla="*/ 187935 w 7245131"/>
                <a:gd name="T67" fmla="*/ 3821981 h 3408812"/>
                <a:gd name="T68" fmla="*/ 16651 w 7245131"/>
                <a:gd name="T69" fmla="*/ 3838985 h 3408812"/>
                <a:gd name="T70" fmla="*/ 96448 w 7245131"/>
                <a:gd name="T71" fmla="*/ 3522736 h 3408812"/>
                <a:gd name="T72" fmla="*/ 0 w 7245131"/>
                <a:gd name="T73" fmla="*/ 2988713 h 3408812"/>
                <a:gd name="T74" fmla="*/ 172646 w 7245131"/>
                <a:gd name="T75" fmla="*/ 2879060 h 3408812"/>
                <a:gd name="T76" fmla="*/ 153596 w 7245131"/>
                <a:gd name="T77" fmla="*/ 2685957 h 3408812"/>
                <a:gd name="T78" fmla="*/ 1201 w 7245131"/>
                <a:gd name="T79" fmla="*/ 2449943 h 3408812"/>
                <a:gd name="T80" fmla="*/ 96448 w 7245131"/>
                <a:gd name="T81" fmla="*/ 2020825 h 3408812"/>
                <a:gd name="T82" fmla="*/ 0 w 7245131"/>
                <a:gd name="T83" fmla="*/ 1824788 h 3408812"/>
                <a:gd name="T84" fmla="*/ 39300 w 7245131"/>
                <a:gd name="T85" fmla="*/ 1291326 h 3408812"/>
                <a:gd name="T86" fmla="*/ 0 w 7245131"/>
                <a:gd name="T87" fmla="*/ 0 h 34088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245131" h="3408812">
                  <a:moveTo>
                    <a:pt x="0" y="0"/>
                  </a:moveTo>
                  <a:lnTo>
                    <a:pt x="861412" y="0"/>
                  </a:lnTo>
                  <a:lnTo>
                    <a:pt x="863073" y="3291"/>
                  </a:lnTo>
                  <a:lnTo>
                    <a:pt x="864719" y="0"/>
                  </a:lnTo>
                  <a:lnTo>
                    <a:pt x="944475" y="0"/>
                  </a:lnTo>
                  <a:lnTo>
                    <a:pt x="1033664" y="25979"/>
                  </a:lnTo>
                  <a:cubicBezTo>
                    <a:pt x="1103228" y="46242"/>
                    <a:pt x="1173078" y="65292"/>
                    <a:pt x="1244073" y="79491"/>
                  </a:cubicBezTo>
                  <a:cubicBezTo>
                    <a:pt x="1280008" y="86678"/>
                    <a:pt x="1333468" y="33410"/>
                    <a:pt x="1358373" y="22341"/>
                  </a:cubicBezTo>
                  <a:cubicBezTo>
                    <a:pt x="1367548" y="18263"/>
                    <a:pt x="1379279" y="13843"/>
                    <a:pt x="1391715" y="9507"/>
                  </a:cubicBezTo>
                  <a:lnTo>
                    <a:pt x="1420677" y="0"/>
                  </a:lnTo>
                  <a:lnTo>
                    <a:pt x="1889061" y="0"/>
                  </a:lnTo>
                  <a:lnTo>
                    <a:pt x="1929873" y="3291"/>
                  </a:lnTo>
                  <a:cubicBezTo>
                    <a:pt x="1952628" y="5819"/>
                    <a:pt x="1966545" y="31152"/>
                    <a:pt x="1987023" y="41391"/>
                  </a:cubicBezTo>
                  <a:cubicBezTo>
                    <a:pt x="2004984" y="50371"/>
                    <a:pt x="2024315" y="57462"/>
                    <a:pt x="2044173" y="60441"/>
                  </a:cubicBezTo>
                  <a:cubicBezTo>
                    <a:pt x="2311999" y="100615"/>
                    <a:pt x="2406696" y="100958"/>
                    <a:pt x="2672823" y="117591"/>
                  </a:cubicBezTo>
                  <a:cubicBezTo>
                    <a:pt x="2749023" y="111241"/>
                    <a:pt x="2827748" y="119006"/>
                    <a:pt x="2901423" y="98541"/>
                  </a:cubicBezTo>
                  <a:cubicBezTo>
                    <a:pt x="2945543" y="86285"/>
                    <a:pt x="2972282" y="36821"/>
                    <a:pt x="3015723" y="22341"/>
                  </a:cubicBezTo>
                  <a:lnTo>
                    <a:pt x="3072873" y="3291"/>
                  </a:lnTo>
                  <a:lnTo>
                    <a:pt x="3074843" y="0"/>
                  </a:lnTo>
                  <a:lnTo>
                    <a:pt x="4296332" y="0"/>
                  </a:lnTo>
                  <a:lnTo>
                    <a:pt x="4308272" y="8073"/>
                  </a:lnTo>
                  <a:cubicBezTo>
                    <a:pt x="4368319" y="49048"/>
                    <a:pt x="4292937" y="-3328"/>
                    <a:pt x="4501623" y="41391"/>
                  </a:cubicBezTo>
                  <a:cubicBezTo>
                    <a:pt x="4535060" y="48556"/>
                    <a:pt x="4565123" y="66791"/>
                    <a:pt x="4596873" y="79491"/>
                  </a:cubicBezTo>
                  <a:cubicBezTo>
                    <a:pt x="4609573" y="98541"/>
                    <a:pt x="4615923" y="123941"/>
                    <a:pt x="4634973" y="136641"/>
                  </a:cubicBezTo>
                  <a:cubicBezTo>
                    <a:pt x="4691809" y="174532"/>
                    <a:pt x="4769197" y="146020"/>
                    <a:pt x="4825473" y="136641"/>
                  </a:cubicBezTo>
                  <a:cubicBezTo>
                    <a:pt x="4844523" y="123941"/>
                    <a:pt x="4866434" y="114730"/>
                    <a:pt x="4882623" y="98541"/>
                  </a:cubicBezTo>
                  <a:cubicBezTo>
                    <a:pt x="4898812" y="82352"/>
                    <a:pt x="4902845" y="55694"/>
                    <a:pt x="4920723" y="41391"/>
                  </a:cubicBezTo>
                  <a:cubicBezTo>
                    <a:pt x="4936403" y="28847"/>
                    <a:pt x="4958823" y="28691"/>
                    <a:pt x="4977873" y="22341"/>
                  </a:cubicBezTo>
                  <a:cubicBezTo>
                    <a:pt x="5136623" y="28691"/>
                    <a:pt x="5295650" y="30071"/>
                    <a:pt x="5454123" y="41391"/>
                  </a:cubicBezTo>
                  <a:cubicBezTo>
                    <a:pt x="5474152" y="42822"/>
                    <a:pt x="5493312" y="51461"/>
                    <a:pt x="5511273" y="60441"/>
                  </a:cubicBezTo>
                  <a:cubicBezTo>
                    <a:pt x="5531751" y="70680"/>
                    <a:pt x="5549373" y="85841"/>
                    <a:pt x="5568423" y="98541"/>
                  </a:cubicBezTo>
                  <a:cubicBezTo>
                    <a:pt x="5619223" y="92191"/>
                    <a:pt x="5671156" y="91908"/>
                    <a:pt x="5720823" y="79491"/>
                  </a:cubicBezTo>
                  <a:cubicBezTo>
                    <a:pt x="5968660" y="17532"/>
                    <a:pt x="5661417" y="60892"/>
                    <a:pt x="5854173" y="22341"/>
                  </a:cubicBezTo>
                  <a:cubicBezTo>
                    <a:pt x="5886186" y="15939"/>
                    <a:pt x="5914295" y="10510"/>
                    <a:pt x="5939540" y="5880"/>
                  </a:cubicBezTo>
                  <a:lnTo>
                    <a:pt x="5973877" y="0"/>
                  </a:lnTo>
                  <a:lnTo>
                    <a:pt x="6693596" y="0"/>
                  </a:lnTo>
                  <a:lnTo>
                    <a:pt x="6711423" y="3291"/>
                  </a:lnTo>
                  <a:cubicBezTo>
                    <a:pt x="6750555" y="12322"/>
                    <a:pt x="6785640" y="38886"/>
                    <a:pt x="6825723" y="41391"/>
                  </a:cubicBezTo>
                  <a:lnTo>
                    <a:pt x="7130523" y="60441"/>
                  </a:lnTo>
                  <a:cubicBezTo>
                    <a:pt x="7203032" y="84611"/>
                    <a:pt x="7221761" y="96105"/>
                    <a:pt x="7239193" y="98191"/>
                  </a:cubicBezTo>
                  <a:lnTo>
                    <a:pt x="7245131" y="97532"/>
                  </a:lnTo>
                  <a:lnTo>
                    <a:pt x="7245131" y="116707"/>
                  </a:lnTo>
                  <a:lnTo>
                    <a:pt x="7245131" y="1034797"/>
                  </a:lnTo>
                  <a:lnTo>
                    <a:pt x="7240011" y="1050157"/>
                  </a:lnTo>
                  <a:cubicBezTo>
                    <a:pt x="7166153" y="1197873"/>
                    <a:pt x="7230744" y="1020809"/>
                    <a:pt x="7182861" y="1164457"/>
                  </a:cubicBezTo>
                  <a:cubicBezTo>
                    <a:pt x="7176511" y="1227957"/>
                    <a:pt x="7175572" y="1292233"/>
                    <a:pt x="7163811" y="1354957"/>
                  </a:cubicBezTo>
                  <a:cubicBezTo>
                    <a:pt x="7156410" y="1394430"/>
                    <a:pt x="7125711" y="1469257"/>
                    <a:pt x="7125711" y="1469257"/>
                  </a:cubicBezTo>
                  <a:cubicBezTo>
                    <a:pt x="7132061" y="1488307"/>
                    <a:pt x="7139477" y="1507034"/>
                    <a:pt x="7144761" y="1526407"/>
                  </a:cubicBezTo>
                  <a:cubicBezTo>
                    <a:pt x="7158539" y="1576925"/>
                    <a:pt x="7166302" y="1629131"/>
                    <a:pt x="7182861" y="1678807"/>
                  </a:cubicBezTo>
                  <a:lnTo>
                    <a:pt x="7220961" y="1793107"/>
                  </a:lnTo>
                  <a:cubicBezTo>
                    <a:pt x="7214611" y="1812157"/>
                    <a:pt x="7214455" y="1834577"/>
                    <a:pt x="7201911" y="1850257"/>
                  </a:cubicBezTo>
                  <a:cubicBezTo>
                    <a:pt x="7187608" y="1868135"/>
                    <a:pt x="7162144" y="1873457"/>
                    <a:pt x="7144761" y="1888357"/>
                  </a:cubicBezTo>
                  <a:cubicBezTo>
                    <a:pt x="7117488" y="1911734"/>
                    <a:pt x="7093961" y="1939157"/>
                    <a:pt x="7068561" y="1964557"/>
                  </a:cubicBezTo>
                  <a:cubicBezTo>
                    <a:pt x="7032267" y="2073439"/>
                    <a:pt x="7030454" y="2053425"/>
                    <a:pt x="7068561" y="2231257"/>
                  </a:cubicBezTo>
                  <a:cubicBezTo>
                    <a:pt x="7073358" y="2253644"/>
                    <a:pt x="7093353" y="2269776"/>
                    <a:pt x="7106661" y="2288407"/>
                  </a:cubicBezTo>
                  <a:cubicBezTo>
                    <a:pt x="7125115" y="2314243"/>
                    <a:pt x="7145604" y="2338596"/>
                    <a:pt x="7163811" y="2364607"/>
                  </a:cubicBezTo>
                  <a:cubicBezTo>
                    <a:pt x="7190070" y="2402120"/>
                    <a:pt x="7214611" y="2440807"/>
                    <a:pt x="7240011" y="2478907"/>
                  </a:cubicBezTo>
                  <a:lnTo>
                    <a:pt x="7245131" y="2486587"/>
                  </a:lnTo>
                  <a:lnTo>
                    <a:pt x="7245131" y="2921644"/>
                  </a:lnTo>
                  <a:lnTo>
                    <a:pt x="7240011" y="2936107"/>
                  </a:lnTo>
                  <a:cubicBezTo>
                    <a:pt x="7229772" y="2956585"/>
                    <a:pt x="7214611" y="2974207"/>
                    <a:pt x="7201911" y="2993257"/>
                  </a:cubicBezTo>
                  <a:cubicBezTo>
                    <a:pt x="7189211" y="3044057"/>
                    <a:pt x="7153542" y="3094310"/>
                    <a:pt x="7163811" y="3145657"/>
                  </a:cubicBezTo>
                  <a:cubicBezTo>
                    <a:pt x="7170161" y="3177407"/>
                    <a:pt x="7169463" y="3211430"/>
                    <a:pt x="7182861" y="3240907"/>
                  </a:cubicBezTo>
                  <a:cubicBezTo>
                    <a:pt x="7195813" y="3269401"/>
                    <a:pt x="7216364" y="3301608"/>
                    <a:pt x="7240071" y="3332020"/>
                  </a:cubicBezTo>
                  <a:lnTo>
                    <a:pt x="7245131" y="3337921"/>
                  </a:lnTo>
                  <a:lnTo>
                    <a:pt x="7245131" y="3408812"/>
                  </a:lnTo>
                  <a:lnTo>
                    <a:pt x="6643452" y="3408812"/>
                  </a:lnTo>
                  <a:lnTo>
                    <a:pt x="6607791" y="3355320"/>
                  </a:lnTo>
                  <a:cubicBezTo>
                    <a:pt x="6590544" y="3334624"/>
                    <a:pt x="6569691" y="3317220"/>
                    <a:pt x="6550641" y="3298170"/>
                  </a:cubicBezTo>
                  <a:cubicBezTo>
                    <a:pt x="6340791" y="3245707"/>
                    <a:pt x="6586414" y="3281698"/>
                    <a:pt x="6436341" y="3336270"/>
                  </a:cubicBezTo>
                  <a:cubicBezTo>
                    <a:pt x="6382301" y="3355921"/>
                    <a:pt x="6322041" y="3348970"/>
                    <a:pt x="6264891" y="3355320"/>
                  </a:cubicBezTo>
                  <a:cubicBezTo>
                    <a:pt x="6245841" y="3342620"/>
                    <a:pt x="6228219" y="3327459"/>
                    <a:pt x="6207741" y="3317220"/>
                  </a:cubicBezTo>
                  <a:cubicBezTo>
                    <a:pt x="6133477" y="3280088"/>
                    <a:pt x="5959545" y="3276616"/>
                    <a:pt x="5921991" y="3279120"/>
                  </a:cubicBezTo>
                  <a:cubicBezTo>
                    <a:pt x="5899146" y="3280643"/>
                    <a:pt x="5883891" y="3304520"/>
                    <a:pt x="5864841" y="3317220"/>
                  </a:cubicBezTo>
                  <a:lnTo>
                    <a:pt x="5560041" y="3336270"/>
                  </a:lnTo>
                  <a:cubicBezTo>
                    <a:pt x="5519958" y="3338775"/>
                    <a:pt x="5485355" y="3367768"/>
                    <a:pt x="5445741" y="3374370"/>
                  </a:cubicBezTo>
                  <a:cubicBezTo>
                    <a:pt x="5370317" y="3386941"/>
                    <a:pt x="5293341" y="3387070"/>
                    <a:pt x="5217141" y="3393420"/>
                  </a:cubicBezTo>
                  <a:cubicBezTo>
                    <a:pt x="5191741" y="3387070"/>
                    <a:pt x="5166499" y="3380050"/>
                    <a:pt x="5140941" y="3374370"/>
                  </a:cubicBezTo>
                  <a:cubicBezTo>
                    <a:pt x="4923279" y="3326001"/>
                    <a:pt x="5155327" y="3382729"/>
                    <a:pt x="4969491" y="3336270"/>
                  </a:cubicBezTo>
                  <a:cubicBezTo>
                    <a:pt x="4880591" y="3329920"/>
                    <a:pt x="4791764" y="3311986"/>
                    <a:pt x="4702791" y="3317220"/>
                  </a:cubicBezTo>
                  <a:cubicBezTo>
                    <a:pt x="4679935" y="3318564"/>
                    <a:pt x="4667361" y="3348080"/>
                    <a:pt x="4645641" y="3355320"/>
                  </a:cubicBezTo>
                  <a:cubicBezTo>
                    <a:pt x="4608998" y="3367534"/>
                    <a:pt x="4569441" y="3368020"/>
                    <a:pt x="4531341" y="3374370"/>
                  </a:cubicBezTo>
                  <a:lnTo>
                    <a:pt x="4112241" y="3393420"/>
                  </a:lnTo>
                  <a:cubicBezTo>
                    <a:pt x="4089364" y="3392505"/>
                    <a:pt x="4077542" y="3359810"/>
                    <a:pt x="4055091" y="3355320"/>
                  </a:cubicBezTo>
                  <a:cubicBezTo>
                    <a:pt x="3980112" y="3340324"/>
                    <a:pt x="3902691" y="3342620"/>
                    <a:pt x="3826491" y="3336270"/>
                  </a:cubicBezTo>
                  <a:cubicBezTo>
                    <a:pt x="3794741" y="3348970"/>
                    <a:pt x="3761827" y="3359077"/>
                    <a:pt x="3731241" y="3374370"/>
                  </a:cubicBezTo>
                  <a:cubicBezTo>
                    <a:pt x="3715883" y="3382050"/>
                    <a:pt x="3704220" y="3398269"/>
                    <a:pt x="3689745" y="3406928"/>
                  </a:cubicBezTo>
                  <a:lnTo>
                    <a:pt x="3684423" y="3408812"/>
                  </a:lnTo>
                  <a:lnTo>
                    <a:pt x="3134075" y="3408812"/>
                  </a:lnTo>
                  <a:lnTo>
                    <a:pt x="3110294" y="3395665"/>
                  </a:lnTo>
                  <a:cubicBezTo>
                    <a:pt x="3056296" y="3361754"/>
                    <a:pt x="3106853" y="3362072"/>
                    <a:pt x="2969241" y="3336270"/>
                  </a:cubicBezTo>
                  <a:cubicBezTo>
                    <a:pt x="2906517" y="3324509"/>
                    <a:pt x="2842241" y="3323570"/>
                    <a:pt x="2778741" y="3317220"/>
                  </a:cubicBezTo>
                  <a:lnTo>
                    <a:pt x="2702541" y="3336270"/>
                  </a:lnTo>
                  <a:cubicBezTo>
                    <a:pt x="2651741" y="3348970"/>
                    <a:pt x="2600659" y="3360592"/>
                    <a:pt x="2550141" y="3374370"/>
                  </a:cubicBezTo>
                  <a:cubicBezTo>
                    <a:pt x="2530768" y="3379654"/>
                    <a:pt x="2512593" y="3389064"/>
                    <a:pt x="2492991" y="3393420"/>
                  </a:cubicBezTo>
                  <a:lnTo>
                    <a:pt x="2400639" y="3408812"/>
                  </a:lnTo>
                  <a:lnTo>
                    <a:pt x="1015784" y="3408812"/>
                  </a:lnTo>
                  <a:lnTo>
                    <a:pt x="1004964" y="3400688"/>
                  </a:lnTo>
                  <a:cubicBezTo>
                    <a:pt x="987105" y="3384775"/>
                    <a:pt x="969955" y="3366439"/>
                    <a:pt x="949941" y="3355320"/>
                  </a:cubicBezTo>
                  <a:cubicBezTo>
                    <a:pt x="932388" y="3345568"/>
                    <a:pt x="912598" y="3332969"/>
                    <a:pt x="892791" y="3336270"/>
                  </a:cubicBezTo>
                  <a:cubicBezTo>
                    <a:pt x="870207" y="3340034"/>
                    <a:pt x="858461" y="3372520"/>
                    <a:pt x="835641" y="3374370"/>
                  </a:cubicBezTo>
                  <a:cubicBezTo>
                    <a:pt x="620354" y="3391826"/>
                    <a:pt x="403841" y="3387070"/>
                    <a:pt x="187941" y="3393420"/>
                  </a:cubicBezTo>
                  <a:lnTo>
                    <a:pt x="218725" y="3408812"/>
                  </a:lnTo>
                  <a:lnTo>
                    <a:pt x="16442" y="3408812"/>
                  </a:lnTo>
                  <a:lnTo>
                    <a:pt x="16652" y="3408517"/>
                  </a:lnTo>
                  <a:cubicBezTo>
                    <a:pt x="23282" y="3399069"/>
                    <a:pt x="30773" y="3388171"/>
                    <a:pt x="39301" y="3375379"/>
                  </a:cubicBezTo>
                  <a:cubicBezTo>
                    <a:pt x="64701" y="3362679"/>
                    <a:pt x="98995" y="3360387"/>
                    <a:pt x="115501" y="3337279"/>
                  </a:cubicBezTo>
                  <a:cubicBezTo>
                    <a:pt x="164458" y="3268740"/>
                    <a:pt x="117465" y="3190770"/>
                    <a:pt x="96451" y="3127729"/>
                  </a:cubicBezTo>
                  <a:cubicBezTo>
                    <a:pt x="64701" y="3121379"/>
                    <a:pt x="32809" y="3115703"/>
                    <a:pt x="1201" y="3108679"/>
                  </a:cubicBezTo>
                  <a:lnTo>
                    <a:pt x="0" y="3108514"/>
                  </a:lnTo>
                  <a:lnTo>
                    <a:pt x="0" y="2653587"/>
                  </a:lnTo>
                  <a:lnTo>
                    <a:pt x="18193" y="2637287"/>
                  </a:lnTo>
                  <a:cubicBezTo>
                    <a:pt x="48044" y="2613292"/>
                    <a:pt x="20165" y="2656971"/>
                    <a:pt x="96451" y="2613379"/>
                  </a:cubicBezTo>
                  <a:cubicBezTo>
                    <a:pt x="124018" y="2597627"/>
                    <a:pt x="147251" y="2575279"/>
                    <a:pt x="172651" y="2556229"/>
                  </a:cubicBezTo>
                  <a:cubicBezTo>
                    <a:pt x="210299" y="2543680"/>
                    <a:pt x="260094" y="2532651"/>
                    <a:pt x="286951" y="2499079"/>
                  </a:cubicBezTo>
                  <a:cubicBezTo>
                    <a:pt x="299495" y="2483399"/>
                    <a:pt x="299651" y="2460979"/>
                    <a:pt x="306001" y="2441929"/>
                  </a:cubicBezTo>
                  <a:cubicBezTo>
                    <a:pt x="243162" y="2420983"/>
                    <a:pt x="221938" y="2415151"/>
                    <a:pt x="153601" y="2384779"/>
                  </a:cubicBezTo>
                  <a:cubicBezTo>
                    <a:pt x="127651" y="2373245"/>
                    <a:pt x="103503" y="2357866"/>
                    <a:pt x="77401" y="2346679"/>
                  </a:cubicBezTo>
                  <a:cubicBezTo>
                    <a:pt x="58944" y="2338769"/>
                    <a:pt x="28406" y="2345979"/>
                    <a:pt x="20251" y="2327629"/>
                  </a:cubicBezTo>
                  <a:cubicBezTo>
                    <a:pt x="-541" y="2280846"/>
                    <a:pt x="7551" y="2226029"/>
                    <a:pt x="1201" y="2175229"/>
                  </a:cubicBezTo>
                  <a:cubicBezTo>
                    <a:pt x="20251" y="2156179"/>
                    <a:pt x="43407" y="2140495"/>
                    <a:pt x="58351" y="2118079"/>
                  </a:cubicBezTo>
                  <a:cubicBezTo>
                    <a:pt x="69490" y="2101371"/>
                    <a:pt x="75055" y="2080872"/>
                    <a:pt x="77401" y="2060929"/>
                  </a:cubicBezTo>
                  <a:cubicBezTo>
                    <a:pt x="87815" y="1972413"/>
                    <a:pt x="90101" y="1883129"/>
                    <a:pt x="96451" y="1794229"/>
                  </a:cubicBezTo>
                  <a:cubicBezTo>
                    <a:pt x="80905" y="1747590"/>
                    <a:pt x="68726" y="1702074"/>
                    <a:pt x="39301" y="1660879"/>
                  </a:cubicBezTo>
                  <a:cubicBezTo>
                    <a:pt x="31472" y="1649918"/>
                    <a:pt x="21947" y="1640393"/>
                    <a:pt x="11998" y="1631227"/>
                  </a:cubicBezTo>
                  <a:lnTo>
                    <a:pt x="0" y="1620173"/>
                  </a:lnTo>
                  <a:lnTo>
                    <a:pt x="0" y="1162856"/>
                  </a:lnTo>
                  <a:lnTo>
                    <a:pt x="17311" y="1160215"/>
                  </a:lnTo>
                  <a:cubicBezTo>
                    <a:pt x="29303" y="1159085"/>
                    <a:pt x="39100" y="1156567"/>
                    <a:pt x="39301" y="1146529"/>
                  </a:cubicBezTo>
                  <a:cubicBezTo>
                    <a:pt x="45528" y="835182"/>
                    <a:pt x="13901" y="524229"/>
                    <a:pt x="1201" y="213079"/>
                  </a:cubicBezTo>
                  <a:lnTo>
                    <a:pt x="0" y="225673"/>
                  </a:lnTo>
                  <a:lnTo>
                    <a:pt x="0" y="0"/>
                  </a:lnTo>
                  <a:close/>
                </a:path>
              </a:pathLst>
            </a:custGeom>
            <a:grpFill/>
            <a:ln w="28575">
              <a:solidFill>
                <a:srgbClr val="00B050"/>
              </a:solidFill>
            </a:ln>
            <a:effectLst>
              <a:outerShdw sx="98000" sy="98000" algn="ctr" rotWithShape="0">
                <a:sysClr val="windowText" lastClr="000000">
                  <a:alpha val="39000"/>
                </a:sys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 typeface="Arial" panose="020B0604020202020204" pitchFamily="34" charset="0"/>
                <a:buNone/>
                <a:tabLst/>
                <a:defRPr/>
              </a:pPr>
              <a:endParaRPr kumimoji="0" lang="zh-CN" altLang="en-US" sz="2400" b="0" i="0" u="none" strike="noStrike" kern="0" cap="none" spc="0" normalizeH="0" baseline="0" noProof="0" dirty="0">
                <a:ln>
                  <a:noFill/>
                </a:ln>
                <a:solidFill>
                  <a:prstClr val="black"/>
                </a:solidFill>
                <a:effectLst/>
                <a:uLnTx/>
                <a:uFillTx/>
                <a:latin typeface="Simplified Arabic" panose="02020603050405020304" pitchFamily="18" charset="-78"/>
                <a:ea typeface="宋体" panose="02010600030101010101" pitchFamily="2" charset="-122"/>
                <a:cs typeface="Simplified Arabic" panose="02020603050405020304" pitchFamily="18" charset="-78"/>
              </a:endParaRPr>
            </a:p>
          </p:txBody>
        </p:sp>
        <p:sp>
          <p:nvSpPr>
            <p:cNvPr id="19" name="TextBox 18">
              <a:extLst>
                <a:ext uri="{FF2B5EF4-FFF2-40B4-BE49-F238E27FC236}">
                  <a16:creationId xmlns="" xmlns:a16="http://schemas.microsoft.com/office/drawing/2014/main" id="{7144A2BE-1E61-7D94-373F-D49200A0AB3C}"/>
                </a:ext>
              </a:extLst>
            </p:cNvPr>
            <p:cNvSpPr txBox="1"/>
            <p:nvPr/>
          </p:nvSpPr>
          <p:spPr>
            <a:xfrm>
              <a:off x="3572860" y="2406497"/>
              <a:ext cx="5594950" cy="3723291"/>
            </a:xfrm>
            <a:prstGeom prst="rect">
              <a:avLst/>
            </a:prstGeom>
            <a:grpFill/>
            <a:ln w="28575">
              <a:noFill/>
            </a:ln>
          </p:spPr>
          <p:txBody>
            <a:bodyPr wrap="square" rtlCol="0">
              <a:spAutoFit/>
            </a:bodyPr>
            <a:lstStyle/>
            <a:p>
              <a:pPr marL="0" marR="0" lvl="0" indent="0" algn="ctr" defTabSz="914400" rtl="1" eaLnBrk="1" fontAlgn="base" latinLnBrk="0" hangingPunct="1">
                <a:lnSpc>
                  <a:spcPct val="150000"/>
                </a:lnSpc>
                <a:spcBef>
                  <a:spcPct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mn-ea"/>
                  <a:cs typeface="Sakkal Majalla" panose="02000000000000000000" pitchFamily="2" charset="-78"/>
                </a:rPr>
                <a:t>وعلى صاحب العمل إجراء التعديلات التي تطلبها الوزارة على اللائحة المشار إليها تنفيذاً لما يصدر من قوانين أو لوائح أو قرارات</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91596884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randombar(horizontal)">
                                      <p:cBhvr>
                                        <p:cTn id="2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657053" y="356675"/>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(29):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6" name="Group 5">
            <a:extLst>
              <a:ext uri="{FF2B5EF4-FFF2-40B4-BE49-F238E27FC236}">
                <a16:creationId xmlns="" xmlns:a16="http://schemas.microsoft.com/office/drawing/2014/main" id="{B987EEAC-2D81-5D5E-04F7-33A23DC88959}"/>
              </a:ext>
            </a:extLst>
          </p:cNvPr>
          <p:cNvGrpSpPr/>
          <p:nvPr/>
        </p:nvGrpSpPr>
        <p:grpSpPr>
          <a:xfrm>
            <a:off x="481361" y="1402568"/>
            <a:ext cx="11710639" cy="5139767"/>
            <a:chOff x="344384" y="1316174"/>
            <a:chExt cx="11710639" cy="5139767"/>
          </a:xfrm>
        </p:grpSpPr>
        <p:pic>
          <p:nvPicPr>
            <p:cNvPr id="14" name="Picture 13">
              <a:extLst>
                <a:ext uri="{FF2B5EF4-FFF2-40B4-BE49-F238E27FC236}">
                  <a16:creationId xmlns="" xmlns:a16="http://schemas.microsoft.com/office/drawing/2014/main" id="{B21F6114-D4DB-4047-768C-23788D687ED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flipV="1">
              <a:off x="8965869" y="1567543"/>
              <a:ext cx="3089154" cy="4888398"/>
            </a:xfrm>
            <a:prstGeom prst="rect">
              <a:avLst/>
            </a:prstGeom>
          </p:spPr>
        </p:pic>
        <p:sp>
          <p:nvSpPr>
            <p:cNvPr id="16" name="Rectangle 15">
              <a:extLst>
                <a:ext uri="{FF2B5EF4-FFF2-40B4-BE49-F238E27FC236}">
                  <a16:creationId xmlns="" xmlns:a16="http://schemas.microsoft.com/office/drawing/2014/main" id="{4455DDF9-C95E-E513-09C6-43CDBD817AFC}"/>
                </a:ext>
              </a:extLst>
            </p:cNvPr>
            <p:cNvSpPr/>
            <p:nvPr/>
          </p:nvSpPr>
          <p:spPr>
            <a:xfrm>
              <a:off x="344384" y="1316174"/>
              <a:ext cx="8775865"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على صاحب العمل في حالة استخدام خمسة عشر عاملاً فأكثر أن يضع في مكان ظاهر من منشأته لائحة خاصة بالجزاءات وشروط توقيعها</a:t>
              </a:r>
            </a:p>
          </p:txBody>
        </p:sp>
      </p:grpSp>
      <p:sp>
        <p:nvSpPr>
          <p:cNvPr id="17" name="Rectangle 16">
            <a:extLst>
              <a:ext uri="{FF2B5EF4-FFF2-40B4-BE49-F238E27FC236}">
                <a16:creationId xmlns="" xmlns:a16="http://schemas.microsoft.com/office/drawing/2014/main" id="{0812CAA8-2989-C7F9-9C81-3388E521B041}"/>
              </a:ext>
            </a:extLst>
          </p:cNvPr>
          <p:cNvSpPr/>
          <p:nvPr/>
        </p:nvSpPr>
        <p:spPr>
          <a:xfrm>
            <a:off x="266791" y="3312516"/>
            <a:ext cx="8836055"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ويجب لنفاذ هذه اللائحة وما يطرأ عليها من تعديلات اعتمادها من الوزارة خلال شهرين من تاريخ تقديمها إليها فإذا انقضت تلك المدة دون موافقة الوزارة أو رفضها أصبحت نافذة</a:t>
            </a:r>
          </a:p>
        </p:txBody>
      </p:sp>
      <p:sp>
        <p:nvSpPr>
          <p:cNvPr id="20" name="Rectangle 19">
            <a:extLst>
              <a:ext uri="{FF2B5EF4-FFF2-40B4-BE49-F238E27FC236}">
                <a16:creationId xmlns="" xmlns:a16="http://schemas.microsoft.com/office/drawing/2014/main" id="{CFE8ADA7-792A-83C1-C335-B5E349868517}"/>
              </a:ext>
            </a:extLst>
          </p:cNvPr>
          <p:cNvSpPr/>
          <p:nvPr/>
        </p:nvSpPr>
        <p:spPr>
          <a:xfrm>
            <a:off x="266791" y="5455432"/>
            <a:ext cx="9615336"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وللوزير أن يضع بقرار منه نماذج للوائح الجزاءات تبعاً لطبيعة العمل ليسترشد بها أصحاب الأعمال</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28374026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Lst>
  </p:timing>
</p:sld>
</file>

<file path=ppt/slides/slide15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159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657053" y="356675"/>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(30):</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280C0B53-E61C-D235-C8D5-A8A122329A89}"/>
              </a:ext>
            </a:extLst>
          </p:cNvPr>
          <p:cNvGrpSpPr/>
          <p:nvPr/>
        </p:nvGrpSpPr>
        <p:grpSpPr>
          <a:xfrm>
            <a:off x="1802224" y="2220952"/>
            <a:ext cx="8587552" cy="3172522"/>
            <a:chOff x="1063027" y="1947506"/>
            <a:chExt cx="14324619" cy="9591277"/>
          </a:xfrm>
        </p:grpSpPr>
        <p:sp>
          <p:nvSpPr>
            <p:cNvPr id="5" name="Shape 125">
              <a:extLst>
                <a:ext uri="{FF2B5EF4-FFF2-40B4-BE49-F238E27FC236}">
                  <a16:creationId xmlns="" xmlns:a16="http://schemas.microsoft.com/office/drawing/2014/main" id="{F77BB652-5D95-29A6-4026-C6932002F05C}"/>
                </a:ext>
              </a:extLst>
            </p:cNvPr>
            <p:cNvSpPr/>
            <p:nvPr/>
          </p:nvSpPr>
          <p:spPr>
            <a:xfrm>
              <a:off x="2192762" y="1951737"/>
              <a:ext cx="13194884" cy="9587046"/>
            </a:xfrm>
            <a:prstGeom prst="rect">
              <a:avLst/>
            </a:prstGeom>
            <a:solidFill>
              <a:srgbClr val="4DD67B"/>
            </a:solidFill>
            <a:ln w="12700">
              <a:miter lim="400000"/>
            </a:ln>
            <a:effectLst>
              <a:outerShdw blurRad="762000" dist="13932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0" name="Shape 126">
              <a:extLst>
                <a:ext uri="{FF2B5EF4-FFF2-40B4-BE49-F238E27FC236}">
                  <a16:creationId xmlns="" xmlns:a16="http://schemas.microsoft.com/office/drawing/2014/main" id="{9C2FA97A-06A8-60D0-98D1-3E8C98D050EB}"/>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1" name="Shape 128">
              <a:extLst>
                <a:ext uri="{FF2B5EF4-FFF2-40B4-BE49-F238E27FC236}">
                  <a16:creationId xmlns="" xmlns:a16="http://schemas.microsoft.com/office/drawing/2014/main" id="{68788827-B6B6-72C5-63C4-C816983F6EE1}"/>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2" name="Shape 129">
              <a:extLst>
                <a:ext uri="{FF2B5EF4-FFF2-40B4-BE49-F238E27FC236}">
                  <a16:creationId xmlns="" xmlns:a16="http://schemas.microsoft.com/office/drawing/2014/main" id="{659F97ED-BFDB-FF26-58FA-D708B24DBD7B}"/>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32">
              <a:extLst>
                <a:ext uri="{FF2B5EF4-FFF2-40B4-BE49-F238E27FC236}">
                  <a16:creationId xmlns="" xmlns:a16="http://schemas.microsoft.com/office/drawing/2014/main" id="{6BCF192D-A753-BC3B-962E-1ED0B0D5AA94}"/>
                </a:ext>
              </a:extLst>
            </p:cNvPr>
            <p:cNvSpPr/>
            <p:nvPr/>
          </p:nvSpPr>
          <p:spPr>
            <a:xfrm>
              <a:off x="1237395" y="3613172"/>
              <a:ext cx="13331466" cy="572826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6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لا يجوز اتهام عامل في مخالفة مضى على كشفها أكثر من خمسة عشر يوماً كما لا يجوز توقيع جزاء تأديبي على العامل بعد تاريخ ثبوت المخالفة بأكثر من ثلاثين يوماً للعمال الذي يتقاضون أجورهم شهرياً أو بأكثر من خمسة عشر يوماً للعمال الآخرين</a:t>
              </a:r>
            </a:p>
          </p:txBody>
        </p:sp>
      </p:grpSp>
      <p:sp>
        <p:nvSpPr>
          <p:cNvPr id="14"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7074142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وأهمية إدارة الموارد البشرية</a:t>
            </a:r>
          </a:p>
        </p:txBody>
      </p:sp>
      <p:sp>
        <p:nvSpPr>
          <p:cNvPr id="5" name="Rectangle 4"/>
          <p:cNvSpPr/>
          <p:nvPr/>
        </p:nvSpPr>
        <p:spPr>
          <a:xfrm>
            <a:off x="1400457" y="271377"/>
            <a:ext cx="4636206" cy="587853"/>
          </a:xfrm>
          <a:prstGeom prst="rect">
            <a:avLst/>
          </a:prstGeom>
        </p:spPr>
        <p:txBody>
          <a:bodyPr wrap="none">
            <a:spAutoFit/>
          </a:bodyPr>
          <a:lstStyle/>
          <a:p>
            <a:pPr marL="0" marR="0" lvl="0" indent="0" algn="ctr" defTabSz="914400" rtl="1" eaLnBrk="1" fontAlgn="auto" latinLnBrk="0" hangingPunct="1">
              <a:lnSpc>
                <a:spcPct val="115000"/>
              </a:lnSpc>
              <a:spcBef>
                <a:spcPts val="0"/>
              </a:spcBef>
              <a:spcAft>
                <a:spcPts val="800"/>
              </a:spcAft>
              <a:buClrTx/>
              <a:buSzTx/>
              <a:buFontTx/>
              <a:buNone/>
              <a:tabLst/>
              <a:defRPr/>
            </a:pPr>
            <a:r>
              <a:rPr kumimoji="0" lang="ar-SA"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العلاقة بين الموارد البشرية والقوى العاملة</a:t>
            </a:r>
            <a:endParaRPr kumimoji="0" lang="en-US" sz="1800" b="0"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nvGrpSpPr>
          <p:cNvPr id="6" name="Group 5"/>
          <p:cNvGrpSpPr/>
          <p:nvPr/>
        </p:nvGrpSpPr>
        <p:grpSpPr>
          <a:xfrm>
            <a:off x="1400457" y="1221971"/>
            <a:ext cx="8911243" cy="5636029"/>
            <a:chOff x="11017" y="-12850"/>
            <a:chExt cx="5695489" cy="4041352"/>
          </a:xfrm>
        </p:grpSpPr>
        <p:grpSp>
          <p:nvGrpSpPr>
            <p:cNvPr id="7" name="Group 6"/>
            <p:cNvGrpSpPr/>
            <p:nvPr/>
          </p:nvGrpSpPr>
          <p:grpSpPr>
            <a:xfrm>
              <a:off x="11017" y="-12850"/>
              <a:ext cx="5695489" cy="4041352"/>
              <a:chOff x="-1753505" y="-12850"/>
              <a:chExt cx="5695489" cy="4041352"/>
            </a:xfrm>
          </p:grpSpPr>
          <p:sp>
            <p:nvSpPr>
              <p:cNvPr id="20" name="Rectangle 19"/>
              <p:cNvSpPr/>
              <p:nvPr/>
            </p:nvSpPr>
            <p:spPr>
              <a:xfrm>
                <a:off x="418644" y="-12850"/>
                <a:ext cx="1520327"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السكان</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21" name="Rectangle 20"/>
              <p:cNvSpPr/>
              <p:nvPr/>
            </p:nvSpPr>
            <p:spPr>
              <a:xfrm>
                <a:off x="2038119" y="1176967"/>
                <a:ext cx="1520327"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الافراد في سن العمل</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22" name="Rectangle 21"/>
              <p:cNvSpPr/>
              <p:nvPr/>
            </p:nvSpPr>
            <p:spPr>
              <a:xfrm>
                <a:off x="-1509300" y="1189830"/>
                <a:ext cx="1652530"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افراد خارج سن العمل</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23" name="Rectangle 22"/>
              <p:cNvSpPr/>
              <p:nvPr/>
            </p:nvSpPr>
            <p:spPr>
              <a:xfrm>
                <a:off x="1883888" y="2376940"/>
                <a:ext cx="2058096"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قوى بشرية قادرة على العمل</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24" name="Rectangle 23"/>
              <p:cNvSpPr/>
              <p:nvPr/>
            </p:nvSpPr>
            <p:spPr>
              <a:xfrm>
                <a:off x="-1753505" y="2388882"/>
                <a:ext cx="2313542"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قوى بشرية غير قادرة على العمل</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25" name="Rectangle 24"/>
              <p:cNvSpPr/>
              <p:nvPr/>
            </p:nvSpPr>
            <p:spPr>
              <a:xfrm>
                <a:off x="2388824" y="3598825"/>
                <a:ext cx="1520327"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موظفون </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26" name="Rectangle 25"/>
              <p:cNvSpPr/>
              <p:nvPr/>
            </p:nvSpPr>
            <p:spPr>
              <a:xfrm>
                <a:off x="-1281629" y="3609861"/>
                <a:ext cx="1520327" cy="418641"/>
              </a:xfrm>
              <a:prstGeom prst="rect">
                <a:avLst/>
              </a:prstGeom>
              <a:solidFill>
                <a:sysClr val="window" lastClr="FFFFFF"/>
              </a:solidFill>
              <a:ln w="12700" cap="flat" cmpd="sng" algn="ctr">
                <a:solidFill>
                  <a:srgbClr val="4472C4"/>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rPr>
                  <a:t>عاطلون</a:t>
                </a:r>
                <a:endParaRPr kumimoji="0" lang="en-US" sz="1400" b="0" i="0" u="none" strike="noStrike" kern="0" cap="none" spc="0" normalizeH="0" baseline="0" noProof="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cxnSp>
          <p:nvCxnSpPr>
            <p:cNvPr id="8" name="Straight Connector 7"/>
            <p:cNvCxnSpPr/>
            <p:nvPr/>
          </p:nvCxnSpPr>
          <p:spPr>
            <a:xfrm>
              <a:off x="2842352" y="405790"/>
              <a:ext cx="0" cy="385590"/>
            </a:xfrm>
            <a:prstGeom prst="line">
              <a:avLst/>
            </a:prstGeom>
            <a:noFill/>
            <a:ln w="28575" cap="flat" cmpd="sng" algn="ctr">
              <a:solidFill>
                <a:srgbClr val="5B9BD5"/>
              </a:solidFill>
              <a:prstDash val="solid"/>
              <a:miter lim="800000"/>
            </a:ln>
            <a:effectLst/>
          </p:spPr>
        </p:cxnSp>
        <p:cxnSp>
          <p:nvCxnSpPr>
            <p:cNvPr id="9" name="Straight Connector 8"/>
            <p:cNvCxnSpPr/>
            <p:nvPr/>
          </p:nvCxnSpPr>
          <p:spPr>
            <a:xfrm>
              <a:off x="958467" y="815248"/>
              <a:ext cx="3800819" cy="0"/>
            </a:xfrm>
            <a:prstGeom prst="line">
              <a:avLst/>
            </a:prstGeom>
            <a:noFill/>
            <a:ln w="19050" cap="flat" cmpd="sng" algn="ctr">
              <a:solidFill>
                <a:srgbClr val="5B9BD5"/>
              </a:solidFill>
              <a:prstDash val="solid"/>
              <a:miter lim="800000"/>
            </a:ln>
            <a:effectLst/>
          </p:spPr>
        </p:cxnSp>
        <p:cxnSp>
          <p:nvCxnSpPr>
            <p:cNvPr id="10" name="Straight Connector 9"/>
            <p:cNvCxnSpPr/>
            <p:nvPr/>
          </p:nvCxnSpPr>
          <p:spPr>
            <a:xfrm>
              <a:off x="958545" y="791378"/>
              <a:ext cx="0" cy="385590"/>
            </a:xfrm>
            <a:prstGeom prst="line">
              <a:avLst/>
            </a:prstGeom>
            <a:noFill/>
            <a:ln w="28575" cap="flat" cmpd="sng" algn="ctr">
              <a:solidFill>
                <a:srgbClr val="5B9BD5"/>
              </a:solidFill>
              <a:prstDash val="solid"/>
              <a:miter lim="800000"/>
            </a:ln>
            <a:effectLst/>
          </p:spPr>
        </p:cxnSp>
        <p:cxnSp>
          <p:nvCxnSpPr>
            <p:cNvPr id="11" name="Straight Connector 10"/>
            <p:cNvCxnSpPr/>
            <p:nvPr/>
          </p:nvCxnSpPr>
          <p:spPr>
            <a:xfrm>
              <a:off x="4758991" y="804267"/>
              <a:ext cx="0" cy="385590"/>
            </a:xfrm>
            <a:prstGeom prst="line">
              <a:avLst/>
            </a:prstGeom>
            <a:noFill/>
            <a:ln w="28575" cap="flat" cmpd="sng" algn="ctr">
              <a:solidFill>
                <a:srgbClr val="5B9BD5"/>
              </a:solidFill>
              <a:prstDash val="solid"/>
              <a:miter lim="800000"/>
            </a:ln>
            <a:effectLst/>
          </p:spPr>
        </p:cxnSp>
        <p:cxnSp>
          <p:nvCxnSpPr>
            <p:cNvPr id="12" name="Straight Connector 11"/>
            <p:cNvCxnSpPr/>
            <p:nvPr/>
          </p:nvCxnSpPr>
          <p:spPr>
            <a:xfrm>
              <a:off x="4602918" y="1595533"/>
              <a:ext cx="0" cy="385590"/>
            </a:xfrm>
            <a:prstGeom prst="line">
              <a:avLst/>
            </a:prstGeom>
            <a:noFill/>
            <a:ln w="28575" cap="flat" cmpd="sng" algn="ctr">
              <a:solidFill>
                <a:srgbClr val="5B9BD5"/>
              </a:solidFill>
              <a:prstDash val="solid"/>
              <a:miter lim="800000"/>
            </a:ln>
            <a:effectLst/>
          </p:spPr>
        </p:cxnSp>
        <p:cxnSp>
          <p:nvCxnSpPr>
            <p:cNvPr id="13" name="Straight Connector 12"/>
            <p:cNvCxnSpPr/>
            <p:nvPr/>
          </p:nvCxnSpPr>
          <p:spPr>
            <a:xfrm>
              <a:off x="1320187" y="2003233"/>
              <a:ext cx="3800819" cy="0"/>
            </a:xfrm>
            <a:prstGeom prst="line">
              <a:avLst/>
            </a:prstGeom>
            <a:noFill/>
            <a:ln w="19050" cap="flat" cmpd="sng" algn="ctr">
              <a:solidFill>
                <a:srgbClr val="5B9BD5"/>
              </a:solidFill>
              <a:prstDash val="solid"/>
              <a:miter lim="800000"/>
            </a:ln>
            <a:effectLst/>
          </p:spPr>
        </p:cxnSp>
        <p:cxnSp>
          <p:nvCxnSpPr>
            <p:cNvPr id="14" name="Straight Connector 13"/>
            <p:cNvCxnSpPr/>
            <p:nvPr/>
          </p:nvCxnSpPr>
          <p:spPr>
            <a:xfrm>
              <a:off x="5117026" y="1992113"/>
              <a:ext cx="0" cy="385590"/>
            </a:xfrm>
            <a:prstGeom prst="line">
              <a:avLst/>
            </a:prstGeom>
            <a:noFill/>
            <a:ln w="28575" cap="flat" cmpd="sng" algn="ctr">
              <a:solidFill>
                <a:srgbClr val="5B9BD5"/>
              </a:solidFill>
              <a:prstDash val="solid"/>
              <a:miter lim="800000"/>
            </a:ln>
            <a:effectLst/>
          </p:spPr>
        </p:cxnSp>
        <p:cxnSp>
          <p:nvCxnSpPr>
            <p:cNvPr id="15" name="Straight Connector 14"/>
            <p:cNvCxnSpPr/>
            <p:nvPr/>
          </p:nvCxnSpPr>
          <p:spPr>
            <a:xfrm>
              <a:off x="1334556" y="2003276"/>
              <a:ext cx="0" cy="385590"/>
            </a:xfrm>
            <a:prstGeom prst="line">
              <a:avLst/>
            </a:prstGeom>
            <a:noFill/>
            <a:ln w="28575" cap="flat" cmpd="sng" algn="ctr">
              <a:solidFill>
                <a:srgbClr val="5B9BD5"/>
              </a:solidFill>
              <a:prstDash val="solid"/>
              <a:miter lim="800000"/>
            </a:ln>
            <a:effectLst/>
          </p:spPr>
        </p:cxnSp>
        <p:cxnSp>
          <p:nvCxnSpPr>
            <p:cNvPr id="16" name="Straight Connector 15"/>
            <p:cNvCxnSpPr/>
            <p:nvPr/>
          </p:nvCxnSpPr>
          <p:spPr>
            <a:xfrm>
              <a:off x="4645149" y="2805553"/>
              <a:ext cx="0" cy="385590"/>
            </a:xfrm>
            <a:prstGeom prst="line">
              <a:avLst/>
            </a:prstGeom>
            <a:noFill/>
            <a:ln w="28575" cap="flat" cmpd="sng" algn="ctr">
              <a:solidFill>
                <a:srgbClr val="5B9BD5"/>
              </a:solidFill>
              <a:prstDash val="solid"/>
              <a:miter lim="800000"/>
            </a:ln>
            <a:effectLst/>
          </p:spPr>
        </p:cxnSp>
        <p:cxnSp>
          <p:nvCxnSpPr>
            <p:cNvPr id="17" name="Straight Connector 16"/>
            <p:cNvCxnSpPr/>
            <p:nvPr/>
          </p:nvCxnSpPr>
          <p:spPr>
            <a:xfrm>
              <a:off x="1362418" y="3213253"/>
              <a:ext cx="3800819" cy="0"/>
            </a:xfrm>
            <a:prstGeom prst="line">
              <a:avLst/>
            </a:prstGeom>
            <a:noFill/>
            <a:ln w="19050" cap="flat" cmpd="sng" algn="ctr">
              <a:solidFill>
                <a:srgbClr val="5B9BD5"/>
              </a:solidFill>
              <a:prstDash val="solid"/>
              <a:miter lim="800000"/>
            </a:ln>
            <a:effectLst/>
          </p:spPr>
        </p:cxnSp>
        <p:cxnSp>
          <p:nvCxnSpPr>
            <p:cNvPr id="18" name="Straight Connector 17"/>
            <p:cNvCxnSpPr/>
            <p:nvPr/>
          </p:nvCxnSpPr>
          <p:spPr>
            <a:xfrm>
              <a:off x="5159257" y="3202133"/>
              <a:ext cx="0" cy="385590"/>
            </a:xfrm>
            <a:prstGeom prst="line">
              <a:avLst/>
            </a:prstGeom>
            <a:noFill/>
            <a:ln w="28575" cap="flat" cmpd="sng" algn="ctr">
              <a:solidFill>
                <a:srgbClr val="5B9BD5"/>
              </a:solidFill>
              <a:prstDash val="solid"/>
              <a:miter lim="800000"/>
            </a:ln>
            <a:effectLst/>
          </p:spPr>
        </p:cxnSp>
        <p:cxnSp>
          <p:nvCxnSpPr>
            <p:cNvPr id="19" name="Straight Connector 18"/>
            <p:cNvCxnSpPr/>
            <p:nvPr/>
          </p:nvCxnSpPr>
          <p:spPr>
            <a:xfrm>
              <a:off x="1376787" y="3213296"/>
              <a:ext cx="0" cy="385590"/>
            </a:xfrm>
            <a:prstGeom prst="line">
              <a:avLst/>
            </a:prstGeom>
            <a:noFill/>
            <a:ln w="28575" cap="flat" cmpd="sng" algn="ctr">
              <a:solidFill>
                <a:srgbClr val="5B9BD5"/>
              </a:solidFill>
              <a:prstDash val="solid"/>
              <a:miter lim="800000"/>
            </a:ln>
            <a:effectLst/>
          </p:spPr>
        </p:cxnSp>
      </p:grpSp>
      <p:sp>
        <p:nvSpPr>
          <p:cNvPr id="2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7129667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657053" y="356675"/>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6" name="Group 5">
            <a:extLst>
              <a:ext uri="{FF2B5EF4-FFF2-40B4-BE49-F238E27FC236}">
                <a16:creationId xmlns="" xmlns:a16="http://schemas.microsoft.com/office/drawing/2014/main" id="{EFCD4163-5375-BFED-F98F-3F468A04DB1F}"/>
              </a:ext>
            </a:extLst>
          </p:cNvPr>
          <p:cNvGrpSpPr/>
          <p:nvPr/>
        </p:nvGrpSpPr>
        <p:grpSpPr>
          <a:xfrm>
            <a:off x="7173716" y="2029522"/>
            <a:ext cx="3932899" cy="4067037"/>
            <a:chOff x="6898435" y="1577791"/>
            <a:chExt cx="4870074" cy="4571997"/>
          </a:xfrm>
        </p:grpSpPr>
        <p:grpSp>
          <p:nvGrpSpPr>
            <p:cNvPr id="14" name="Group 13">
              <a:extLst>
                <a:ext uri="{FF2B5EF4-FFF2-40B4-BE49-F238E27FC236}">
                  <a16:creationId xmlns="" xmlns:a16="http://schemas.microsoft.com/office/drawing/2014/main" id="{57FAFDFD-E5E8-F9C1-ACB0-5FA5EE15AF49}"/>
                </a:ext>
              </a:extLst>
            </p:cNvPr>
            <p:cNvGrpSpPr/>
            <p:nvPr/>
          </p:nvGrpSpPr>
          <p:grpSpPr>
            <a:xfrm>
              <a:off x="6898435" y="1577791"/>
              <a:ext cx="4870074" cy="4571997"/>
              <a:chOff x="6763963" y="1667436"/>
              <a:chExt cx="5022475" cy="4909070"/>
            </a:xfrm>
          </p:grpSpPr>
          <p:sp>
            <p:nvSpPr>
              <p:cNvPr id="16" name="Rounded Rectangle 4">
                <a:extLst>
                  <a:ext uri="{FF2B5EF4-FFF2-40B4-BE49-F238E27FC236}">
                    <a16:creationId xmlns="" xmlns:a16="http://schemas.microsoft.com/office/drawing/2014/main" id="{F7B21DCA-3C06-9B00-4A46-CC04A8844F15}"/>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ounded Rectangle 5">
                <a:extLst>
                  <a:ext uri="{FF2B5EF4-FFF2-40B4-BE49-F238E27FC236}">
                    <a16:creationId xmlns="" xmlns:a16="http://schemas.microsoft.com/office/drawing/2014/main" id="{3E254187-5359-4BCE-CA7E-77F3A8B56648}"/>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5" name="Rectangle 14">
              <a:extLst>
                <a:ext uri="{FF2B5EF4-FFF2-40B4-BE49-F238E27FC236}">
                  <a16:creationId xmlns="" xmlns:a16="http://schemas.microsoft.com/office/drawing/2014/main" id="{B68DA645-1579-1D87-9F2D-3122098A9ACC}"/>
                </a:ext>
              </a:extLst>
            </p:cNvPr>
            <p:cNvSpPr/>
            <p:nvPr/>
          </p:nvSpPr>
          <p:spPr>
            <a:xfrm>
              <a:off x="7193988" y="2137311"/>
              <a:ext cx="4426746" cy="373669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لا يجوز لصاحب العمل أن يوقع</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على العامل عن المخالفة الواحدة غرامة تزيد قيمتها على أجر خمسة أيام أو أن يوقفه تأديبياً عن العمل</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مع حرمانه من الأجر كله أو بعضه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عن المخالفة الواحدة مدة تزيد</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على خمسة أيام</a:t>
              </a:r>
            </a:p>
          </p:txBody>
        </p:sp>
      </p:grpSp>
      <p:grpSp>
        <p:nvGrpSpPr>
          <p:cNvPr id="18" name="Group 17">
            <a:extLst>
              <a:ext uri="{FF2B5EF4-FFF2-40B4-BE49-F238E27FC236}">
                <a16:creationId xmlns="" xmlns:a16="http://schemas.microsoft.com/office/drawing/2014/main" id="{02EAD4F3-6964-6EFE-D880-C637D2638ED6}"/>
              </a:ext>
            </a:extLst>
          </p:cNvPr>
          <p:cNvGrpSpPr/>
          <p:nvPr/>
        </p:nvGrpSpPr>
        <p:grpSpPr>
          <a:xfrm>
            <a:off x="1795702" y="1958553"/>
            <a:ext cx="3932899" cy="4096535"/>
            <a:chOff x="6898435" y="1577791"/>
            <a:chExt cx="4870074" cy="4605157"/>
          </a:xfrm>
        </p:grpSpPr>
        <p:grpSp>
          <p:nvGrpSpPr>
            <p:cNvPr id="19" name="Group 18">
              <a:extLst>
                <a:ext uri="{FF2B5EF4-FFF2-40B4-BE49-F238E27FC236}">
                  <a16:creationId xmlns="" xmlns:a16="http://schemas.microsoft.com/office/drawing/2014/main" id="{D74BBE6A-1C84-0B84-287F-AFBBBACA938D}"/>
                </a:ext>
              </a:extLst>
            </p:cNvPr>
            <p:cNvGrpSpPr/>
            <p:nvPr/>
          </p:nvGrpSpPr>
          <p:grpSpPr>
            <a:xfrm>
              <a:off x="6898435" y="1577791"/>
              <a:ext cx="4870074" cy="4571997"/>
              <a:chOff x="6763963" y="1667436"/>
              <a:chExt cx="5022475" cy="4909070"/>
            </a:xfrm>
          </p:grpSpPr>
          <p:sp>
            <p:nvSpPr>
              <p:cNvPr id="21" name="Rounded Rectangle 9">
                <a:extLst>
                  <a:ext uri="{FF2B5EF4-FFF2-40B4-BE49-F238E27FC236}">
                    <a16:creationId xmlns="" xmlns:a16="http://schemas.microsoft.com/office/drawing/2014/main" id="{9C526D45-9C60-44D3-6935-8CEB57B72ED4}"/>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ounded Rectangle 10">
                <a:extLst>
                  <a:ext uri="{FF2B5EF4-FFF2-40B4-BE49-F238E27FC236}">
                    <a16:creationId xmlns="" xmlns:a16="http://schemas.microsoft.com/office/drawing/2014/main" id="{CD25AB04-B349-826E-30FA-7E25B4CD8B5B}"/>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0" name="Rectangle 19">
              <a:extLst>
                <a:ext uri="{FF2B5EF4-FFF2-40B4-BE49-F238E27FC236}">
                  <a16:creationId xmlns="" xmlns:a16="http://schemas.microsoft.com/office/drawing/2014/main" id="{1A47AA57-18B4-5C7B-3AF5-0B5935602939}"/>
                </a:ext>
              </a:extLst>
            </p:cNvPr>
            <p:cNvSpPr/>
            <p:nvPr/>
          </p:nvSpPr>
          <p:spPr>
            <a:xfrm>
              <a:off x="7046210" y="1927273"/>
              <a:ext cx="4569899" cy="4255675"/>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وفي جميع الأحوال لا يجوز أن توقع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العامل أكثر من عقوبة عن المخالفة الواحدة أو أن يقتطع من أجره وفاءً للغرامات التي توقع عليه أكثر من أجر خمسة أيام في الشهر الواحد أو أن تزيد مدة وقفه عن العمل مع حرمانه</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من الأجر كله أو بعضه على خمسة أيام في الشهر الواحد</a:t>
              </a:r>
            </a:p>
          </p:txBody>
        </p:sp>
      </p:grpSp>
      <p:sp>
        <p:nvSpPr>
          <p:cNvPr id="23"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6769999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strVal val="#ppt_w+.3"/>
                                          </p:val>
                                        </p:tav>
                                        <p:tav tm="100000">
                                          <p:val>
                                            <p:strVal val="#ppt_w"/>
                                          </p:val>
                                        </p:tav>
                                      </p:tavLst>
                                    </p:anim>
                                    <p:anim calcmode="lin" valueType="num">
                                      <p:cBhvr>
                                        <p:cTn id="13" dur="1000" fill="hold"/>
                                        <p:tgtEl>
                                          <p:spTgt spid="6"/>
                                        </p:tgtEl>
                                        <p:attrNameLst>
                                          <p:attrName>ppt_h</p:attrName>
                                        </p:attrNameLst>
                                      </p:cBhvr>
                                      <p:tavLst>
                                        <p:tav tm="0">
                                          <p:val>
                                            <p:strVal val="#ppt_h"/>
                                          </p:val>
                                        </p:tav>
                                        <p:tav tm="100000">
                                          <p:val>
                                            <p:strVal val="#ppt_h"/>
                                          </p:val>
                                        </p:tav>
                                      </p:tavLst>
                                    </p:anim>
                                    <p:animEffect transition="in" filter="fade">
                                      <p:cBhvr>
                                        <p:cTn id="14" dur="10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1000" fill="hold"/>
                                        <p:tgtEl>
                                          <p:spTgt spid="18"/>
                                        </p:tgtEl>
                                        <p:attrNameLst>
                                          <p:attrName>ppt_w</p:attrName>
                                        </p:attrNameLst>
                                      </p:cBhvr>
                                      <p:tavLst>
                                        <p:tav tm="0">
                                          <p:val>
                                            <p:strVal val="#ppt_w+.3"/>
                                          </p:val>
                                        </p:tav>
                                        <p:tav tm="100000">
                                          <p:val>
                                            <p:strVal val="#ppt_w"/>
                                          </p:val>
                                        </p:tav>
                                      </p:tavLst>
                                    </p:anim>
                                    <p:anim calcmode="lin" valueType="num">
                                      <p:cBhvr>
                                        <p:cTn id="20" dur="1000" fill="hold"/>
                                        <p:tgtEl>
                                          <p:spTgt spid="18"/>
                                        </p:tgtEl>
                                        <p:attrNameLst>
                                          <p:attrName>ppt_h</p:attrName>
                                        </p:attrNameLst>
                                      </p:cBhvr>
                                      <p:tavLst>
                                        <p:tav tm="0">
                                          <p:val>
                                            <p:strVal val="#ppt_h"/>
                                          </p:val>
                                        </p:tav>
                                        <p:tav tm="100000">
                                          <p:val>
                                            <p:strVal val="#ppt_h"/>
                                          </p:val>
                                        </p:tav>
                                      </p:tavLst>
                                    </p:anim>
                                    <p:animEffect transition="in" filter="fade">
                                      <p:cBhvr>
                                        <p:cTn id="21"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731180" y="1786586"/>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5" name="Group 24">
            <a:extLst>
              <a:ext uri="{FF2B5EF4-FFF2-40B4-BE49-F238E27FC236}">
                <a16:creationId xmlns="" xmlns:a16="http://schemas.microsoft.com/office/drawing/2014/main" id="{F543DACC-B08D-1AEA-5C31-E63F93BD1C1C}"/>
              </a:ext>
            </a:extLst>
          </p:cNvPr>
          <p:cNvGrpSpPr/>
          <p:nvPr/>
        </p:nvGrpSpPr>
        <p:grpSpPr>
          <a:xfrm>
            <a:off x="2000686" y="2990866"/>
            <a:ext cx="8511546" cy="2966224"/>
            <a:chOff x="2550464" y="2568249"/>
            <a:chExt cx="8122137" cy="3062077"/>
          </a:xfrm>
        </p:grpSpPr>
        <p:grpSp>
          <p:nvGrpSpPr>
            <p:cNvPr id="11" name="Group 10">
              <a:extLst>
                <a:ext uri="{FF2B5EF4-FFF2-40B4-BE49-F238E27FC236}">
                  <a16:creationId xmlns="" xmlns:a16="http://schemas.microsoft.com/office/drawing/2014/main" id="{028D62C6-41C0-B844-C905-90D4C49165D8}"/>
                </a:ext>
              </a:extLst>
            </p:cNvPr>
            <p:cNvGrpSpPr/>
            <p:nvPr/>
          </p:nvGrpSpPr>
          <p:grpSpPr>
            <a:xfrm>
              <a:off x="2640527" y="2568249"/>
              <a:ext cx="8032074" cy="3062077"/>
              <a:chOff x="0" y="0"/>
              <a:chExt cx="4257646" cy="1391825"/>
            </a:xfrm>
          </p:grpSpPr>
          <p:sp>
            <p:nvSpPr>
              <p:cNvPr id="13" name="Rounded Rectangle 13">
                <a:extLst>
                  <a:ext uri="{FF2B5EF4-FFF2-40B4-BE49-F238E27FC236}">
                    <a16:creationId xmlns="" xmlns:a16="http://schemas.microsoft.com/office/drawing/2014/main" id="{D5E9BA99-B475-8D3B-0B61-6C5E1FE64CA1}"/>
                  </a:ext>
                </a:extLst>
              </p:cNvPr>
              <p:cNvSpPr/>
              <p:nvPr/>
            </p:nvSpPr>
            <p:spPr>
              <a:xfrm>
                <a:off x="81886" y="0"/>
                <a:ext cx="4175760" cy="1118870"/>
              </a:xfrm>
              <a:prstGeom prst="roundRect">
                <a:avLst>
                  <a:gd name="adj" fmla="val 9348"/>
                </a:avLst>
              </a:prstGeom>
              <a:solidFill>
                <a:srgbClr val="00B050"/>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ysClr val="window" lastClr="FFFFFF"/>
                  </a:solidFill>
                  <a:effectLst/>
                  <a:uLnTx/>
                  <a:uFillTx/>
                  <a:latin typeface="Sakkal Majalla" panose="02000000000000000000" pitchFamily="2" charset="-78"/>
                  <a:ea typeface="+mn-ea"/>
                  <a:cs typeface="Sakkal Majalla" panose="02000000000000000000" pitchFamily="2" charset="-78"/>
                </a:endParaRPr>
              </a:p>
            </p:txBody>
          </p:sp>
          <p:sp>
            <p:nvSpPr>
              <p:cNvPr id="23" name="Rounded Rectangle 14">
                <a:extLst>
                  <a:ext uri="{FF2B5EF4-FFF2-40B4-BE49-F238E27FC236}">
                    <a16:creationId xmlns="" xmlns:a16="http://schemas.microsoft.com/office/drawing/2014/main" id="{8E465F3E-C02C-32A8-1DB4-B7385355DB60}"/>
                  </a:ext>
                </a:extLst>
              </p:cNvPr>
              <p:cNvSpPr/>
              <p:nvPr/>
            </p:nvSpPr>
            <p:spPr>
              <a:xfrm>
                <a:off x="0" y="89740"/>
                <a:ext cx="4175760" cy="1302085"/>
              </a:xfrm>
              <a:prstGeom prst="roundRect">
                <a:avLst>
                  <a:gd name="adj" fmla="val 9348"/>
                </a:avLst>
              </a:prstGeom>
              <a:solidFill>
                <a:sysClr val="window" lastClr="FFFFFF"/>
              </a:solidFill>
              <a:ln w="1270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ysClr val="window" lastClr="FFFFFF"/>
                  </a:solidFill>
                  <a:effectLst/>
                  <a:uLnTx/>
                  <a:uFillTx/>
                  <a:latin typeface="Sakkal Majalla" panose="02000000000000000000" pitchFamily="2" charset="-78"/>
                  <a:ea typeface="+mn-ea"/>
                  <a:cs typeface="Sakkal Majalla" panose="02000000000000000000" pitchFamily="2" charset="-78"/>
                </a:endParaRPr>
              </a:p>
            </p:txBody>
          </p:sp>
        </p:grpSp>
        <p:sp>
          <p:nvSpPr>
            <p:cNvPr id="24" name="Text Box 561">
              <a:extLst>
                <a:ext uri="{FF2B5EF4-FFF2-40B4-BE49-F238E27FC236}">
                  <a16:creationId xmlns="" xmlns:a16="http://schemas.microsoft.com/office/drawing/2014/main" id="{DD0CFACC-8FE9-EC6C-3ABF-7D77EBDA15D0}"/>
                </a:ext>
              </a:extLst>
            </p:cNvPr>
            <p:cNvSpPr txBox="1"/>
            <p:nvPr/>
          </p:nvSpPr>
          <p:spPr>
            <a:xfrm>
              <a:off x="2550464" y="2717566"/>
              <a:ext cx="7967659" cy="1950669"/>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0" cap="none" spc="0" normalizeH="0" baseline="0" noProof="0" dirty="0">
                  <a:ln>
                    <a:noFill/>
                  </a:ln>
                  <a:solidFill>
                    <a:srgbClr val="00000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نسب إلى العامل ارتكاب جناية أو جنحة داخل مكان العمل جاز لصاحب العمل وقفه عن العمل لمدة لا تتجاوز ثلاثة أشهر من تاريخ إبلاغ السلطة المختصة بالحادث ويحرم العامل من أجره الشامل في الشهر الأول ويصرف له نصف أجره الشامل في الشهرين الثاني والثالث فإذا رأت تلك السلطة عدم تقديم العامل للمحاكمة أو انقضت مدة إيقافه عن العمل أو قضي ببراءته وجب إعادته إلى عمله مع رد ما سبق وقف صرفه من الأجر إليه</a:t>
              </a:r>
            </a:p>
          </p:txBody>
        </p:sp>
      </p:gr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9775978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circle(in)">
                                      <p:cBhvr>
                                        <p:cTn id="12"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746263" y="266406"/>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7C8EBF7E-97F0-B9D6-08B1-DEACF99A9A2B}"/>
              </a:ext>
            </a:extLst>
          </p:cNvPr>
          <p:cNvGrpSpPr/>
          <p:nvPr/>
        </p:nvGrpSpPr>
        <p:grpSpPr>
          <a:xfrm>
            <a:off x="180685" y="1362768"/>
            <a:ext cx="11830630" cy="1477328"/>
            <a:chOff x="232444" y="1018487"/>
            <a:chExt cx="11830630" cy="1477328"/>
          </a:xfrm>
        </p:grpSpPr>
        <p:pic>
          <p:nvPicPr>
            <p:cNvPr id="5" name="Picture 4">
              <a:extLst>
                <a:ext uri="{FF2B5EF4-FFF2-40B4-BE49-F238E27FC236}">
                  <a16:creationId xmlns="" xmlns:a16="http://schemas.microsoft.com/office/drawing/2014/main" id="{6DE8A176-9ED2-50E5-A063-C61CDB2CAEEF}"/>
                </a:ext>
              </a:extLst>
            </p:cNvPr>
            <p:cNvPicPr/>
            <p:nvPr/>
          </p:nvPicPr>
          <p:blipFill rotWithShape="1">
            <a:blip r:embed="rId5" cstate="print">
              <a:extLst>
                <a:ext uri="{28A0092B-C50C-407E-A947-70E740481C1C}">
                  <a14:useLocalDpi xmlns:a14="http://schemas.microsoft.com/office/drawing/2010/main" val="0"/>
                </a:ext>
              </a:extLst>
            </a:blip>
            <a:srcRect l="13723" t="3540" r="16045" b="5211"/>
            <a:stretch/>
          </p:blipFill>
          <p:spPr bwMode="auto">
            <a:xfrm flipH="1">
              <a:off x="11076884" y="1309417"/>
              <a:ext cx="986190" cy="777545"/>
            </a:xfrm>
            <a:prstGeom prst="rect">
              <a:avLst/>
            </a:prstGeom>
            <a:noFill/>
            <a:ln>
              <a:noFill/>
            </a:ln>
            <a:extLst>
              <a:ext uri="{53640926-AAD7-44D8-BBD7-CCE9431645EC}">
                <a14:shadowObscured xmlns:a14="http://schemas.microsoft.com/office/drawing/2010/main"/>
              </a:ext>
            </a:extLst>
          </p:spPr>
        </p:pic>
        <p:sp>
          <p:nvSpPr>
            <p:cNvPr id="6" name="TextBox 5">
              <a:extLst>
                <a:ext uri="{FF2B5EF4-FFF2-40B4-BE49-F238E27FC236}">
                  <a16:creationId xmlns="" xmlns:a16="http://schemas.microsoft.com/office/drawing/2014/main" id="{E024A7AE-0636-C940-75A2-BD0E2A062F47}"/>
                </a:ext>
              </a:extLst>
            </p:cNvPr>
            <p:cNvSpPr txBox="1"/>
            <p:nvPr/>
          </p:nvSpPr>
          <p:spPr>
            <a:xfrm>
              <a:off x="232444" y="1018487"/>
              <a:ext cx="10844440" cy="147732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صاحب العمل أن يوفر لعماله وسائل الإسعاف الطبية في المنشأة وعليه إذا زاد عدد عماله في مكان واحد أو بلد واحد على مائة عامل أن يستخدم ممرضاً مؤهلاً للقيام بالإسعافات الطبية وأن يعهد إلى طبيب بعيادتهم وعلاجهم في المكان الذي يعده لهذا الغرض، وأن يقدم لهم الدواء اللازم للعلاج وذلك كله دون مقابل</a:t>
              </a:r>
            </a:p>
          </p:txBody>
        </p:sp>
      </p:grpSp>
      <p:grpSp>
        <p:nvGrpSpPr>
          <p:cNvPr id="10" name="Group 9">
            <a:extLst>
              <a:ext uri="{FF2B5EF4-FFF2-40B4-BE49-F238E27FC236}">
                <a16:creationId xmlns="" xmlns:a16="http://schemas.microsoft.com/office/drawing/2014/main" id="{AE7D7F66-1F61-E4AD-41B1-A3D4C13D8D26}"/>
              </a:ext>
            </a:extLst>
          </p:cNvPr>
          <p:cNvGrpSpPr/>
          <p:nvPr/>
        </p:nvGrpSpPr>
        <p:grpSpPr>
          <a:xfrm>
            <a:off x="163432" y="3145543"/>
            <a:ext cx="11830630" cy="1477328"/>
            <a:chOff x="232444" y="1089343"/>
            <a:chExt cx="11830630" cy="1477328"/>
          </a:xfrm>
        </p:grpSpPr>
        <p:pic>
          <p:nvPicPr>
            <p:cNvPr id="12" name="Picture 11">
              <a:extLst>
                <a:ext uri="{FF2B5EF4-FFF2-40B4-BE49-F238E27FC236}">
                  <a16:creationId xmlns="" xmlns:a16="http://schemas.microsoft.com/office/drawing/2014/main" id="{912797C3-F802-742C-EA7F-DAEB1767B21C}"/>
                </a:ext>
              </a:extLst>
            </p:cNvPr>
            <p:cNvPicPr/>
            <p:nvPr/>
          </p:nvPicPr>
          <p:blipFill rotWithShape="1">
            <a:blip r:embed="rId5" cstate="print">
              <a:extLst>
                <a:ext uri="{28A0092B-C50C-407E-A947-70E740481C1C}">
                  <a14:useLocalDpi xmlns:a14="http://schemas.microsoft.com/office/drawing/2010/main" val="0"/>
                </a:ext>
              </a:extLst>
            </a:blip>
            <a:srcRect l="13723" t="3540" r="16045" b="5211"/>
            <a:stretch/>
          </p:blipFill>
          <p:spPr bwMode="auto">
            <a:xfrm flipH="1">
              <a:off x="11076884" y="1309417"/>
              <a:ext cx="986190" cy="777545"/>
            </a:xfrm>
            <a:prstGeom prst="rect">
              <a:avLst/>
            </a:prstGeom>
            <a:noFill/>
            <a:ln>
              <a:noFill/>
            </a:ln>
            <a:extLst>
              <a:ext uri="{53640926-AAD7-44D8-BBD7-CCE9431645EC}">
                <a14:shadowObscured xmlns:a14="http://schemas.microsoft.com/office/drawing/2010/main"/>
              </a:ext>
            </a:extLst>
          </p:spPr>
        </p:pic>
        <p:sp>
          <p:nvSpPr>
            <p:cNvPr id="14" name="TextBox 13">
              <a:extLst>
                <a:ext uri="{FF2B5EF4-FFF2-40B4-BE49-F238E27FC236}">
                  <a16:creationId xmlns="" xmlns:a16="http://schemas.microsoft.com/office/drawing/2014/main" id="{8A160B08-FD8A-2086-2C6F-74C17B196AB4}"/>
                </a:ext>
              </a:extLst>
            </p:cNvPr>
            <p:cNvSpPr txBox="1"/>
            <p:nvPr/>
          </p:nvSpPr>
          <p:spPr>
            <a:xfrm>
              <a:off x="232444" y="1089343"/>
              <a:ext cx="10844440" cy="147732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فإذا زاد عدد العمال على خمسمائة عامل وجب عليه فضلاً عما تقدم أن يوفر لعماله جميع وسائل العلاج الأخرى التي يتطلب علاجها الاستعانة بأطباء أخصائيين أو القيام بعمليات جراحية أو غيرها وكذلك الدواء اللازم وذلك دون مقابل، ويستثنى من ذلك تكاليف علاج الأسنان وقيمة النظارات وتكاليف الولادة</a:t>
              </a:r>
            </a:p>
          </p:txBody>
        </p:sp>
      </p:grpSp>
      <p:grpSp>
        <p:nvGrpSpPr>
          <p:cNvPr id="18" name="Group 17">
            <a:extLst>
              <a:ext uri="{FF2B5EF4-FFF2-40B4-BE49-F238E27FC236}">
                <a16:creationId xmlns="" xmlns:a16="http://schemas.microsoft.com/office/drawing/2014/main" id="{7E8A5154-5120-BCDA-7FCD-A9C0C3BC1ED1}"/>
              </a:ext>
            </a:extLst>
          </p:cNvPr>
          <p:cNvGrpSpPr/>
          <p:nvPr/>
        </p:nvGrpSpPr>
        <p:grpSpPr>
          <a:xfrm>
            <a:off x="163432" y="5032938"/>
            <a:ext cx="11830630" cy="1477328"/>
            <a:chOff x="232444" y="1170608"/>
            <a:chExt cx="11830630" cy="1477328"/>
          </a:xfrm>
        </p:grpSpPr>
        <p:pic>
          <p:nvPicPr>
            <p:cNvPr id="19" name="Picture 18">
              <a:extLst>
                <a:ext uri="{FF2B5EF4-FFF2-40B4-BE49-F238E27FC236}">
                  <a16:creationId xmlns="" xmlns:a16="http://schemas.microsoft.com/office/drawing/2014/main" id="{EC58DCE7-A0F0-ECCF-0342-7EF6E6ED8AA9}"/>
                </a:ext>
              </a:extLst>
            </p:cNvPr>
            <p:cNvPicPr/>
            <p:nvPr/>
          </p:nvPicPr>
          <p:blipFill rotWithShape="1">
            <a:blip r:embed="rId5" cstate="print">
              <a:extLst>
                <a:ext uri="{28A0092B-C50C-407E-A947-70E740481C1C}">
                  <a14:useLocalDpi xmlns:a14="http://schemas.microsoft.com/office/drawing/2010/main" val="0"/>
                </a:ext>
              </a:extLst>
            </a:blip>
            <a:srcRect l="13723" t="3540" r="16045" b="5211"/>
            <a:stretch/>
          </p:blipFill>
          <p:spPr bwMode="auto">
            <a:xfrm flipH="1">
              <a:off x="11076884" y="1309417"/>
              <a:ext cx="986190" cy="777545"/>
            </a:xfrm>
            <a:prstGeom prst="rect">
              <a:avLst/>
            </a:prstGeom>
            <a:noFill/>
            <a:ln>
              <a:noFill/>
            </a:ln>
            <a:extLst>
              <a:ext uri="{53640926-AAD7-44D8-BBD7-CCE9431645EC}">
                <a14:shadowObscured xmlns:a14="http://schemas.microsoft.com/office/drawing/2010/main"/>
              </a:ext>
            </a:extLst>
          </p:spPr>
        </p:pic>
        <p:sp>
          <p:nvSpPr>
            <p:cNvPr id="20" name="TextBox 19">
              <a:extLst>
                <a:ext uri="{FF2B5EF4-FFF2-40B4-BE49-F238E27FC236}">
                  <a16:creationId xmlns="" xmlns:a16="http://schemas.microsoft.com/office/drawing/2014/main" id="{F65E276B-4DE9-F2EB-740A-C375309C869D}"/>
                </a:ext>
              </a:extLst>
            </p:cNvPr>
            <p:cNvSpPr txBox="1"/>
            <p:nvPr/>
          </p:nvSpPr>
          <p:spPr>
            <a:xfrm>
              <a:off x="232444" y="1170608"/>
              <a:ext cx="10844440" cy="147732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وإذا عولج العامل في مستشفى حكومي أو خاص وجب على صاحب العمل أن يتحمل نفقات العلاج والدواء والإقامة بالمستشفى وذلك طبقاً للوائح والنظم المالية المعمول بها في تلك المستشفيات مع عدم الإخلال بأحكام قانون التأمينات الاجتماعية</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4120556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fill="hold"/>
                                        <p:tgtEl>
                                          <p:spTgt spid="18"/>
                                        </p:tgtEl>
                                        <p:attrNameLst>
                                          <p:attrName>ppt_x</p:attrName>
                                        </p:attrNameLst>
                                      </p:cBhvr>
                                      <p:tavLst>
                                        <p:tav tm="0">
                                          <p:val>
                                            <p:strVal val="#ppt_x"/>
                                          </p:val>
                                        </p:tav>
                                        <p:tav tm="100000">
                                          <p:val>
                                            <p:strVal val="#ppt_x"/>
                                          </p:val>
                                        </p:tav>
                                      </p:tavLst>
                                    </p:anim>
                                    <p:anim calcmode="lin" valueType="num">
                                      <p:cBhvr additive="base">
                                        <p:cTn id="25"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9485743" y="1480424"/>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(34):</a:t>
              </a:r>
            </a:p>
          </p:txBody>
        </p:sp>
      </p:grpSp>
      <p:sp>
        <p:nvSpPr>
          <p:cNvPr id="25" name="Rectangle 24">
            <a:extLst>
              <a:ext uri="{FF2B5EF4-FFF2-40B4-BE49-F238E27FC236}">
                <a16:creationId xmlns="" xmlns:a16="http://schemas.microsoft.com/office/drawing/2014/main" id="{E232A9B1-4B81-A3AF-1E0E-CCF01D6B917E}"/>
              </a:ext>
            </a:extLst>
          </p:cNvPr>
          <p:cNvSpPr/>
          <p:nvPr/>
        </p:nvSpPr>
        <p:spPr>
          <a:xfrm>
            <a:off x="252995" y="2076319"/>
            <a:ext cx="11449839"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يلتزم صاحب العمل الذي يزاول عملاً في المناطق التي يحددها الوزير بأن يوفر لعماله وسائل الانتقال المناسبة وأن يوفر لهم المساكن الملائمة والوجبات الغذائية ومياه الشرب في أماكن يعدها لهذا الغرض قريبة من متناول العمال</a:t>
            </a:r>
          </a:p>
        </p:txBody>
      </p:sp>
      <p:grpSp>
        <p:nvGrpSpPr>
          <p:cNvPr id="26" name="Group 25">
            <a:extLst>
              <a:ext uri="{FF2B5EF4-FFF2-40B4-BE49-F238E27FC236}">
                <a16:creationId xmlns="" xmlns:a16="http://schemas.microsoft.com/office/drawing/2014/main" id="{4C879B19-92BE-3EFC-C067-5C1923FBD876}"/>
              </a:ext>
            </a:extLst>
          </p:cNvPr>
          <p:cNvGrpSpPr/>
          <p:nvPr/>
        </p:nvGrpSpPr>
        <p:grpSpPr>
          <a:xfrm>
            <a:off x="7817645" y="3355709"/>
            <a:ext cx="4085504" cy="634504"/>
            <a:chOff x="-1048110" y="0"/>
            <a:chExt cx="2567030" cy="365760"/>
          </a:xfrm>
        </p:grpSpPr>
        <p:pic>
          <p:nvPicPr>
            <p:cNvPr id="27" name="Picture 26"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09B6FB3C-8251-0915-3737-411605B757F8}"/>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8" name="Rectangle 27">
              <a:extLst>
                <a:ext uri="{FF2B5EF4-FFF2-40B4-BE49-F238E27FC236}">
                  <a16:creationId xmlns="" xmlns:a16="http://schemas.microsoft.com/office/drawing/2014/main" id="{3A1C1351-CDB2-AC6B-8F1E-06FFDAAF6CED}"/>
                </a:ext>
              </a:extLst>
            </p:cNvPr>
            <p:cNvSpPr/>
            <p:nvPr/>
          </p:nvSpPr>
          <p:spPr>
            <a:xfrm>
              <a:off x="-1048110" y="0"/>
              <a:ext cx="2281916"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(35):</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29" name="Rectangle 28">
            <a:extLst>
              <a:ext uri="{FF2B5EF4-FFF2-40B4-BE49-F238E27FC236}">
                <a16:creationId xmlns="" xmlns:a16="http://schemas.microsoft.com/office/drawing/2014/main" id="{3F1E3F54-1604-DE9F-A4B1-69942317CE77}"/>
              </a:ext>
            </a:extLst>
          </p:cNvPr>
          <p:cNvSpPr/>
          <p:nvPr/>
        </p:nvSpPr>
        <p:spPr>
          <a:xfrm>
            <a:off x="178421" y="4151344"/>
            <a:ext cx="11778213" cy="2262158"/>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إذا تسبب العامل في فقد أو إتلاف أو تدمير أدوات أو آلات أو منتجات يملكها صاحب العمل أو كانت في عهدته، وكان ذلك ناشئاً عن تعمده أو إهماله إهمالاً جسيماً وجب أن يتحمل المبلغ اللازم نظير ذلك، ولصاحب العمل بعد إجراء التحقيق وإخطار العامل أن يبدأ باقتطاع هذا المبلغ من اجر العامل على ألا يزيد ما يقتطع لهذا الغرض على 25% من أجره في الشهر ويجوز للعامل أن يتظلم من تقدير صاحب العمل إلى الدائرة المختصة خلال شهر من تاريخ علمه بالاقتطاع ويتبع في نظر التظلم الإجراءات المنصوص عليها في هذا القانون</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5741443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500" fill="hold"/>
                                        <p:tgtEl>
                                          <p:spTgt spid="29"/>
                                        </p:tgtEl>
                                        <p:attrNameLst>
                                          <p:attrName>ppt_x</p:attrName>
                                        </p:attrNameLst>
                                      </p:cBhvr>
                                      <p:tavLst>
                                        <p:tav tm="0">
                                          <p:val>
                                            <p:strVal val="#ppt_x"/>
                                          </p:val>
                                        </p:tav>
                                        <p:tav tm="100000">
                                          <p:val>
                                            <p:strVal val="#ppt_x"/>
                                          </p:val>
                                        </p:tav>
                                      </p:tavLst>
                                    </p:anim>
                                    <p:anim calcmode="lin" valueType="num">
                                      <p:cBhvr additive="base">
                                        <p:cTn id="2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9" grpId="0"/>
    </p:bldLst>
  </p:timing>
</p:sld>
</file>

<file path=ppt/slides/slide16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9485743" y="1480424"/>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(36):</a:t>
              </a:r>
            </a:p>
          </p:txBody>
        </p:sp>
      </p:grpSp>
      <p:sp>
        <p:nvSpPr>
          <p:cNvPr id="25" name="Rectangle 24">
            <a:extLst>
              <a:ext uri="{FF2B5EF4-FFF2-40B4-BE49-F238E27FC236}">
                <a16:creationId xmlns="" xmlns:a16="http://schemas.microsoft.com/office/drawing/2014/main" id="{E232A9B1-4B81-A3AF-1E0E-CCF01D6B917E}"/>
              </a:ext>
            </a:extLst>
          </p:cNvPr>
          <p:cNvSpPr/>
          <p:nvPr/>
        </p:nvSpPr>
        <p:spPr>
          <a:xfrm>
            <a:off x="252995" y="2076319"/>
            <a:ext cx="11449839"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إذا كان العقد محدد المدة واستمر الطرفان في تنفيذه بعد انقضاء مدته يعتبر العقد مجدداً بذات شروطه لمدة غير محددة</a:t>
            </a:r>
          </a:p>
        </p:txBody>
      </p:sp>
      <p:grpSp>
        <p:nvGrpSpPr>
          <p:cNvPr id="26" name="Group 25">
            <a:extLst>
              <a:ext uri="{FF2B5EF4-FFF2-40B4-BE49-F238E27FC236}">
                <a16:creationId xmlns="" xmlns:a16="http://schemas.microsoft.com/office/drawing/2014/main" id="{4C879B19-92BE-3EFC-C067-5C1923FBD876}"/>
              </a:ext>
            </a:extLst>
          </p:cNvPr>
          <p:cNvGrpSpPr/>
          <p:nvPr/>
        </p:nvGrpSpPr>
        <p:grpSpPr>
          <a:xfrm>
            <a:off x="7817645" y="2814661"/>
            <a:ext cx="4085504" cy="634504"/>
            <a:chOff x="-1048110" y="0"/>
            <a:chExt cx="2567030" cy="365760"/>
          </a:xfrm>
        </p:grpSpPr>
        <p:pic>
          <p:nvPicPr>
            <p:cNvPr id="27" name="Picture 26"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09B6FB3C-8251-0915-3737-411605B757F8}"/>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8" name="Rectangle 27">
              <a:extLst>
                <a:ext uri="{FF2B5EF4-FFF2-40B4-BE49-F238E27FC236}">
                  <a16:creationId xmlns="" xmlns:a16="http://schemas.microsoft.com/office/drawing/2014/main" id="{3A1C1351-CDB2-AC6B-8F1E-06FFDAAF6CED}"/>
                </a:ext>
              </a:extLst>
            </p:cNvPr>
            <p:cNvSpPr/>
            <p:nvPr/>
          </p:nvSpPr>
          <p:spPr>
            <a:xfrm>
              <a:off x="-1048110" y="0"/>
              <a:ext cx="2281916"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E02BE4A8-D532-E199-377B-5C84847C3301}"/>
              </a:ext>
            </a:extLst>
          </p:cNvPr>
          <p:cNvGrpSpPr/>
          <p:nvPr/>
        </p:nvGrpSpPr>
        <p:grpSpPr>
          <a:xfrm>
            <a:off x="347803" y="3732376"/>
            <a:ext cx="11555346" cy="1015662"/>
            <a:chOff x="-487417" y="1292750"/>
            <a:chExt cx="12385858" cy="1169096"/>
          </a:xfrm>
        </p:grpSpPr>
        <p:pic>
          <p:nvPicPr>
            <p:cNvPr id="5" name="Picture Placeholder 1">
              <a:extLst>
                <a:ext uri="{FF2B5EF4-FFF2-40B4-BE49-F238E27FC236}">
                  <a16:creationId xmlns="" xmlns:a16="http://schemas.microsoft.com/office/drawing/2014/main" id="{2F4284F3-3903-F50D-1398-C3419539899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6" name="TextBox 5">
              <a:extLst>
                <a:ext uri="{FF2B5EF4-FFF2-40B4-BE49-F238E27FC236}">
                  <a16:creationId xmlns="" xmlns:a16="http://schemas.microsoft.com/office/drawing/2014/main" id="{36D031AF-5834-931B-F1B9-8689735741F8}"/>
                </a:ext>
              </a:extLst>
            </p:cNvPr>
            <p:cNvSpPr txBox="1"/>
            <p:nvPr/>
          </p:nvSpPr>
          <p:spPr>
            <a:xfrm>
              <a:off x="-487417" y="1292750"/>
              <a:ext cx="11379653" cy="1169096"/>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كان العقد غير محدد المدة، جاز لكل من الطرفين إنهاؤه بعد إعلان الطرف الآخر كتابة قبل موعد الانتهاء بثلاثين يوماً بالنسبة إلى العمال المعينين بأجر شهري وخمسة عشر يوماً بالنسبة لغيرهم وذلك ما لم يتفق في العقد على مدة أطول</a:t>
              </a:r>
            </a:p>
          </p:txBody>
        </p:sp>
      </p:grpSp>
      <p:grpSp>
        <p:nvGrpSpPr>
          <p:cNvPr id="7" name="Group 6">
            <a:extLst>
              <a:ext uri="{FF2B5EF4-FFF2-40B4-BE49-F238E27FC236}">
                <a16:creationId xmlns="" xmlns:a16="http://schemas.microsoft.com/office/drawing/2014/main" id="{37D56390-A2EB-E346-4566-2475DB532919}"/>
              </a:ext>
            </a:extLst>
          </p:cNvPr>
          <p:cNvGrpSpPr/>
          <p:nvPr/>
        </p:nvGrpSpPr>
        <p:grpSpPr>
          <a:xfrm>
            <a:off x="419099" y="5056255"/>
            <a:ext cx="11556776" cy="1015662"/>
            <a:chOff x="-488950" y="1321574"/>
            <a:chExt cx="12387391" cy="1169096"/>
          </a:xfrm>
        </p:grpSpPr>
        <p:pic>
          <p:nvPicPr>
            <p:cNvPr id="8" name="Picture Placeholder 1">
              <a:extLst>
                <a:ext uri="{FF2B5EF4-FFF2-40B4-BE49-F238E27FC236}">
                  <a16:creationId xmlns="" xmlns:a16="http://schemas.microsoft.com/office/drawing/2014/main" id="{A300CF1E-89DA-54EB-CD5B-9A7E2A852DE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9" name="TextBox 8">
              <a:extLst>
                <a:ext uri="{FF2B5EF4-FFF2-40B4-BE49-F238E27FC236}">
                  <a16:creationId xmlns="" xmlns:a16="http://schemas.microsoft.com/office/drawing/2014/main" id="{3AD6425C-9E62-80BF-6BE1-46221BA1BAF3}"/>
                </a:ext>
              </a:extLst>
            </p:cNvPr>
            <p:cNvSpPr txBox="1"/>
            <p:nvPr/>
          </p:nvSpPr>
          <p:spPr>
            <a:xfrm>
              <a:off x="-488950" y="1321574"/>
              <a:ext cx="11379653" cy="1169096"/>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فإذا أنهي العقد بغير مراعاة هذه المهلة الزم من أنهى العقد بأن يؤدي إلى الطرف الآخر تعويضاً مساوياً للراتب الشامل عن مدة المهلة أو الجزء الباقي منها</a:t>
              </a:r>
            </a:p>
          </p:txBody>
        </p:sp>
      </p:grpSp>
      <p:sp>
        <p:nvSpPr>
          <p:cNvPr id="1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79369667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9485743" y="1480424"/>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(38):</a:t>
              </a:r>
            </a:p>
          </p:txBody>
        </p:sp>
      </p:grpSp>
      <p:sp>
        <p:nvSpPr>
          <p:cNvPr id="25" name="Rectangle 24">
            <a:extLst>
              <a:ext uri="{FF2B5EF4-FFF2-40B4-BE49-F238E27FC236}">
                <a16:creationId xmlns="" xmlns:a16="http://schemas.microsoft.com/office/drawing/2014/main" id="{E232A9B1-4B81-A3AF-1E0E-CCF01D6B917E}"/>
              </a:ext>
            </a:extLst>
          </p:cNvPr>
          <p:cNvSpPr/>
          <p:nvPr/>
        </p:nvSpPr>
        <p:spPr>
          <a:xfrm>
            <a:off x="231906" y="2274838"/>
            <a:ext cx="11449839"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لا يبدأ سريان الإخطار الصادر من صاحب العمل إلى العامل بإنهاء العقد في حالة وجود العامل في إجازة أو عطلة رسمية إلا من اليوم التالي لانتهاء الإجازة أو العطلة</a:t>
            </a:r>
          </a:p>
        </p:txBody>
      </p:sp>
      <p:grpSp>
        <p:nvGrpSpPr>
          <p:cNvPr id="26" name="Group 25">
            <a:extLst>
              <a:ext uri="{FF2B5EF4-FFF2-40B4-BE49-F238E27FC236}">
                <a16:creationId xmlns="" xmlns:a16="http://schemas.microsoft.com/office/drawing/2014/main" id="{4C879B19-92BE-3EFC-C067-5C1923FBD876}"/>
              </a:ext>
            </a:extLst>
          </p:cNvPr>
          <p:cNvGrpSpPr/>
          <p:nvPr/>
        </p:nvGrpSpPr>
        <p:grpSpPr>
          <a:xfrm>
            <a:off x="7871130" y="3698941"/>
            <a:ext cx="4085504" cy="634504"/>
            <a:chOff x="-1048110" y="0"/>
            <a:chExt cx="2567030" cy="365760"/>
          </a:xfrm>
        </p:grpSpPr>
        <p:pic>
          <p:nvPicPr>
            <p:cNvPr id="27" name="Picture 26"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09B6FB3C-8251-0915-3737-411605B757F8}"/>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8" name="Rectangle 27">
              <a:extLst>
                <a:ext uri="{FF2B5EF4-FFF2-40B4-BE49-F238E27FC236}">
                  <a16:creationId xmlns="" xmlns:a16="http://schemas.microsoft.com/office/drawing/2014/main" id="{3A1C1351-CDB2-AC6B-8F1E-06FFDAAF6CED}"/>
                </a:ext>
              </a:extLst>
            </p:cNvPr>
            <p:cNvSpPr/>
            <p:nvPr/>
          </p:nvSpPr>
          <p:spPr>
            <a:xfrm>
              <a:off x="-1048110" y="0"/>
              <a:ext cx="2281916"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(39):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CC41679A-84F9-6939-3B88-BA5BAC52E06B}"/>
              </a:ext>
            </a:extLst>
          </p:cNvPr>
          <p:cNvSpPr/>
          <p:nvPr/>
        </p:nvSpPr>
        <p:spPr>
          <a:xfrm>
            <a:off x="371080" y="4464644"/>
            <a:ext cx="11449839" cy="2262158"/>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يجب على صاحب العمل بالنسبة إلى العمال غير المنتفعين بأحكام قانون التأمينات الاجتماعية إذا انتهت علاقة العمل أن يؤدي إلى العامل مكافأة عن مدة خدمته، تعادل أجر خمسة عشر يوماً عن كل سنة خدمة من السنوات الثلاث الأولى وأجـر شهر عن كل سنة من السنوات التالية، ويستحق العامل المكافأة عن كسور السنة بنسبة المدة التي قضاها في الخدمة ويتخذ الأجر الأساسي الأخير للعامل أساسا لحساب المكافأة</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45141787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0" grpId="0"/>
    </p:bldLst>
  </p:timing>
</p:sld>
</file>

<file path=ppt/slides/slide16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3107245" y="161582"/>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(40):</a:t>
              </a:r>
            </a:p>
          </p:txBody>
        </p:sp>
      </p:grpSp>
      <p:sp>
        <p:nvSpPr>
          <p:cNvPr id="25" name="Rectangle 24">
            <a:extLst>
              <a:ext uri="{FF2B5EF4-FFF2-40B4-BE49-F238E27FC236}">
                <a16:creationId xmlns="" xmlns:a16="http://schemas.microsoft.com/office/drawing/2014/main" id="{E232A9B1-4B81-A3AF-1E0E-CCF01D6B917E}"/>
              </a:ext>
            </a:extLst>
          </p:cNvPr>
          <p:cNvSpPr/>
          <p:nvPr/>
        </p:nvSpPr>
        <p:spPr>
          <a:xfrm>
            <a:off x="506795" y="1427345"/>
            <a:ext cx="11449839" cy="684803"/>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لصاحب العمل فصل العامل دون سبق إخطاره وبدون مكافأة نهاية الخدمة في أي من الحالات الآتية:</a:t>
            </a:r>
          </a:p>
        </p:txBody>
      </p:sp>
      <p:grpSp>
        <p:nvGrpSpPr>
          <p:cNvPr id="2" name="Group 1">
            <a:extLst>
              <a:ext uri="{FF2B5EF4-FFF2-40B4-BE49-F238E27FC236}">
                <a16:creationId xmlns="" xmlns:a16="http://schemas.microsoft.com/office/drawing/2014/main" id="{B1FF256A-682F-9864-A21C-6B8622DE96F4}"/>
              </a:ext>
            </a:extLst>
          </p:cNvPr>
          <p:cNvGrpSpPr/>
          <p:nvPr/>
        </p:nvGrpSpPr>
        <p:grpSpPr>
          <a:xfrm>
            <a:off x="545310" y="2127739"/>
            <a:ext cx="11484050" cy="855498"/>
            <a:chOff x="-410997" y="1477108"/>
            <a:chExt cx="12309438" cy="984737"/>
          </a:xfrm>
        </p:grpSpPr>
        <p:pic>
          <p:nvPicPr>
            <p:cNvPr id="5" name="Picture Placeholder 1">
              <a:extLst>
                <a:ext uri="{FF2B5EF4-FFF2-40B4-BE49-F238E27FC236}">
                  <a16:creationId xmlns="" xmlns:a16="http://schemas.microsoft.com/office/drawing/2014/main" id="{55B2DB5F-8970-0102-99DB-0D7E6A26A9D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6" name="TextBox 5">
              <a:extLst>
                <a:ext uri="{FF2B5EF4-FFF2-40B4-BE49-F238E27FC236}">
                  <a16:creationId xmlns="" xmlns:a16="http://schemas.microsoft.com/office/drawing/2014/main" id="{4D42E832-48D3-B37C-844C-173C91D1BB96}"/>
                </a:ext>
              </a:extLst>
            </p:cNvPr>
            <p:cNvSpPr txBox="1"/>
            <p:nvPr/>
          </p:nvSpPr>
          <p:spPr>
            <a:xfrm>
              <a:off x="-410997" y="1682021"/>
              <a:ext cx="11379653" cy="637689"/>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انتحل شخصية غير صحيحة أو لجأ إلى التزوير للحصول على العمل</a:t>
              </a:r>
            </a:p>
          </p:txBody>
        </p:sp>
      </p:grpSp>
      <p:grpSp>
        <p:nvGrpSpPr>
          <p:cNvPr id="7" name="Group 6">
            <a:extLst>
              <a:ext uri="{FF2B5EF4-FFF2-40B4-BE49-F238E27FC236}">
                <a16:creationId xmlns="" xmlns:a16="http://schemas.microsoft.com/office/drawing/2014/main" id="{D21EB46C-836F-6633-8643-45F614467E80}"/>
              </a:ext>
            </a:extLst>
          </p:cNvPr>
          <p:cNvGrpSpPr/>
          <p:nvPr/>
        </p:nvGrpSpPr>
        <p:grpSpPr>
          <a:xfrm>
            <a:off x="521965" y="3043539"/>
            <a:ext cx="11556776" cy="1015662"/>
            <a:chOff x="-488950" y="1321574"/>
            <a:chExt cx="12387391" cy="1169096"/>
          </a:xfrm>
        </p:grpSpPr>
        <p:pic>
          <p:nvPicPr>
            <p:cNvPr id="8" name="Picture Placeholder 1">
              <a:extLst>
                <a:ext uri="{FF2B5EF4-FFF2-40B4-BE49-F238E27FC236}">
                  <a16:creationId xmlns="" xmlns:a16="http://schemas.microsoft.com/office/drawing/2014/main" id="{140CDF69-18CE-06A1-F02D-0FAEC6B56FF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9" name="TextBox 8">
              <a:extLst>
                <a:ext uri="{FF2B5EF4-FFF2-40B4-BE49-F238E27FC236}">
                  <a16:creationId xmlns="" xmlns:a16="http://schemas.microsoft.com/office/drawing/2014/main" id="{C70A3413-3D20-9BF6-1779-6E97E5848B57}"/>
                </a:ext>
              </a:extLst>
            </p:cNvPr>
            <p:cNvSpPr txBox="1"/>
            <p:nvPr/>
          </p:nvSpPr>
          <p:spPr>
            <a:xfrm>
              <a:off x="-488950" y="1321574"/>
              <a:ext cx="11379653" cy="1169096"/>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ارتكب خطأ نشأت عنه خسارة مادية جسيمة لصاحب العمل بشرط أن يبلغ الأخير الدائرة المختصة بالواقعة خلال ثلاثة أيام من تاريخ علمه بوقوعها</a:t>
              </a:r>
            </a:p>
          </p:txBody>
        </p:sp>
      </p:grpSp>
      <p:grpSp>
        <p:nvGrpSpPr>
          <p:cNvPr id="11" name="Group 10">
            <a:extLst>
              <a:ext uri="{FF2B5EF4-FFF2-40B4-BE49-F238E27FC236}">
                <a16:creationId xmlns="" xmlns:a16="http://schemas.microsoft.com/office/drawing/2014/main" id="{1396DAF0-7C99-662A-3165-9CE7E1B97627}"/>
              </a:ext>
            </a:extLst>
          </p:cNvPr>
          <p:cNvGrpSpPr/>
          <p:nvPr/>
        </p:nvGrpSpPr>
        <p:grpSpPr>
          <a:xfrm>
            <a:off x="594691" y="4179510"/>
            <a:ext cx="11484050" cy="1193683"/>
            <a:chOff x="-410997" y="1477108"/>
            <a:chExt cx="12309438" cy="1374011"/>
          </a:xfrm>
        </p:grpSpPr>
        <p:pic>
          <p:nvPicPr>
            <p:cNvPr id="12" name="Picture Placeholder 1">
              <a:extLst>
                <a:ext uri="{FF2B5EF4-FFF2-40B4-BE49-F238E27FC236}">
                  <a16:creationId xmlns="" xmlns:a16="http://schemas.microsoft.com/office/drawing/2014/main" id="{AE10BA89-FEA0-6C3A-EF16-08A29757AC2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13" name="TextBox 12">
              <a:extLst>
                <a:ext uri="{FF2B5EF4-FFF2-40B4-BE49-F238E27FC236}">
                  <a16:creationId xmlns="" xmlns:a16="http://schemas.microsoft.com/office/drawing/2014/main" id="{EF31E2E2-B959-EAE5-7A02-795E159D05D8}"/>
                </a:ext>
              </a:extLst>
            </p:cNvPr>
            <p:cNvSpPr txBox="1"/>
            <p:nvPr/>
          </p:nvSpPr>
          <p:spPr>
            <a:xfrm>
              <a:off x="-410997" y="1682021"/>
              <a:ext cx="11379653" cy="1169098"/>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لم يراع التعليمات اللازم إتباعها لسلامة العمال ومكان العمل رغم إنذاره كتابة بشرط أن تكون هذه التعليمات مكتوبة ومعلقة في مكان ظاهر، وكان من شأن مخالفتها إلحاق ضرر جسيم بمكان العمل أو العمال</a:t>
              </a:r>
            </a:p>
          </p:txBody>
        </p:sp>
      </p:grpSp>
      <p:grpSp>
        <p:nvGrpSpPr>
          <p:cNvPr id="14" name="Group 13">
            <a:extLst>
              <a:ext uri="{FF2B5EF4-FFF2-40B4-BE49-F238E27FC236}">
                <a16:creationId xmlns="" xmlns:a16="http://schemas.microsoft.com/office/drawing/2014/main" id="{BFFA8CD2-17F6-08D7-4538-CF93F1FA84BF}"/>
              </a:ext>
            </a:extLst>
          </p:cNvPr>
          <p:cNvGrpSpPr/>
          <p:nvPr/>
        </p:nvGrpSpPr>
        <p:grpSpPr>
          <a:xfrm>
            <a:off x="594691" y="5614194"/>
            <a:ext cx="11507395" cy="1015662"/>
            <a:chOff x="-436020" y="1460498"/>
            <a:chExt cx="12334461" cy="1169096"/>
          </a:xfrm>
        </p:grpSpPr>
        <p:pic>
          <p:nvPicPr>
            <p:cNvPr id="15" name="Picture Placeholder 1">
              <a:extLst>
                <a:ext uri="{FF2B5EF4-FFF2-40B4-BE49-F238E27FC236}">
                  <a16:creationId xmlns="" xmlns:a16="http://schemas.microsoft.com/office/drawing/2014/main" id="{F9B24531-C89B-49F6-67E4-E731999FB04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16" name="TextBox 15">
              <a:extLst>
                <a:ext uri="{FF2B5EF4-FFF2-40B4-BE49-F238E27FC236}">
                  <a16:creationId xmlns="" xmlns:a16="http://schemas.microsoft.com/office/drawing/2014/main" id="{B1E9688C-0F87-32B3-CB3D-DFC7504AF95C}"/>
                </a:ext>
              </a:extLst>
            </p:cNvPr>
            <p:cNvSpPr txBox="1"/>
            <p:nvPr/>
          </p:nvSpPr>
          <p:spPr>
            <a:xfrm>
              <a:off x="-436020" y="1460498"/>
              <a:ext cx="11379653" cy="1169096"/>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تغيب دون عذر مقبول عن عمله أكثر من عشرة أيام خلال السنة الواحدة أو أكثر من سبعة أيام متصلة، على أن يسبق الفصل إنذار كتابي من صاحب العمل للعامل بعد غيابه خمسة أيام في الحالة الأولى</a:t>
              </a:r>
            </a:p>
          </p:txBody>
        </p:sp>
      </p:grpSp>
      <p:sp>
        <p:nvSpPr>
          <p:cNvPr id="20"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9136542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500" fill="hold"/>
                                        <p:tgtEl>
                                          <p:spTgt spid="11"/>
                                        </p:tgtEl>
                                        <p:attrNameLst>
                                          <p:attrName>ppt_x</p:attrName>
                                        </p:attrNameLst>
                                      </p:cBhvr>
                                      <p:tavLst>
                                        <p:tav tm="0">
                                          <p:val>
                                            <p:strVal val="#ppt_x"/>
                                          </p:val>
                                        </p:tav>
                                        <p:tav tm="100000">
                                          <p:val>
                                            <p:strVal val="#ppt_x"/>
                                          </p:val>
                                        </p:tav>
                                      </p:tavLst>
                                    </p:anim>
                                    <p:anim calcmode="lin" valueType="num">
                                      <p:cBhvr additive="base">
                                        <p:cTn id="3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ppt_x"/>
                                          </p:val>
                                        </p:tav>
                                        <p:tav tm="100000">
                                          <p:val>
                                            <p:strVal val="#ppt_x"/>
                                          </p:val>
                                        </p:tav>
                                      </p:tavLst>
                                    </p:anim>
                                    <p:anim calcmode="lin" valueType="num">
                                      <p:cBhvr additive="base">
                                        <p:cTn id="37"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6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 name="Group 1">
            <a:extLst>
              <a:ext uri="{FF2B5EF4-FFF2-40B4-BE49-F238E27FC236}">
                <a16:creationId xmlns="" xmlns:a16="http://schemas.microsoft.com/office/drawing/2014/main" id="{B1FF256A-682F-9864-A21C-6B8622DE96F4}"/>
              </a:ext>
            </a:extLst>
          </p:cNvPr>
          <p:cNvGrpSpPr/>
          <p:nvPr/>
        </p:nvGrpSpPr>
        <p:grpSpPr>
          <a:xfrm>
            <a:off x="521900" y="1370742"/>
            <a:ext cx="11484050" cy="855498"/>
            <a:chOff x="-410997" y="1477108"/>
            <a:chExt cx="12309438" cy="984737"/>
          </a:xfrm>
        </p:grpSpPr>
        <p:pic>
          <p:nvPicPr>
            <p:cNvPr id="5" name="Picture Placeholder 1">
              <a:extLst>
                <a:ext uri="{FF2B5EF4-FFF2-40B4-BE49-F238E27FC236}">
                  <a16:creationId xmlns="" xmlns:a16="http://schemas.microsoft.com/office/drawing/2014/main" id="{55B2DB5F-8970-0102-99DB-0D7E6A26A9D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6" name="TextBox 5">
              <a:extLst>
                <a:ext uri="{FF2B5EF4-FFF2-40B4-BE49-F238E27FC236}">
                  <a16:creationId xmlns="" xmlns:a16="http://schemas.microsoft.com/office/drawing/2014/main" id="{4D42E832-48D3-B37C-844C-173C91D1BB96}"/>
                </a:ext>
              </a:extLst>
            </p:cNvPr>
            <p:cNvSpPr txBox="1"/>
            <p:nvPr/>
          </p:nvSpPr>
          <p:spPr>
            <a:xfrm>
              <a:off x="-410997" y="1682021"/>
              <a:ext cx="11379653" cy="637689"/>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أفشى الأسرار الخاصة بالمنشأة التي يعمل فيها</a:t>
              </a:r>
            </a:p>
          </p:txBody>
        </p:sp>
      </p:grpSp>
      <p:grpSp>
        <p:nvGrpSpPr>
          <p:cNvPr id="7" name="Group 6">
            <a:extLst>
              <a:ext uri="{FF2B5EF4-FFF2-40B4-BE49-F238E27FC236}">
                <a16:creationId xmlns="" xmlns:a16="http://schemas.microsoft.com/office/drawing/2014/main" id="{D21EB46C-836F-6633-8643-45F614467E80}"/>
              </a:ext>
            </a:extLst>
          </p:cNvPr>
          <p:cNvGrpSpPr/>
          <p:nvPr/>
        </p:nvGrpSpPr>
        <p:grpSpPr>
          <a:xfrm>
            <a:off x="557833" y="2335290"/>
            <a:ext cx="11484050" cy="855499"/>
            <a:chOff x="-410997" y="1477108"/>
            <a:chExt cx="12309438" cy="984737"/>
          </a:xfrm>
        </p:grpSpPr>
        <p:pic>
          <p:nvPicPr>
            <p:cNvPr id="8" name="Picture Placeholder 1">
              <a:extLst>
                <a:ext uri="{FF2B5EF4-FFF2-40B4-BE49-F238E27FC236}">
                  <a16:creationId xmlns="" xmlns:a16="http://schemas.microsoft.com/office/drawing/2014/main" id="{140CDF69-18CE-06A1-F02D-0FAEC6B56FF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9" name="TextBox 8">
              <a:extLst>
                <a:ext uri="{FF2B5EF4-FFF2-40B4-BE49-F238E27FC236}">
                  <a16:creationId xmlns="" xmlns:a16="http://schemas.microsoft.com/office/drawing/2014/main" id="{C70A3413-3D20-9BF6-1779-6E97E5848B57}"/>
                </a:ext>
              </a:extLst>
            </p:cNvPr>
            <p:cNvSpPr txBox="1"/>
            <p:nvPr/>
          </p:nvSpPr>
          <p:spPr>
            <a:xfrm>
              <a:off x="-410997" y="1650631"/>
              <a:ext cx="11379653" cy="637689"/>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حكم عليه نهائياً في جناية أو جنحة مخلة بالشرف أو الأمانة أو في جنحة ارتكبت في مكان العمل أو أثناء القيام به</a:t>
              </a:r>
            </a:p>
          </p:txBody>
        </p:sp>
      </p:grpSp>
      <p:grpSp>
        <p:nvGrpSpPr>
          <p:cNvPr id="11" name="Group 10">
            <a:extLst>
              <a:ext uri="{FF2B5EF4-FFF2-40B4-BE49-F238E27FC236}">
                <a16:creationId xmlns="" xmlns:a16="http://schemas.microsoft.com/office/drawing/2014/main" id="{1396DAF0-7C99-662A-3165-9CE7E1B97627}"/>
              </a:ext>
            </a:extLst>
          </p:cNvPr>
          <p:cNvGrpSpPr/>
          <p:nvPr/>
        </p:nvGrpSpPr>
        <p:grpSpPr>
          <a:xfrm>
            <a:off x="594691" y="3390214"/>
            <a:ext cx="11484050" cy="855498"/>
            <a:chOff x="-410997" y="1477108"/>
            <a:chExt cx="12309438" cy="984737"/>
          </a:xfrm>
        </p:grpSpPr>
        <p:pic>
          <p:nvPicPr>
            <p:cNvPr id="12" name="Picture Placeholder 1">
              <a:extLst>
                <a:ext uri="{FF2B5EF4-FFF2-40B4-BE49-F238E27FC236}">
                  <a16:creationId xmlns="" xmlns:a16="http://schemas.microsoft.com/office/drawing/2014/main" id="{AE10BA89-FEA0-6C3A-EF16-08A29757AC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13" name="TextBox 12">
              <a:extLst>
                <a:ext uri="{FF2B5EF4-FFF2-40B4-BE49-F238E27FC236}">
                  <a16:creationId xmlns="" xmlns:a16="http://schemas.microsoft.com/office/drawing/2014/main" id="{EF31E2E2-B959-EAE5-7A02-795E159D05D8}"/>
                </a:ext>
              </a:extLst>
            </p:cNvPr>
            <p:cNvSpPr txBox="1"/>
            <p:nvPr/>
          </p:nvSpPr>
          <p:spPr>
            <a:xfrm>
              <a:off x="-410997" y="1682021"/>
              <a:ext cx="11379653" cy="637690"/>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وجد أثناء ساعات العمل في حالة سكر أو متأثراً بما تعاطاه من مادة مخدرة أو مؤثر عقلي</a:t>
              </a:r>
            </a:p>
          </p:txBody>
        </p:sp>
      </p:grpSp>
      <p:grpSp>
        <p:nvGrpSpPr>
          <p:cNvPr id="14" name="Group 13">
            <a:extLst>
              <a:ext uri="{FF2B5EF4-FFF2-40B4-BE49-F238E27FC236}">
                <a16:creationId xmlns="" xmlns:a16="http://schemas.microsoft.com/office/drawing/2014/main" id="{BFFA8CD2-17F6-08D7-4538-CF93F1FA84BF}"/>
              </a:ext>
            </a:extLst>
          </p:cNvPr>
          <p:cNvGrpSpPr/>
          <p:nvPr/>
        </p:nvGrpSpPr>
        <p:grpSpPr>
          <a:xfrm>
            <a:off x="581268" y="4394212"/>
            <a:ext cx="11520818" cy="1008500"/>
            <a:chOff x="-450408" y="1300993"/>
            <a:chExt cx="12348849" cy="1160852"/>
          </a:xfrm>
        </p:grpSpPr>
        <p:pic>
          <p:nvPicPr>
            <p:cNvPr id="15" name="Picture Placeholder 1">
              <a:extLst>
                <a:ext uri="{FF2B5EF4-FFF2-40B4-BE49-F238E27FC236}">
                  <a16:creationId xmlns="" xmlns:a16="http://schemas.microsoft.com/office/drawing/2014/main" id="{F9B24531-C89B-49F6-67E4-E731999FB04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16" name="TextBox 15">
              <a:extLst>
                <a:ext uri="{FF2B5EF4-FFF2-40B4-BE49-F238E27FC236}">
                  <a16:creationId xmlns="" xmlns:a16="http://schemas.microsoft.com/office/drawing/2014/main" id="{B1E9688C-0F87-32B3-CB3D-DFC7504AF95C}"/>
                </a:ext>
              </a:extLst>
            </p:cNvPr>
            <p:cNvSpPr txBox="1"/>
            <p:nvPr/>
          </p:nvSpPr>
          <p:spPr>
            <a:xfrm>
              <a:off x="-450408" y="1300993"/>
              <a:ext cx="11379653" cy="1124813"/>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3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وقع منه اعتداء على صاحب العمل أو المدير المسؤول، أو إذا وقع منه اعتداء جسيم على أحد رؤسائه أثناء العمل أو بسببه، أو إذا اعتدى بالضرب على أحد زملائه في موقع العمل ونجم عن ذلك مرض أو تعطيل عن العمل لمدة تزيد على عشرة أيام</a:t>
              </a:r>
            </a:p>
          </p:txBody>
        </p:sp>
      </p:grpSp>
      <p:grpSp>
        <p:nvGrpSpPr>
          <p:cNvPr id="10" name="Group 9">
            <a:extLst>
              <a:ext uri="{FF2B5EF4-FFF2-40B4-BE49-F238E27FC236}">
                <a16:creationId xmlns="" xmlns:a16="http://schemas.microsoft.com/office/drawing/2014/main" id="{703C7B76-8E6C-CA29-6DC6-E3C1EEA5A158}"/>
              </a:ext>
            </a:extLst>
          </p:cNvPr>
          <p:cNvGrpSpPr/>
          <p:nvPr/>
        </p:nvGrpSpPr>
        <p:grpSpPr>
          <a:xfrm>
            <a:off x="654059" y="5740708"/>
            <a:ext cx="11485393" cy="855499"/>
            <a:chOff x="-412437" y="1477108"/>
            <a:chExt cx="12310878" cy="984737"/>
          </a:xfrm>
        </p:grpSpPr>
        <p:pic>
          <p:nvPicPr>
            <p:cNvPr id="17" name="Picture Placeholder 1">
              <a:extLst>
                <a:ext uri="{FF2B5EF4-FFF2-40B4-BE49-F238E27FC236}">
                  <a16:creationId xmlns="" xmlns:a16="http://schemas.microsoft.com/office/drawing/2014/main" id="{D5971569-ECD1-80A3-08BD-6F872840D0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18" name="TextBox 17">
              <a:extLst>
                <a:ext uri="{FF2B5EF4-FFF2-40B4-BE49-F238E27FC236}">
                  <a16:creationId xmlns="" xmlns:a16="http://schemas.microsoft.com/office/drawing/2014/main" id="{49BF3D37-CDDA-5D4F-BF8E-DEA8570FEFA5}"/>
                </a:ext>
              </a:extLst>
            </p:cNvPr>
            <p:cNvSpPr txBox="1"/>
            <p:nvPr/>
          </p:nvSpPr>
          <p:spPr>
            <a:xfrm>
              <a:off x="-412437" y="1712343"/>
              <a:ext cx="11379653" cy="615547"/>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3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إذا أخل العامل إخلالاً جسيماً بالتزامه بأداء عمله المتفق عليه في عقد عمله</a:t>
              </a:r>
            </a:p>
          </p:txBody>
        </p:sp>
      </p:grpSp>
      <p:sp>
        <p:nvSpPr>
          <p:cNvPr id="19"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5525700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3107245" y="161582"/>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(41):</a:t>
              </a:r>
            </a:p>
          </p:txBody>
        </p:sp>
      </p:grpSp>
      <p:sp>
        <p:nvSpPr>
          <p:cNvPr id="25" name="Rectangle 24">
            <a:extLst>
              <a:ext uri="{FF2B5EF4-FFF2-40B4-BE49-F238E27FC236}">
                <a16:creationId xmlns="" xmlns:a16="http://schemas.microsoft.com/office/drawing/2014/main" id="{E232A9B1-4B81-A3AF-1E0E-CCF01D6B917E}"/>
              </a:ext>
            </a:extLst>
          </p:cNvPr>
          <p:cNvSpPr/>
          <p:nvPr/>
        </p:nvSpPr>
        <p:spPr>
          <a:xfrm>
            <a:off x="0" y="1246260"/>
            <a:ext cx="11956634"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للعامل ترك العمل قبل نهاية مدة العقد مع الاحتفاظ بكامل حقوقه بعد إخطار صاحب العمل بذلك</a:t>
            </a:r>
            <a:r>
              <a:rPr kumimoji="0" lang="ar-SA" sz="24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 </a:t>
            </a:r>
            <a:r>
              <a:rPr kumimoji="0" lang="ar-EG" sz="24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في أي من الحالات الآتية</a:t>
            </a:r>
          </a:p>
        </p:txBody>
      </p:sp>
      <p:grpSp>
        <p:nvGrpSpPr>
          <p:cNvPr id="10" name="Group 9">
            <a:extLst>
              <a:ext uri="{FF2B5EF4-FFF2-40B4-BE49-F238E27FC236}">
                <a16:creationId xmlns="" xmlns:a16="http://schemas.microsoft.com/office/drawing/2014/main" id="{C36C1ADA-3A6A-8727-01FC-4319FFFEDE94}"/>
              </a:ext>
            </a:extLst>
          </p:cNvPr>
          <p:cNvGrpSpPr/>
          <p:nvPr/>
        </p:nvGrpSpPr>
        <p:grpSpPr>
          <a:xfrm>
            <a:off x="304635" y="1846424"/>
            <a:ext cx="11651999" cy="816867"/>
            <a:chOff x="-7443686" y="1372835"/>
            <a:chExt cx="19516636" cy="1564292"/>
          </a:xfrm>
        </p:grpSpPr>
        <p:sp>
          <p:nvSpPr>
            <p:cNvPr id="17" name="Rectangle 16">
              <a:extLst>
                <a:ext uri="{FF2B5EF4-FFF2-40B4-BE49-F238E27FC236}">
                  <a16:creationId xmlns="" xmlns:a16="http://schemas.microsoft.com/office/drawing/2014/main" id="{83E84CD8-0BA0-21E2-BFDB-7D964CA04F60}"/>
                </a:ext>
              </a:extLst>
            </p:cNvPr>
            <p:cNvSpPr/>
            <p:nvPr/>
          </p:nvSpPr>
          <p:spPr>
            <a:xfrm>
              <a:off x="-7443686" y="1516459"/>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كان صاحب العمل أو من يمثله قد أدخل عليه الغش وقت التعاقد فيما يتعلق بشروط العمل</a:t>
              </a:r>
            </a:p>
          </p:txBody>
        </p:sp>
        <p:grpSp>
          <p:nvGrpSpPr>
            <p:cNvPr id="18" name="Group 17">
              <a:extLst>
                <a:ext uri="{FF2B5EF4-FFF2-40B4-BE49-F238E27FC236}">
                  <a16:creationId xmlns="" xmlns:a16="http://schemas.microsoft.com/office/drawing/2014/main" id="{7F9B7042-9AFD-7EB8-B54F-81A521AF3738}"/>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9" name="Freeform 330781">
                <a:extLst>
                  <a:ext uri="{FF2B5EF4-FFF2-40B4-BE49-F238E27FC236}">
                    <a16:creationId xmlns="" xmlns:a16="http://schemas.microsoft.com/office/drawing/2014/main" id="{6B491D20-0192-9601-6E75-2119A8B4E9C4}"/>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330782">
                <a:extLst>
                  <a:ext uri="{FF2B5EF4-FFF2-40B4-BE49-F238E27FC236}">
                    <a16:creationId xmlns="" xmlns:a16="http://schemas.microsoft.com/office/drawing/2014/main" id="{9DC99C3A-61D2-297B-8292-8DCEA76A2F83}"/>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330783">
                <a:extLst>
                  <a:ext uri="{FF2B5EF4-FFF2-40B4-BE49-F238E27FC236}">
                    <a16:creationId xmlns="" xmlns:a16="http://schemas.microsoft.com/office/drawing/2014/main" id="{FC0BFE8A-B9B1-B761-57B0-DB07F85E58AE}"/>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330784">
                <a:extLst>
                  <a:ext uri="{FF2B5EF4-FFF2-40B4-BE49-F238E27FC236}">
                    <a16:creationId xmlns="" xmlns:a16="http://schemas.microsoft.com/office/drawing/2014/main" id="{0C3692BD-E184-4AF9-0A74-B55CA6C535EF}"/>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7" name="Group 26">
            <a:extLst>
              <a:ext uri="{FF2B5EF4-FFF2-40B4-BE49-F238E27FC236}">
                <a16:creationId xmlns="" xmlns:a16="http://schemas.microsoft.com/office/drawing/2014/main" id="{AF11DDE5-B0BE-6FC7-C710-8E6502473EF5}"/>
              </a:ext>
            </a:extLst>
          </p:cNvPr>
          <p:cNvGrpSpPr/>
          <p:nvPr/>
        </p:nvGrpSpPr>
        <p:grpSpPr>
          <a:xfrm>
            <a:off x="335568" y="2767317"/>
            <a:ext cx="11673518" cy="816867"/>
            <a:chOff x="-7479730" y="1372835"/>
            <a:chExt cx="19552680" cy="1564292"/>
          </a:xfrm>
        </p:grpSpPr>
        <p:sp>
          <p:nvSpPr>
            <p:cNvPr id="28" name="Rectangle 27">
              <a:extLst>
                <a:ext uri="{FF2B5EF4-FFF2-40B4-BE49-F238E27FC236}">
                  <a16:creationId xmlns="" xmlns:a16="http://schemas.microsoft.com/office/drawing/2014/main" id="{83C7D73A-955A-0BB5-79F7-842FBFB794BC}"/>
                </a:ext>
              </a:extLst>
            </p:cNvPr>
            <p:cNvSpPr/>
            <p:nvPr/>
          </p:nvSpPr>
          <p:spPr>
            <a:xfrm>
              <a:off x="-7479730" y="1635568"/>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لم يقم صاحب العمل تجاه العامل بالتزاماته الجوهرية طبقاً لأحكام هذا القانون وعقد العمل</a:t>
              </a:r>
            </a:p>
          </p:txBody>
        </p:sp>
        <p:grpSp>
          <p:nvGrpSpPr>
            <p:cNvPr id="29" name="Group 28">
              <a:extLst>
                <a:ext uri="{FF2B5EF4-FFF2-40B4-BE49-F238E27FC236}">
                  <a16:creationId xmlns="" xmlns:a16="http://schemas.microsoft.com/office/drawing/2014/main" id="{872D0F34-60EE-5AEB-56FA-57A46ADD5716}"/>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30" name="Freeform 330781">
                <a:extLst>
                  <a:ext uri="{FF2B5EF4-FFF2-40B4-BE49-F238E27FC236}">
                    <a16:creationId xmlns="" xmlns:a16="http://schemas.microsoft.com/office/drawing/2014/main" id="{F24B69E4-768C-9EF2-F8FB-F862D4D3601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30782">
                <a:extLst>
                  <a:ext uri="{FF2B5EF4-FFF2-40B4-BE49-F238E27FC236}">
                    <a16:creationId xmlns="" xmlns:a16="http://schemas.microsoft.com/office/drawing/2014/main" id="{579A483E-6B65-AE79-0708-DEE2924DA2EE}"/>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30783">
                <a:extLst>
                  <a:ext uri="{FF2B5EF4-FFF2-40B4-BE49-F238E27FC236}">
                    <a16:creationId xmlns="" xmlns:a16="http://schemas.microsoft.com/office/drawing/2014/main" id="{A008E03B-82B9-C61E-656B-53BA79A0C0D6}"/>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30784">
                <a:extLst>
                  <a:ext uri="{FF2B5EF4-FFF2-40B4-BE49-F238E27FC236}">
                    <a16:creationId xmlns="" xmlns:a16="http://schemas.microsoft.com/office/drawing/2014/main" id="{6E66A599-12C6-85BA-DC2A-75525E5DC4A1}"/>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34" name="Group 33">
            <a:extLst>
              <a:ext uri="{FF2B5EF4-FFF2-40B4-BE49-F238E27FC236}">
                <a16:creationId xmlns="" xmlns:a16="http://schemas.microsoft.com/office/drawing/2014/main" id="{7E236F42-7E43-E3DA-CE4A-C965291DC94A}"/>
              </a:ext>
            </a:extLst>
          </p:cNvPr>
          <p:cNvGrpSpPr/>
          <p:nvPr/>
        </p:nvGrpSpPr>
        <p:grpSpPr>
          <a:xfrm>
            <a:off x="386798" y="3818336"/>
            <a:ext cx="11590662" cy="816867"/>
            <a:chOff x="-7340949" y="1372835"/>
            <a:chExt cx="19413899" cy="1564292"/>
          </a:xfrm>
        </p:grpSpPr>
        <p:sp>
          <p:nvSpPr>
            <p:cNvPr id="35" name="Rectangle 34">
              <a:extLst>
                <a:ext uri="{FF2B5EF4-FFF2-40B4-BE49-F238E27FC236}">
                  <a16:creationId xmlns="" xmlns:a16="http://schemas.microsoft.com/office/drawing/2014/main" id="{1CAE43A6-DBEB-D1CE-DCC9-99ED79B0B88E}"/>
                </a:ext>
              </a:extLst>
            </p:cNvPr>
            <p:cNvSpPr/>
            <p:nvPr/>
          </p:nvSpPr>
          <p:spPr>
            <a:xfrm>
              <a:off x="-7340949" y="1530431"/>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ارتكب صاحب العمل أو من يمثله أمراً مخلاً بالآداب نحو العامل أو أحد أفراد أسرته</a:t>
              </a:r>
            </a:p>
          </p:txBody>
        </p:sp>
        <p:grpSp>
          <p:nvGrpSpPr>
            <p:cNvPr id="36" name="Group 35">
              <a:extLst>
                <a:ext uri="{FF2B5EF4-FFF2-40B4-BE49-F238E27FC236}">
                  <a16:creationId xmlns="" xmlns:a16="http://schemas.microsoft.com/office/drawing/2014/main" id="{E088C9BC-A64E-D416-3836-2206B280C4F8}"/>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37" name="Freeform 330781">
                <a:extLst>
                  <a:ext uri="{FF2B5EF4-FFF2-40B4-BE49-F238E27FC236}">
                    <a16:creationId xmlns="" xmlns:a16="http://schemas.microsoft.com/office/drawing/2014/main" id="{58416B82-4DC3-F175-D30D-F4A98E54163C}"/>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30782">
                <a:extLst>
                  <a:ext uri="{FF2B5EF4-FFF2-40B4-BE49-F238E27FC236}">
                    <a16:creationId xmlns="" xmlns:a16="http://schemas.microsoft.com/office/drawing/2014/main" id="{F2A27CAD-FA1E-CA29-66F0-235EF99FE33F}"/>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0783">
                <a:extLst>
                  <a:ext uri="{FF2B5EF4-FFF2-40B4-BE49-F238E27FC236}">
                    <a16:creationId xmlns="" xmlns:a16="http://schemas.microsoft.com/office/drawing/2014/main" id="{F008D6A4-1729-DD9C-F979-BE3ABA2E51CF}"/>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30784">
                <a:extLst>
                  <a:ext uri="{FF2B5EF4-FFF2-40B4-BE49-F238E27FC236}">
                    <a16:creationId xmlns="" xmlns:a16="http://schemas.microsoft.com/office/drawing/2014/main" id="{F6725820-70B9-67B1-6430-3493C50BBC8B}"/>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41" name="Group 40">
            <a:extLst>
              <a:ext uri="{FF2B5EF4-FFF2-40B4-BE49-F238E27FC236}">
                <a16:creationId xmlns="" xmlns:a16="http://schemas.microsoft.com/office/drawing/2014/main" id="{7BF9540F-D7E8-10AB-C236-36E3D87937BD}"/>
              </a:ext>
            </a:extLst>
          </p:cNvPr>
          <p:cNvGrpSpPr/>
          <p:nvPr/>
        </p:nvGrpSpPr>
        <p:grpSpPr>
          <a:xfrm>
            <a:off x="168230" y="4848729"/>
            <a:ext cx="11678834" cy="816867"/>
            <a:chOff x="-7488634" y="1372835"/>
            <a:chExt cx="19561584" cy="1564292"/>
          </a:xfrm>
        </p:grpSpPr>
        <p:sp>
          <p:nvSpPr>
            <p:cNvPr id="42" name="Rectangle 41">
              <a:extLst>
                <a:ext uri="{FF2B5EF4-FFF2-40B4-BE49-F238E27FC236}">
                  <a16:creationId xmlns="" xmlns:a16="http://schemas.microsoft.com/office/drawing/2014/main" id="{946F7885-2B95-4BDB-BDF0-193CE160D729}"/>
                </a:ext>
              </a:extLst>
            </p:cNvPr>
            <p:cNvSpPr/>
            <p:nvPr/>
          </p:nvSpPr>
          <p:spPr>
            <a:xfrm>
              <a:off x="-7488634" y="1573289"/>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وقع عليه اعتداء من صاحب العمل أو من يمثله</a:t>
              </a:r>
            </a:p>
          </p:txBody>
        </p:sp>
        <p:grpSp>
          <p:nvGrpSpPr>
            <p:cNvPr id="43" name="Group 42">
              <a:extLst>
                <a:ext uri="{FF2B5EF4-FFF2-40B4-BE49-F238E27FC236}">
                  <a16:creationId xmlns="" xmlns:a16="http://schemas.microsoft.com/office/drawing/2014/main" id="{1BE862D8-B1B7-E4DA-037F-CCCD8AC680A2}"/>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44" name="Freeform 330781">
                <a:extLst>
                  <a:ext uri="{FF2B5EF4-FFF2-40B4-BE49-F238E27FC236}">
                    <a16:creationId xmlns="" xmlns:a16="http://schemas.microsoft.com/office/drawing/2014/main" id="{6322EF5A-351C-A544-AFEE-5D7F1878ADE6}"/>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30782">
                <a:extLst>
                  <a:ext uri="{FF2B5EF4-FFF2-40B4-BE49-F238E27FC236}">
                    <a16:creationId xmlns="" xmlns:a16="http://schemas.microsoft.com/office/drawing/2014/main" id="{9A5C4714-2104-AD86-2C38-94E96BF696AC}"/>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30783">
                <a:extLst>
                  <a:ext uri="{FF2B5EF4-FFF2-40B4-BE49-F238E27FC236}">
                    <a16:creationId xmlns="" xmlns:a16="http://schemas.microsoft.com/office/drawing/2014/main" id="{0E34DB00-01A6-FEDD-3B8D-C65747A09A83}"/>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30784">
                <a:extLst>
                  <a:ext uri="{FF2B5EF4-FFF2-40B4-BE49-F238E27FC236}">
                    <a16:creationId xmlns="" xmlns:a16="http://schemas.microsoft.com/office/drawing/2014/main" id="{CD76E1C2-1F36-52E8-6B79-6036BE8D9B34}"/>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48" name="Group 47">
            <a:extLst>
              <a:ext uri="{FF2B5EF4-FFF2-40B4-BE49-F238E27FC236}">
                <a16:creationId xmlns="" xmlns:a16="http://schemas.microsoft.com/office/drawing/2014/main" id="{73786CAC-F945-F539-544B-6D23AABD23C0}"/>
              </a:ext>
            </a:extLst>
          </p:cNvPr>
          <p:cNvGrpSpPr/>
          <p:nvPr/>
        </p:nvGrpSpPr>
        <p:grpSpPr>
          <a:xfrm>
            <a:off x="194372" y="5750909"/>
            <a:ext cx="11673518" cy="1015663"/>
            <a:chOff x="-7479730" y="1063821"/>
            <a:chExt cx="19552680" cy="1944984"/>
          </a:xfrm>
        </p:grpSpPr>
        <p:sp>
          <p:nvSpPr>
            <p:cNvPr id="49" name="Rectangle 48">
              <a:extLst>
                <a:ext uri="{FF2B5EF4-FFF2-40B4-BE49-F238E27FC236}">
                  <a16:creationId xmlns="" xmlns:a16="http://schemas.microsoft.com/office/drawing/2014/main" id="{C7EDB935-340A-57A3-A1B3-CE81C3BDEB2A}"/>
                </a:ext>
              </a:extLst>
            </p:cNvPr>
            <p:cNvSpPr/>
            <p:nvPr/>
          </p:nvSpPr>
          <p:spPr>
            <a:xfrm>
              <a:off x="-7479730" y="1063821"/>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كان هناك خطر جسيم يهدد سلامة العامل أو صحته بشرط أن يكون صاحب العمل قد علم بوجود هذا الخطر ولم يقم بتنفيذ التدابير المقررة والتي تفرضها الجهات المختصة في الموعد المحدد لها</a:t>
              </a:r>
            </a:p>
          </p:txBody>
        </p:sp>
        <p:grpSp>
          <p:nvGrpSpPr>
            <p:cNvPr id="50" name="Group 49">
              <a:extLst>
                <a:ext uri="{FF2B5EF4-FFF2-40B4-BE49-F238E27FC236}">
                  <a16:creationId xmlns="" xmlns:a16="http://schemas.microsoft.com/office/drawing/2014/main" id="{9358E188-E411-16EA-0C90-F8D20B8E2D71}"/>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51" name="Freeform 330781">
                <a:extLst>
                  <a:ext uri="{FF2B5EF4-FFF2-40B4-BE49-F238E27FC236}">
                    <a16:creationId xmlns="" xmlns:a16="http://schemas.microsoft.com/office/drawing/2014/main" id="{CAFCF2F9-0301-DBCB-C06B-3274234760CB}"/>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330782">
                <a:extLst>
                  <a:ext uri="{FF2B5EF4-FFF2-40B4-BE49-F238E27FC236}">
                    <a16:creationId xmlns="" xmlns:a16="http://schemas.microsoft.com/office/drawing/2014/main" id="{B42686C9-8065-D52C-02E6-D1AF9D82D843}"/>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330783">
                <a:extLst>
                  <a:ext uri="{FF2B5EF4-FFF2-40B4-BE49-F238E27FC236}">
                    <a16:creationId xmlns="" xmlns:a16="http://schemas.microsoft.com/office/drawing/2014/main" id="{925F1AB7-5EEF-70A4-953D-5F3DE4343B4C}"/>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330784">
                <a:extLst>
                  <a:ext uri="{FF2B5EF4-FFF2-40B4-BE49-F238E27FC236}">
                    <a16:creationId xmlns="" xmlns:a16="http://schemas.microsoft.com/office/drawing/2014/main" id="{8C1AB758-59BF-3031-D11F-46AB3E28BB03}"/>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87481098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barn(inVertical)">
                                      <p:cBhvr>
                                        <p:cTn id="23" dur="500"/>
                                        <p:tgtEl>
                                          <p:spTgt spid="27"/>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barn(inVertical)">
                                      <p:cBhvr>
                                        <p:cTn id="28" dur="5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barn(inVertical)">
                                      <p:cBhvr>
                                        <p:cTn id="33" dur="500"/>
                                        <p:tgtEl>
                                          <p:spTgt spid="4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barn(inVertical)">
                                      <p:cBhvr>
                                        <p:cTn id="3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169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9525614" y="1430014"/>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(42):</a:t>
              </a:r>
            </a:p>
          </p:txBody>
        </p:sp>
      </p:grpSp>
      <p:sp>
        <p:nvSpPr>
          <p:cNvPr id="5" name="Rectangle 4">
            <a:extLst>
              <a:ext uri="{FF2B5EF4-FFF2-40B4-BE49-F238E27FC236}">
                <a16:creationId xmlns="" xmlns:a16="http://schemas.microsoft.com/office/drawing/2014/main" id="{8D926C3E-7E53-0799-5B89-5D090B44731C}"/>
              </a:ext>
            </a:extLst>
          </p:cNvPr>
          <p:cNvSpPr/>
          <p:nvPr/>
        </p:nvSpPr>
        <p:spPr>
          <a:xfrm>
            <a:off x="-36585" y="2129314"/>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مع مراعاة أحكام قانون التأمينات الاجتماعية إذا ترك العامل العمل لأحد الأسباب الواردة في المادة السابقة يلتزم صاحب العمل بأن يؤدي له مكافأة عن مدة خدمته وذلك دون الإخلال بحق العامل في التعويض الذي قد يتقرر</a:t>
            </a:r>
          </a:p>
        </p:txBody>
      </p:sp>
      <p:grpSp>
        <p:nvGrpSpPr>
          <p:cNvPr id="6" name="Group 5">
            <a:extLst>
              <a:ext uri="{FF2B5EF4-FFF2-40B4-BE49-F238E27FC236}">
                <a16:creationId xmlns="" xmlns:a16="http://schemas.microsoft.com/office/drawing/2014/main" id="{5CA8DF45-39DE-087D-3E37-02A64EFEFCB9}"/>
              </a:ext>
            </a:extLst>
          </p:cNvPr>
          <p:cNvGrpSpPr/>
          <p:nvPr/>
        </p:nvGrpSpPr>
        <p:grpSpPr>
          <a:xfrm>
            <a:off x="9390485" y="3363480"/>
            <a:ext cx="2417406" cy="634504"/>
            <a:chOff x="0" y="0"/>
            <a:chExt cx="1518920" cy="365760"/>
          </a:xfrm>
        </p:grpSpPr>
        <p:pic>
          <p:nvPicPr>
            <p:cNvPr id="7" name="Picture 6"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6AE473EC-5FA6-D405-B5FB-8ABD019B857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8" name="Rectangle 7">
              <a:extLst>
                <a:ext uri="{FF2B5EF4-FFF2-40B4-BE49-F238E27FC236}">
                  <a16:creationId xmlns="" xmlns:a16="http://schemas.microsoft.com/office/drawing/2014/main" id="{9A550673-8ACB-8501-5CF4-D90C0678F938}"/>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(43):</a:t>
              </a:r>
            </a:p>
          </p:txBody>
        </p:sp>
      </p:grpSp>
      <p:sp>
        <p:nvSpPr>
          <p:cNvPr id="9" name="Rectangle 8">
            <a:extLst>
              <a:ext uri="{FF2B5EF4-FFF2-40B4-BE49-F238E27FC236}">
                <a16:creationId xmlns="" xmlns:a16="http://schemas.microsoft.com/office/drawing/2014/main" id="{DB90A789-113E-15D3-1B18-C82E094FABF2}"/>
              </a:ext>
            </a:extLst>
          </p:cNvPr>
          <p:cNvSpPr/>
          <p:nvPr/>
        </p:nvSpPr>
        <p:spPr>
          <a:xfrm>
            <a:off x="4784152" y="4022750"/>
            <a:ext cx="6883980"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ينتهي عقد العمل في أي من الحالات الآتية:</a:t>
            </a:r>
          </a:p>
        </p:txBody>
      </p:sp>
      <p:grpSp>
        <p:nvGrpSpPr>
          <p:cNvPr id="11" name="Group 10">
            <a:extLst>
              <a:ext uri="{FF2B5EF4-FFF2-40B4-BE49-F238E27FC236}">
                <a16:creationId xmlns="" xmlns:a16="http://schemas.microsoft.com/office/drawing/2014/main" id="{908E5A09-CC1F-C8AC-D77F-A6B21318A414}"/>
              </a:ext>
            </a:extLst>
          </p:cNvPr>
          <p:cNvGrpSpPr/>
          <p:nvPr/>
        </p:nvGrpSpPr>
        <p:grpSpPr>
          <a:xfrm flipH="1">
            <a:off x="7481924" y="4808626"/>
            <a:ext cx="4460571" cy="797615"/>
            <a:chOff x="331416" y="1370341"/>
            <a:chExt cx="5336622" cy="863024"/>
          </a:xfrm>
        </p:grpSpPr>
        <p:pic>
          <p:nvPicPr>
            <p:cNvPr id="12" name="Picture 11">
              <a:extLst>
                <a:ext uri="{FF2B5EF4-FFF2-40B4-BE49-F238E27FC236}">
                  <a16:creationId xmlns="" xmlns:a16="http://schemas.microsoft.com/office/drawing/2014/main" id="{7B583353-0F47-FEA5-F0E1-4EDC916DD4D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13" name="Group 12">
              <a:extLst>
                <a:ext uri="{FF2B5EF4-FFF2-40B4-BE49-F238E27FC236}">
                  <a16:creationId xmlns="" xmlns:a16="http://schemas.microsoft.com/office/drawing/2014/main" id="{7DBA8E30-46DE-46FB-4EDD-BADFB2284ED5}"/>
                </a:ext>
              </a:extLst>
            </p:cNvPr>
            <p:cNvGrpSpPr/>
            <p:nvPr/>
          </p:nvGrpSpPr>
          <p:grpSpPr>
            <a:xfrm>
              <a:off x="336080" y="1523587"/>
              <a:ext cx="5331958" cy="599429"/>
              <a:chOff x="1755447" y="825293"/>
              <a:chExt cx="5331958" cy="599429"/>
            </a:xfrm>
          </p:grpSpPr>
          <p:sp>
            <p:nvSpPr>
              <p:cNvPr id="14" name="Rectangle 13">
                <a:extLst>
                  <a:ext uri="{FF2B5EF4-FFF2-40B4-BE49-F238E27FC236}">
                    <a16:creationId xmlns="" xmlns:a16="http://schemas.microsoft.com/office/drawing/2014/main" id="{46D42AEF-297F-AA2C-5DFD-6DA0C0419EF1}"/>
                  </a:ext>
                </a:extLst>
              </p:cNvPr>
              <p:cNvSpPr/>
              <p:nvPr/>
            </p:nvSpPr>
            <p:spPr>
              <a:xfrm>
                <a:off x="2520605" y="825293"/>
                <a:ext cx="4566800"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انتهاء مدته أو إنجاز العمل المتفق عليه</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15" name="Rectangle 14">
                <a:extLst>
                  <a:ext uri="{FF2B5EF4-FFF2-40B4-BE49-F238E27FC236}">
                    <a16:creationId xmlns="" xmlns:a16="http://schemas.microsoft.com/office/drawing/2014/main" id="{74E0AC65-4077-B1C4-E9B6-2D6CA3F00E88}"/>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1</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16" name="Group 15">
            <a:extLst>
              <a:ext uri="{FF2B5EF4-FFF2-40B4-BE49-F238E27FC236}">
                <a16:creationId xmlns="" xmlns:a16="http://schemas.microsoft.com/office/drawing/2014/main" id="{D0F11A8D-4601-87C7-CC65-5A041CA20895}"/>
              </a:ext>
            </a:extLst>
          </p:cNvPr>
          <p:cNvGrpSpPr/>
          <p:nvPr/>
        </p:nvGrpSpPr>
        <p:grpSpPr>
          <a:xfrm flipH="1">
            <a:off x="3455086" y="4870951"/>
            <a:ext cx="4068522" cy="797615"/>
            <a:chOff x="331416" y="1370341"/>
            <a:chExt cx="4867575" cy="863024"/>
          </a:xfrm>
        </p:grpSpPr>
        <p:pic>
          <p:nvPicPr>
            <p:cNvPr id="55" name="Picture 54">
              <a:extLst>
                <a:ext uri="{FF2B5EF4-FFF2-40B4-BE49-F238E27FC236}">
                  <a16:creationId xmlns="" xmlns:a16="http://schemas.microsoft.com/office/drawing/2014/main" id="{D131EFBE-8DBE-54A5-F94E-4814E912A8E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56" name="Group 55">
              <a:extLst>
                <a:ext uri="{FF2B5EF4-FFF2-40B4-BE49-F238E27FC236}">
                  <a16:creationId xmlns="" xmlns:a16="http://schemas.microsoft.com/office/drawing/2014/main" id="{0019B14B-90D6-791B-44FF-28D62C76D987}"/>
                </a:ext>
              </a:extLst>
            </p:cNvPr>
            <p:cNvGrpSpPr/>
            <p:nvPr/>
          </p:nvGrpSpPr>
          <p:grpSpPr>
            <a:xfrm>
              <a:off x="336080" y="1524854"/>
              <a:ext cx="4862911" cy="599429"/>
              <a:chOff x="1755447" y="826560"/>
              <a:chExt cx="4862911" cy="599429"/>
            </a:xfrm>
          </p:grpSpPr>
          <p:sp>
            <p:nvSpPr>
              <p:cNvPr id="57" name="Rectangle 56">
                <a:extLst>
                  <a:ext uri="{FF2B5EF4-FFF2-40B4-BE49-F238E27FC236}">
                    <a16:creationId xmlns="" xmlns:a16="http://schemas.microsoft.com/office/drawing/2014/main" id="{17E22C9E-8477-0978-F6AC-457F05DF64F6}"/>
                  </a:ext>
                </a:extLst>
              </p:cNvPr>
              <p:cNvSpPr/>
              <p:nvPr/>
            </p:nvSpPr>
            <p:spPr>
              <a:xfrm>
                <a:off x="2568124" y="826560"/>
                <a:ext cx="4050234"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وفاة العامل</a:t>
                </a:r>
              </a:p>
            </p:txBody>
          </p:sp>
          <p:sp>
            <p:nvSpPr>
              <p:cNvPr id="58" name="Rectangle 57">
                <a:extLst>
                  <a:ext uri="{FF2B5EF4-FFF2-40B4-BE49-F238E27FC236}">
                    <a16:creationId xmlns="" xmlns:a16="http://schemas.microsoft.com/office/drawing/2014/main" id="{DE2302A9-8430-F7E8-574B-35B277AA3980}"/>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2</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59" name="Group 58">
            <a:extLst>
              <a:ext uri="{FF2B5EF4-FFF2-40B4-BE49-F238E27FC236}">
                <a16:creationId xmlns="" xmlns:a16="http://schemas.microsoft.com/office/drawing/2014/main" id="{8C4ACBF0-B151-60C9-13EA-CB1B33491B18}"/>
              </a:ext>
            </a:extLst>
          </p:cNvPr>
          <p:cNvGrpSpPr/>
          <p:nvPr/>
        </p:nvGrpSpPr>
        <p:grpSpPr>
          <a:xfrm flipH="1">
            <a:off x="704450" y="4950257"/>
            <a:ext cx="3736609" cy="797615"/>
            <a:chOff x="331416" y="1370341"/>
            <a:chExt cx="4470474" cy="863024"/>
          </a:xfrm>
        </p:grpSpPr>
        <p:pic>
          <p:nvPicPr>
            <p:cNvPr id="60" name="Picture 59">
              <a:extLst>
                <a:ext uri="{FF2B5EF4-FFF2-40B4-BE49-F238E27FC236}">
                  <a16:creationId xmlns="" xmlns:a16="http://schemas.microsoft.com/office/drawing/2014/main" id="{C7544E3D-A655-3134-6A5D-79B2BCC41E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61" name="Group 60">
              <a:extLst>
                <a:ext uri="{FF2B5EF4-FFF2-40B4-BE49-F238E27FC236}">
                  <a16:creationId xmlns="" xmlns:a16="http://schemas.microsoft.com/office/drawing/2014/main" id="{5F3A4D86-1E85-2E95-63DB-02DED79FC877}"/>
                </a:ext>
              </a:extLst>
            </p:cNvPr>
            <p:cNvGrpSpPr/>
            <p:nvPr/>
          </p:nvGrpSpPr>
          <p:grpSpPr>
            <a:xfrm>
              <a:off x="336080" y="1519618"/>
              <a:ext cx="4465810" cy="599429"/>
              <a:chOff x="1755447" y="821324"/>
              <a:chExt cx="4465810" cy="599429"/>
            </a:xfrm>
          </p:grpSpPr>
          <p:sp>
            <p:nvSpPr>
              <p:cNvPr id="62" name="Rectangle 61">
                <a:extLst>
                  <a:ext uri="{FF2B5EF4-FFF2-40B4-BE49-F238E27FC236}">
                    <a16:creationId xmlns="" xmlns:a16="http://schemas.microsoft.com/office/drawing/2014/main" id="{F49BEDDA-DB07-EE5B-93DB-5655316841D8}"/>
                  </a:ext>
                </a:extLst>
              </p:cNvPr>
              <p:cNvSpPr/>
              <p:nvPr/>
            </p:nvSpPr>
            <p:spPr>
              <a:xfrm>
                <a:off x="2490155" y="821324"/>
                <a:ext cx="3731102"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عجز العامل عن تأدية عمله</a:t>
                </a:r>
              </a:p>
            </p:txBody>
          </p:sp>
          <p:sp>
            <p:nvSpPr>
              <p:cNvPr id="63" name="Rectangle 62">
                <a:extLst>
                  <a:ext uri="{FF2B5EF4-FFF2-40B4-BE49-F238E27FC236}">
                    <a16:creationId xmlns="" xmlns:a16="http://schemas.microsoft.com/office/drawing/2014/main" id="{C3F010C8-5168-3E94-3029-49299FCD4B7B}"/>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3</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64" name="Group 63">
            <a:extLst>
              <a:ext uri="{FF2B5EF4-FFF2-40B4-BE49-F238E27FC236}">
                <a16:creationId xmlns="" xmlns:a16="http://schemas.microsoft.com/office/drawing/2014/main" id="{0D1AB548-09D9-FCB5-92DA-A11598BD9A68}"/>
              </a:ext>
            </a:extLst>
          </p:cNvPr>
          <p:cNvGrpSpPr/>
          <p:nvPr/>
        </p:nvGrpSpPr>
        <p:grpSpPr>
          <a:xfrm flipH="1">
            <a:off x="2995776" y="5887921"/>
            <a:ext cx="6200448" cy="797615"/>
            <a:chOff x="331416" y="1370341"/>
            <a:chExt cx="7418208" cy="863024"/>
          </a:xfrm>
        </p:grpSpPr>
        <p:pic>
          <p:nvPicPr>
            <p:cNvPr id="65" name="Picture 64">
              <a:extLst>
                <a:ext uri="{FF2B5EF4-FFF2-40B4-BE49-F238E27FC236}">
                  <a16:creationId xmlns="" xmlns:a16="http://schemas.microsoft.com/office/drawing/2014/main" id="{D826C45A-D43B-9252-6603-B690A513A30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66" name="Group 65">
              <a:extLst>
                <a:ext uri="{FF2B5EF4-FFF2-40B4-BE49-F238E27FC236}">
                  <a16:creationId xmlns="" xmlns:a16="http://schemas.microsoft.com/office/drawing/2014/main" id="{7B5B8E0D-A0D3-A7C0-3124-FA3A9A43DA45}"/>
                </a:ext>
              </a:extLst>
            </p:cNvPr>
            <p:cNvGrpSpPr/>
            <p:nvPr/>
          </p:nvGrpSpPr>
          <p:grpSpPr>
            <a:xfrm>
              <a:off x="336080" y="1524854"/>
              <a:ext cx="7413544" cy="599429"/>
              <a:chOff x="1755447" y="826560"/>
              <a:chExt cx="7413544" cy="599429"/>
            </a:xfrm>
          </p:grpSpPr>
          <p:sp>
            <p:nvSpPr>
              <p:cNvPr id="67" name="Rectangle 66">
                <a:extLst>
                  <a:ext uri="{FF2B5EF4-FFF2-40B4-BE49-F238E27FC236}">
                    <a16:creationId xmlns="" xmlns:a16="http://schemas.microsoft.com/office/drawing/2014/main" id="{8044B416-D852-A0B7-AD90-17E656DAD9F3}"/>
                  </a:ext>
                </a:extLst>
              </p:cNvPr>
              <p:cNvSpPr/>
              <p:nvPr/>
            </p:nvSpPr>
            <p:spPr>
              <a:xfrm>
                <a:off x="2568124" y="826560"/>
                <a:ext cx="6600867"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الاستقالة أو الفصل أو ترك العمل طبقاً لأحكام هذا القانون</a:t>
                </a:r>
              </a:p>
            </p:txBody>
          </p:sp>
          <p:sp>
            <p:nvSpPr>
              <p:cNvPr id="68" name="Rectangle 67">
                <a:extLst>
                  <a:ext uri="{FF2B5EF4-FFF2-40B4-BE49-F238E27FC236}">
                    <a16:creationId xmlns="" xmlns:a16="http://schemas.microsoft.com/office/drawing/2014/main" id="{75AEC04B-62E7-8FC5-3270-4A9F0B37F4F2}"/>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4</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sp>
        <p:nvSpPr>
          <p:cNvPr id="3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46186556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circle(in)">
                                      <p:cBhvr>
                                        <p:cTn id="18" dur="2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1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59"/>
                                        </p:tgtEl>
                                        <p:attrNameLst>
                                          <p:attrName>style.visibility</p:attrName>
                                        </p:attrNameLst>
                                      </p:cBhvr>
                                      <p:to>
                                        <p:strVal val="visible"/>
                                      </p:to>
                                    </p:set>
                                    <p:animEffect transition="in" filter="fade">
                                      <p:cBhvr>
                                        <p:cTn id="39" dur="10"/>
                                        <p:tgtEl>
                                          <p:spTgt spid="59"/>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أهمية إدارة الموارد البشرية</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17</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18656"/>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685628619"/>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 name="Group 165">
            <a:extLst>
              <a:ext uri="{FF2B5EF4-FFF2-40B4-BE49-F238E27FC236}">
                <a16:creationId xmlns="" xmlns:a16="http://schemas.microsoft.com/office/drawing/2014/main" id="{F65AE924-8730-4E27-ABD6-3182F4CE8519}"/>
              </a:ext>
            </a:extLst>
          </p:cNvPr>
          <p:cNvGrpSpPr/>
          <p:nvPr/>
        </p:nvGrpSpPr>
        <p:grpSpPr>
          <a:xfrm>
            <a:off x="6462047" y="1727699"/>
            <a:ext cx="4422970" cy="4461812"/>
            <a:chOff x="-233693" y="0"/>
            <a:chExt cx="8487548" cy="9766700"/>
          </a:xfrm>
        </p:grpSpPr>
        <p:sp>
          <p:nvSpPr>
            <p:cNvPr id="10" name="Shape 157">
              <a:extLst>
                <a:ext uri="{FF2B5EF4-FFF2-40B4-BE49-F238E27FC236}">
                  <a16:creationId xmlns="" xmlns:a16="http://schemas.microsoft.com/office/drawing/2014/main" id="{09AA4ED1-57EC-5975-9020-46B0C8C6438B}"/>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7" name="Shape 158">
              <a:extLst>
                <a:ext uri="{FF2B5EF4-FFF2-40B4-BE49-F238E27FC236}">
                  <a16:creationId xmlns="" xmlns:a16="http://schemas.microsoft.com/office/drawing/2014/main" id="{2C315AB3-966E-02B3-F0B6-E41507FE6A78}"/>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8" name="Shape 162">
              <a:extLst>
                <a:ext uri="{FF2B5EF4-FFF2-40B4-BE49-F238E27FC236}">
                  <a16:creationId xmlns="" xmlns:a16="http://schemas.microsoft.com/office/drawing/2014/main" id="{BD0B0C78-DBFC-0CB3-2344-CD7807D3BCCD}"/>
                </a:ext>
              </a:extLst>
            </p:cNvPr>
            <p:cNvSpPr/>
            <p:nvPr/>
          </p:nvSpPr>
          <p:spPr>
            <a:xfrm>
              <a:off x="180045" y="802773"/>
              <a:ext cx="7799563" cy="868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ويكون إثبات عجز العامل أو مرضه بشهادة </a:t>
              </a:r>
              <a:r>
                <a:rPr kumimoji="0" lang="ar-SA"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طبية كما يكون إثبات السن بذات الأداة</a:t>
              </a:r>
              <a:r>
                <a:rPr kumimoji="0" lang="ar-SA"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إذا تعذر إثباته بشهادة الميلاد أو مستخرج </a:t>
              </a:r>
              <a:r>
                <a:rPr kumimoji="0" lang="ar-SA"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3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رسمي منها، وتصدر الشهادة الطبية من اللجنة الطبية المشكلة بقرار من وزير الصحة بالتنسيق مع الوزير لأغراض تنفيذ القانون ويجب أن يتضمن هذا القرار تنظيم إجراءات العمل، وتكون قراراتها نهائية</a:t>
              </a:r>
            </a:p>
          </p:txBody>
        </p:sp>
      </p:grpSp>
      <p:grpSp>
        <p:nvGrpSpPr>
          <p:cNvPr id="19" name="Group 165">
            <a:extLst>
              <a:ext uri="{FF2B5EF4-FFF2-40B4-BE49-F238E27FC236}">
                <a16:creationId xmlns="" xmlns:a16="http://schemas.microsoft.com/office/drawing/2014/main" id="{66226385-B458-78A6-1C48-76777F5EE1BB}"/>
              </a:ext>
            </a:extLst>
          </p:cNvPr>
          <p:cNvGrpSpPr/>
          <p:nvPr/>
        </p:nvGrpSpPr>
        <p:grpSpPr>
          <a:xfrm>
            <a:off x="1511725" y="1794426"/>
            <a:ext cx="4422970" cy="4561925"/>
            <a:chOff x="-233693" y="0"/>
            <a:chExt cx="8487548" cy="9985843"/>
          </a:xfrm>
        </p:grpSpPr>
        <p:sp>
          <p:nvSpPr>
            <p:cNvPr id="20" name="Shape 157">
              <a:extLst>
                <a:ext uri="{FF2B5EF4-FFF2-40B4-BE49-F238E27FC236}">
                  <a16:creationId xmlns="" xmlns:a16="http://schemas.microsoft.com/office/drawing/2014/main" id="{D7F496AF-52D0-634C-09DB-F4B942445F87}"/>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1" name="Shape 158">
              <a:extLst>
                <a:ext uri="{FF2B5EF4-FFF2-40B4-BE49-F238E27FC236}">
                  <a16:creationId xmlns="" xmlns:a16="http://schemas.microsoft.com/office/drawing/2014/main" id="{0A52AF6D-0FCF-CEF9-FEFD-218DCD176DBC}"/>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5" name="Shape 162">
              <a:extLst>
                <a:ext uri="{FF2B5EF4-FFF2-40B4-BE49-F238E27FC236}">
                  <a16:creationId xmlns="" xmlns:a16="http://schemas.microsoft.com/office/drawing/2014/main" id="{019B6689-6520-1B9E-CDCF-B6DFB4EDE8F0}"/>
                </a:ext>
              </a:extLst>
            </p:cNvPr>
            <p:cNvSpPr/>
            <p:nvPr/>
          </p:nvSpPr>
          <p:spPr>
            <a:xfrm>
              <a:off x="1014517" y="1386400"/>
              <a:ext cx="6371451" cy="85994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3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وعلى صاحب العمل في حالة انتهاء العقد لأحد الأسباب المشار إليها أداء المكافأة المنصوص عليها في المادة (39) للعامل أو للمستحقين عنه</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إذا لم يكن العامل خاضعاً لأحكام قانون التأمينات الاجتماعية</a:t>
              </a:r>
            </a:p>
          </p:txBody>
        </p:sp>
      </p:gr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8360876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1000" fill="hold"/>
                                        <p:tgtEl>
                                          <p:spTgt spid="19"/>
                                        </p:tgtEl>
                                        <p:attrNameLst>
                                          <p:attrName>ppt_w</p:attrName>
                                        </p:attrNameLst>
                                      </p:cBhvr>
                                      <p:tavLst>
                                        <p:tav tm="0">
                                          <p:val>
                                            <p:strVal val="#ppt_w+.3"/>
                                          </p:val>
                                        </p:tav>
                                        <p:tav tm="100000">
                                          <p:val>
                                            <p:strVal val="#ppt_w"/>
                                          </p:val>
                                        </p:tav>
                                      </p:tavLst>
                                    </p:anim>
                                    <p:anim calcmode="lin" valueType="num">
                                      <p:cBhvr>
                                        <p:cTn id="15" dur="1000" fill="hold"/>
                                        <p:tgtEl>
                                          <p:spTgt spid="19"/>
                                        </p:tgtEl>
                                        <p:attrNameLst>
                                          <p:attrName>ppt_h</p:attrName>
                                        </p:attrNameLst>
                                      </p:cBhvr>
                                      <p:tavLst>
                                        <p:tav tm="0">
                                          <p:val>
                                            <p:strVal val="#ppt_h"/>
                                          </p:val>
                                        </p:tav>
                                        <p:tav tm="100000">
                                          <p:val>
                                            <p:strVal val="#ppt_h"/>
                                          </p:val>
                                        </p:tav>
                                      </p:tavLst>
                                    </p:anim>
                                    <p:animEffect transition="in" filter="fade">
                                      <p:cBhvr>
                                        <p:cTn id="16"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2730357" y="371551"/>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(44):</a:t>
              </a:r>
            </a:p>
          </p:txBody>
        </p:sp>
      </p:grpSp>
      <p:grpSp>
        <p:nvGrpSpPr>
          <p:cNvPr id="19" name="Group 18">
            <a:extLst>
              <a:ext uri="{FF2B5EF4-FFF2-40B4-BE49-F238E27FC236}">
                <a16:creationId xmlns="" xmlns:a16="http://schemas.microsoft.com/office/drawing/2014/main" id="{D3516468-A100-C79C-25C6-92C261C21F6A}"/>
              </a:ext>
            </a:extLst>
          </p:cNvPr>
          <p:cNvGrpSpPr/>
          <p:nvPr/>
        </p:nvGrpSpPr>
        <p:grpSpPr>
          <a:xfrm>
            <a:off x="6616156" y="1821920"/>
            <a:ext cx="4870074" cy="4571997"/>
            <a:chOff x="6898435" y="1577791"/>
            <a:chExt cx="4870074" cy="4571997"/>
          </a:xfrm>
        </p:grpSpPr>
        <p:grpSp>
          <p:nvGrpSpPr>
            <p:cNvPr id="20" name="Group 19">
              <a:extLst>
                <a:ext uri="{FF2B5EF4-FFF2-40B4-BE49-F238E27FC236}">
                  <a16:creationId xmlns="" xmlns:a16="http://schemas.microsoft.com/office/drawing/2014/main" id="{DA2DBFF3-4265-478D-F265-2F02D0DB1BA4}"/>
                </a:ext>
              </a:extLst>
            </p:cNvPr>
            <p:cNvGrpSpPr/>
            <p:nvPr/>
          </p:nvGrpSpPr>
          <p:grpSpPr>
            <a:xfrm>
              <a:off x="6898435" y="1577791"/>
              <a:ext cx="4870074" cy="4571997"/>
              <a:chOff x="6763963" y="1667436"/>
              <a:chExt cx="5022475" cy="4909070"/>
            </a:xfrm>
          </p:grpSpPr>
          <p:sp>
            <p:nvSpPr>
              <p:cNvPr id="25" name="Rounded Rectangle 4">
                <a:extLst>
                  <a:ext uri="{FF2B5EF4-FFF2-40B4-BE49-F238E27FC236}">
                    <a16:creationId xmlns="" xmlns:a16="http://schemas.microsoft.com/office/drawing/2014/main" id="{EB75E90C-5E66-6947-6048-CB1DE1F02344}"/>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ounded Rectangle 5">
                <a:extLst>
                  <a:ext uri="{FF2B5EF4-FFF2-40B4-BE49-F238E27FC236}">
                    <a16:creationId xmlns="" xmlns:a16="http://schemas.microsoft.com/office/drawing/2014/main" id="{1A1422E5-A316-DAE9-F248-DE595114B458}"/>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1" name="Rectangle 20">
              <a:extLst>
                <a:ext uri="{FF2B5EF4-FFF2-40B4-BE49-F238E27FC236}">
                  <a16:creationId xmlns="" xmlns:a16="http://schemas.microsoft.com/office/drawing/2014/main" id="{2699ECF7-C680-A3BE-995E-5A2601ECAA6F}"/>
                </a:ext>
              </a:extLst>
            </p:cNvPr>
            <p:cNvSpPr/>
            <p:nvPr/>
          </p:nvSpPr>
          <p:spPr>
            <a:xfrm>
              <a:off x="7216248" y="1817074"/>
              <a:ext cx="4382224" cy="409342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6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مع عدم الإخلال بقانون التأمينات الاجتماعية إذا وجد في منشـأة صندوق ادخار للعمال وكانت لائحة الصندوق تنص على أن ما يؤديه صاحب العمل في الصندوق لحساب العامل هو مقابل التزامه القانوني بمكافأة نهاية الخدمة وكان مساوياً لما يستحقه من مكافأة أو يزيد عليه وجب أداء هذا المبلغ للعامل بدلاً من المكافأة وإلا استحقت المكافأة</a:t>
              </a:r>
              <a:endParaRPr kumimoji="0" lang="en-US" sz="26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grpSp>
        <p:nvGrpSpPr>
          <p:cNvPr id="27" name="Group 26">
            <a:extLst>
              <a:ext uri="{FF2B5EF4-FFF2-40B4-BE49-F238E27FC236}">
                <a16:creationId xmlns="" xmlns:a16="http://schemas.microsoft.com/office/drawing/2014/main" id="{4D894788-59DF-DAE3-7F97-4D0D44ADBFF5}"/>
              </a:ext>
            </a:extLst>
          </p:cNvPr>
          <p:cNvGrpSpPr/>
          <p:nvPr/>
        </p:nvGrpSpPr>
        <p:grpSpPr>
          <a:xfrm>
            <a:off x="1238142" y="1750951"/>
            <a:ext cx="4870074" cy="4571997"/>
            <a:chOff x="6898435" y="1577791"/>
            <a:chExt cx="4870074" cy="4571997"/>
          </a:xfrm>
        </p:grpSpPr>
        <p:grpSp>
          <p:nvGrpSpPr>
            <p:cNvPr id="28" name="Group 27">
              <a:extLst>
                <a:ext uri="{FF2B5EF4-FFF2-40B4-BE49-F238E27FC236}">
                  <a16:creationId xmlns="" xmlns:a16="http://schemas.microsoft.com/office/drawing/2014/main" id="{1E3C31EC-FD1D-EAD4-66C3-E2B68C27CE8B}"/>
                </a:ext>
              </a:extLst>
            </p:cNvPr>
            <p:cNvGrpSpPr/>
            <p:nvPr/>
          </p:nvGrpSpPr>
          <p:grpSpPr>
            <a:xfrm>
              <a:off x="6898435" y="1577791"/>
              <a:ext cx="4870074" cy="4571997"/>
              <a:chOff x="6763963" y="1667436"/>
              <a:chExt cx="5022475" cy="4909070"/>
            </a:xfrm>
          </p:grpSpPr>
          <p:sp>
            <p:nvSpPr>
              <p:cNvPr id="30" name="Rounded Rectangle 9">
                <a:extLst>
                  <a:ext uri="{FF2B5EF4-FFF2-40B4-BE49-F238E27FC236}">
                    <a16:creationId xmlns="" xmlns:a16="http://schemas.microsoft.com/office/drawing/2014/main" id="{00C31EC7-96E4-39EC-BF70-17B56D5BCB63}"/>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ounded Rectangle 10">
                <a:extLst>
                  <a:ext uri="{FF2B5EF4-FFF2-40B4-BE49-F238E27FC236}">
                    <a16:creationId xmlns="" xmlns:a16="http://schemas.microsoft.com/office/drawing/2014/main" id="{E0C4F5C2-EF2C-8D85-8F34-D2FE479E7EE7}"/>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9" name="Rectangle 28">
              <a:extLst>
                <a:ext uri="{FF2B5EF4-FFF2-40B4-BE49-F238E27FC236}">
                  <a16:creationId xmlns="" xmlns:a16="http://schemas.microsoft.com/office/drawing/2014/main" id="{7E65DC5E-DE81-2342-E0BF-D0B597434E3D}"/>
                </a:ext>
              </a:extLst>
            </p:cNvPr>
            <p:cNvSpPr/>
            <p:nvPr/>
          </p:nvSpPr>
          <p:spPr>
            <a:xfrm>
              <a:off x="7529645" y="2480923"/>
              <a:ext cx="3685645" cy="2623795"/>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فإذا ساهم العامل في أموال هذا الصندوق فانه يحق له الجمع بين ما يستحقه في صندوق الادخار وبين مكافأة نهاية الخدمة</a:t>
              </a:r>
              <a:endParaRPr kumimoji="0" lang="en-US" sz="28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sp>
        <p:nvSpPr>
          <p:cNvPr id="1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6506382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strVal val="#ppt_w+.3"/>
                                          </p:val>
                                        </p:tav>
                                        <p:tav tm="100000">
                                          <p:val>
                                            <p:strVal val="#ppt_w"/>
                                          </p:val>
                                        </p:tav>
                                      </p:tavLst>
                                    </p:anim>
                                    <p:anim calcmode="lin" valueType="num">
                                      <p:cBhvr>
                                        <p:cTn id="13" dur="1000" fill="hold"/>
                                        <p:tgtEl>
                                          <p:spTgt spid="19"/>
                                        </p:tgtEl>
                                        <p:attrNameLst>
                                          <p:attrName>ppt_h</p:attrName>
                                        </p:attrNameLst>
                                      </p:cBhvr>
                                      <p:tavLst>
                                        <p:tav tm="0">
                                          <p:val>
                                            <p:strVal val="#ppt_h"/>
                                          </p:val>
                                        </p:tav>
                                        <p:tav tm="100000">
                                          <p:val>
                                            <p:strVal val="#ppt_h"/>
                                          </p:val>
                                        </p:tav>
                                      </p:tavLst>
                                    </p:anim>
                                    <p:animEffect transition="in" filter="fade">
                                      <p:cBhvr>
                                        <p:cTn id="14" dur="1000"/>
                                        <p:tgtEl>
                                          <p:spTgt spid="19"/>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strVal val="#ppt_w+.3"/>
                                          </p:val>
                                        </p:tav>
                                        <p:tav tm="100000">
                                          <p:val>
                                            <p:strVal val="#ppt_w"/>
                                          </p:val>
                                        </p:tav>
                                      </p:tavLst>
                                    </p:anim>
                                    <p:anim calcmode="lin" valueType="num">
                                      <p:cBhvr>
                                        <p:cTn id="20" dur="1000" fill="hold"/>
                                        <p:tgtEl>
                                          <p:spTgt spid="27"/>
                                        </p:tgtEl>
                                        <p:attrNameLst>
                                          <p:attrName>ppt_h</p:attrName>
                                        </p:attrNameLst>
                                      </p:cBhvr>
                                      <p:tavLst>
                                        <p:tav tm="0">
                                          <p:val>
                                            <p:strVal val="#ppt_h"/>
                                          </p:val>
                                        </p:tav>
                                        <p:tav tm="100000">
                                          <p:val>
                                            <p:strVal val="#ppt_h"/>
                                          </p:val>
                                        </p:tav>
                                      </p:tavLst>
                                    </p:anim>
                                    <p:animEffect transition="in" filter="fade">
                                      <p:cBhvr>
                                        <p:cTn id="21"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9485743" y="1279428"/>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(45):</a:t>
              </a:r>
            </a:p>
          </p:txBody>
        </p:sp>
      </p:grpSp>
      <p:sp>
        <p:nvSpPr>
          <p:cNvPr id="25" name="Rectangle 24">
            <a:extLst>
              <a:ext uri="{FF2B5EF4-FFF2-40B4-BE49-F238E27FC236}">
                <a16:creationId xmlns="" xmlns:a16="http://schemas.microsoft.com/office/drawing/2014/main" id="{E232A9B1-4B81-A3AF-1E0E-CCF01D6B917E}"/>
              </a:ext>
            </a:extLst>
          </p:cNvPr>
          <p:cNvSpPr/>
          <p:nvPr/>
        </p:nvSpPr>
        <p:spPr>
          <a:xfrm>
            <a:off x="178421" y="2147724"/>
            <a:ext cx="11449839"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على القائمين بإنشاء صناديق الادخار في المنشآت أن يحصلوا على موافقة الوزارة على هذه الصناديق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 </a:t>
            </a: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وعلى لوائحها الداخلية قبل تسجيلها ويعتبر عدم اعتراض الوزارة عليها خلال ستين يوماً من تاريخ تقديم اللائحة بمثابة الموافقة</a:t>
            </a:r>
          </a:p>
        </p:txBody>
      </p:sp>
      <p:grpSp>
        <p:nvGrpSpPr>
          <p:cNvPr id="26" name="Group 25">
            <a:extLst>
              <a:ext uri="{FF2B5EF4-FFF2-40B4-BE49-F238E27FC236}">
                <a16:creationId xmlns="" xmlns:a16="http://schemas.microsoft.com/office/drawing/2014/main" id="{4C879B19-92BE-3EFC-C067-5C1923FBD876}"/>
              </a:ext>
            </a:extLst>
          </p:cNvPr>
          <p:cNvGrpSpPr/>
          <p:nvPr/>
        </p:nvGrpSpPr>
        <p:grpSpPr>
          <a:xfrm>
            <a:off x="7811292" y="3509132"/>
            <a:ext cx="4085504" cy="634504"/>
            <a:chOff x="-1048110" y="0"/>
            <a:chExt cx="2567030" cy="365760"/>
          </a:xfrm>
        </p:grpSpPr>
        <p:pic>
          <p:nvPicPr>
            <p:cNvPr id="27" name="Picture 26"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09B6FB3C-8251-0915-3737-411605B757F8}"/>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8" name="Rectangle 27">
              <a:extLst>
                <a:ext uri="{FF2B5EF4-FFF2-40B4-BE49-F238E27FC236}">
                  <a16:creationId xmlns="" xmlns:a16="http://schemas.microsoft.com/office/drawing/2014/main" id="{3A1C1351-CDB2-AC6B-8F1E-06FFDAAF6CED}"/>
                </a:ext>
              </a:extLst>
            </p:cNvPr>
            <p:cNvSpPr/>
            <p:nvPr/>
          </p:nvSpPr>
          <p:spPr>
            <a:xfrm>
              <a:off x="-1048110" y="0"/>
              <a:ext cx="2281916"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E02BE4A8-D532-E199-377B-5C84847C3301}"/>
              </a:ext>
            </a:extLst>
          </p:cNvPr>
          <p:cNvGrpSpPr/>
          <p:nvPr/>
        </p:nvGrpSpPr>
        <p:grpSpPr>
          <a:xfrm>
            <a:off x="426706" y="4470377"/>
            <a:ext cx="11555346" cy="1015663"/>
            <a:chOff x="-487417" y="1292750"/>
            <a:chExt cx="12385858" cy="1169097"/>
          </a:xfrm>
        </p:grpSpPr>
        <p:pic>
          <p:nvPicPr>
            <p:cNvPr id="5" name="Picture Placeholder 1">
              <a:extLst>
                <a:ext uri="{FF2B5EF4-FFF2-40B4-BE49-F238E27FC236}">
                  <a16:creationId xmlns="" xmlns:a16="http://schemas.microsoft.com/office/drawing/2014/main" id="{2F4284F3-3903-F50D-1398-C3419539899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6" name="TextBox 5">
              <a:extLst>
                <a:ext uri="{FF2B5EF4-FFF2-40B4-BE49-F238E27FC236}">
                  <a16:creationId xmlns="" xmlns:a16="http://schemas.microsoft.com/office/drawing/2014/main" id="{36D031AF-5834-931B-F1B9-8689735741F8}"/>
                </a:ext>
              </a:extLst>
            </p:cNvPr>
            <p:cNvSpPr txBox="1"/>
            <p:nvPr/>
          </p:nvSpPr>
          <p:spPr>
            <a:xfrm>
              <a:off x="-487417" y="1292750"/>
              <a:ext cx="11379653" cy="1169097"/>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صاحب العمل أن يعطي العامل بدون مقابل بناء على طلبه في نهاية عقده شهادة نهاية خدمة يبين فيها تاريخ دخوله الخدمة وتاريخ خروجه منها ونوع العمل الذي كان يؤديه والأجر والمكافآت الأخرى وغيرها من الامتيازات إن وجدت</a:t>
              </a:r>
            </a:p>
          </p:txBody>
        </p:sp>
      </p:grpSp>
      <p:grpSp>
        <p:nvGrpSpPr>
          <p:cNvPr id="7" name="Group 6">
            <a:extLst>
              <a:ext uri="{FF2B5EF4-FFF2-40B4-BE49-F238E27FC236}">
                <a16:creationId xmlns="" xmlns:a16="http://schemas.microsoft.com/office/drawing/2014/main" id="{37D56390-A2EB-E346-4566-2475DB532919}"/>
              </a:ext>
            </a:extLst>
          </p:cNvPr>
          <p:cNvGrpSpPr/>
          <p:nvPr/>
        </p:nvGrpSpPr>
        <p:grpSpPr>
          <a:xfrm>
            <a:off x="351322" y="5882968"/>
            <a:ext cx="11556776" cy="855499"/>
            <a:chOff x="-488950" y="1477108"/>
            <a:chExt cx="12387391" cy="984737"/>
          </a:xfrm>
        </p:grpSpPr>
        <p:pic>
          <p:nvPicPr>
            <p:cNvPr id="8" name="Picture Placeholder 1">
              <a:extLst>
                <a:ext uri="{FF2B5EF4-FFF2-40B4-BE49-F238E27FC236}">
                  <a16:creationId xmlns="" xmlns:a16="http://schemas.microsoft.com/office/drawing/2014/main" id="{A300CF1E-89DA-54EB-CD5B-9A7E2A852DE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32291" y="1477108"/>
              <a:ext cx="866150" cy="984737"/>
            </a:xfrm>
            <a:custGeom>
              <a:avLst/>
              <a:gdLst>
                <a:gd name="connsiteX0" fmla="*/ 2216240 w 5867400"/>
                <a:gd name="connsiteY0" fmla="*/ 5488401 h 6334125"/>
                <a:gd name="connsiteX1" fmla="*/ 2217838 w 5867400"/>
                <a:gd name="connsiteY1" fmla="*/ 5488902 h 6334125"/>
                <a:gd name="connsiteX2" fmla="*/ 2216709 w 5867400"/>
                <a:gd name="connsiteY2" fmla="*/ 5493099 h 6334125"/>
                <a:gd name="connsiteX3" fmla="*/ 2216240 w 5867400"/>
                <a:gd name="connsiteY3" fmla="*/ 5488401 h 6334125"/>
                <a:gd name="connsiteX4" fmla="*/ 608997 w 5867400"/>
                <a:gd name="connsiteY4" fmla="*/ 4291701 h 6334125"/>
                <a:gd name="connsiteX5" fmla="*/ 609527 w 5867400"/>
                <a:gd name="connsiteY5" fmla="*/ 4292163 h 6334125"/>
                <a:gd name="connsiteX6" fmla="*/ 608527 w 5867400"/>
                <a:gd name="connsiteY6" fmla="*/ 4293110 h 6334125"/>
                <a:gd name="connsiteX7" fmla="*/ 608997 w 5867400"/>
                <a:gd name="connsiteY7" fmla="*/ 4291701 h 6334125"/>
                <a:gd name="connsiteX8" fmla="*/ 672385 w 5867400"/>
                <a:gd name="connsiteY8" fmla="*/ 3969855 h 6334125"/>
                <a:gd name="connsiteX9" fmla="*/ 676141 w 5867400"/>
                <a:gd name="connsiteY9" fmla="*/ 3969855 h 6334125"/>
                <a:gd name="connsiteX10" fmla="*/ 675322 w 5867400"/>
                <a:gd name="connsiteY10" fmla="*/ 3972210 h 6334125"/>
                <a:gd name="connsiteX11" fmla="*/ 608997 w 5867400"/>
                <a:gd name="connsiteY11" fmla="*/ 3129651 h 6334125"/>
                <a:gd name="connsiteX12" fmla="*/ 609527 w 5867400"/>
                <a:gd name="connsiteY12" fmla="*/ 3130113 h 6334125"/>
                <a:gd name="connsiteX13" fmla="*/ 608527 w 5867400"/>
                <a:gd name="connsiteY13" fmla="*/ 3131060 h 6334125"/>
                <a:gd name="connsiteX14" fmla="*/ 608997 w 5867400"/>
                <a:gd name="connsiteY14" fmla="*/ 3129651 h 6334125"/>
                <a:gd name="connsiteX15" fmla="*/ 672385 w 5867400"/>
                <a:gd name="connsiteY15" fmla="*/ 2807805 h 6334125"/>
                <a:gd name="connsiteX16" fmla="*/ 676141 w 5867400"/>
                <a:gd name="connsiteY16" fmla="*/ 2807805 h 6334125"/>
                <a:gd name="connsiteX17" fmla="*/ 675322 w 5867400"/>
                <a:gd name="connsiteY17" fmla="*/ 2810160 h 6334125"/>
                <a:gd name="connsiteX18" fmla="*/ 1442434 w 5867400"/>
                <a:gd name="connsiteY18" fmla="*/ 0 h 6334125"/>
                <a:gd name="connsiteX19" fmla="*/ 1720403 w 5867400"/>
                <a:gd name="connsiteY19" fmla="*/ 0 h 6334125"/>
                <a:gd name="connsiteX20" fmla="*/ 1720403 w 5867400"/>
                <a:gd name="connsiteY20" fmla="*/ 56382 h 6334125"/>
                <a:gd name="connsiteX21" fmla="*/ 1874413 w 5867400"/>
                <a:gd name="connsiteY21" fmla="*/ 165386 h 6334125"/>
                <a:gd name="connsiteX22" fmla="*/ 1859388 w 5867400"/>
                <a:gd name="connsiteY22" fmla="*/ 199215 h 6334125"/>
                <a:gd name="connsiteX23" fmla="*/ 1889438 w 5867400"/>
                <a:gd name="connsiteY23" fmla="*/ 187939 h 6334125"/>
                <a:gd name="connsiteX24" fmla="*/ 1945783 w 5867400"/>
                <a:gd name="connsiteY24" fmla="*/ 225527 h 6334125"/>
                <a:gd name="connsiteX25" fmla="*/ 2069742 w 5867400"/>
                <a:gd name="connsiteY25" fmla="*/ 259356 h 6334125"/>
                <a:gd name="connsiteX26" fmla="*/ 2178676 w 5867400"/>
                <a:gd name="connsiteY26" fmla="*/ 353325 h 6334125"/>
                <a:gd name="connsiteX27" fmla="*/ 2253803 w 5867400"/>
                <a:gd name="connsiteY27" fmla="*/ 372119 h 6334125"/>
                <a:gd name="connsiteX28" fmla="*/ 2317661 w 5867400"/>
                <a:gd name="connsiteY28" fmla="*/ 387154 h 6334125"/>
                <a:gd name="connsiteX29" fmla="*/ 2313904 w 5867400"/>
                <a:gd name="connsiteY29" fmla="*/ 413465 h 6334125"/>
                <a:gd name="connsiteX30" fmla="*/ 2238778 w 5867400"/>
                <a:gd name="connsiteY30" fmla="*/ 413465 h 6334125"/>
                <a:gd name="connsiteX31" fmla="*/ 2332686 w 5867400"/>
                <a:gd name="connsiteY31" fmla="*/ 514952 h 6334125"/>
                <a:gd name="connsiteX32" fmla="*/ 2434107 w 5867400"/>
                <a:gd name="connsiteY32" fmla="*/ 518711 h 6334125"/>
                <a:gd name="connsiteX33" fmla="*/ 2396544 w 5867400"/>
                <a:gd name="connsiteY33" fmla="*/ 590128 h 6334125"/>
                <a:gd name="connsiteX34" fmla="*/ 2479183 w 5867400"/>
                <a:gd name="connsiteY34" fmla="*/ 657786 h 6334125"/>
                <a:gd name="connsiteX35" fmla="*/ 2486696 w 5867400"/>
                <a:gd name="connsiteY35" fmla="*/ 601404 h 6334125"/>
                <a:gd name="connsiteX36" fmla="*/ 2584361 w 5867400"/>
                <a:gd name="connsiteY36" fmla="*/ 684097 h 6334125"/>
                <a:gd name="connsiteX37" fmla="*/ 2723345 w 5867400"/>
                <a:gd name="connsiteY37" fmla="*/ 849483 h 6334125"/>
                <a:gd name="connsiteX38" fmla="*/ 2805985 w 5867400"/>
                <a:gd name="connsiteY38" fmla="*/ 898347 h 6334125"/>
                <a:gd name="connsiteX39" fmla="*/ 2839792 w 5867400"/>
                <a:gd name="connsiteY39" fmla="*/ 849483 h 6334125"/>
                <a:gd name="connsiteX40" fmla="*/ 2881112 w 5867400"/>
                <a:gd name="connsiteY40" fmla="*/ 966005 h 6334125"/>
                <a:gd name="connsiteX41" fmla="*/ 2997558 w 5867400"/>
                <a:gd name="connsiteY41" fmla="*/ 1059975 h 6334125"/>
                <a:gd name="connsiteX42" fmla="*/ 3076441 w 5867400"/>
                <a:gd name="connsiteY42" fmla="*/ 1075010 h 6334125"/>
                <a:gd name="connsiteX43" fmla="*/ 3181618 w 5867400"/>
                <a:gd name="connsiteY43" fmla="*/ 1029905 h 6334125"/>
                <a:gd name="connsiteX44" fmla="*/ 3159080 w 5867400"/>
                <a:gd name="connsiteY44" fmla="*/ 950970 h 6334125"/>
                <a:gd name="connsiteX45" fmla="*/ 3192887 w 5867400"/>
                <a:gd name="connsiteY45" fmla="*/ 969764 h 6334125"/>
                <a:gd name="connsiteX46" fmla="*/ 3219182 w 5867400"/>
                <a:gd name="connsiteY46" fmla="*/ 879554 h 6334125"/>
                <a:gd name="connsiteX47" fmla="*/ 3244537 w 5867400"/>
                <a:gd name="connsiteY47" fmla="*/ 857001 h 6334125"/>
                <a:gd name="connsiteX48" fmla="*/ 3286796 w 5867400"/>
                <a:gd name="connsiteY48" fmla="*/ 834448 h 6334125"/>
                <a:gd name="connsiteX49" fmla="*/ 3290552 w 5867400"/>
                <a:gd name="connsiteY49" fmla="*/ 836328 h 6334125"/>
                <a:gd name="connsiteX50" fmla="*/ 3316847 w 5867400"/>
                <a:gd name="connsiteY50" fmla="*/ 849483 h 6334125"/>
                <a:gd name="connsiteX51" fmla="*/ 3301821 w 5867400"/>
                <a:gd name="connsiteY51" fmla="*/ 778067 h 6334125"/>
                <a:gd name="connsiteX52" fmla="*/ 3391973 w 5867400"/>
                <a:gd name="connsiteY52" fmla="*/ 785584 h 6334125"/>
                <a:gd name="connsiteX53" fmla="*/ 3527202 w 5867400"/>
                <a:gd name="connsiteY53" fmla="*/ 860760 h 6334125"/>
                <a:gd name="connsiteX54" fmla="*/ 3553496 w 5867400"/>
                <a:gd name="connsiteY54" fmla="*/ 898347 h 6334125"/>
                <a:gd name="connsiteX55" fmla="*/ 3497151 w 5867400"/>
                <a:gd name="connsiteY55" fmla="*/ 962247 h 6334125"/>
                <a:gd name="connsiteX56" fmla="*/ 3602328 w 5867400"/>
                <a:gd name="connsiteY56" fmla="*/ 1044940 h 6334125"/>
                <a:gd name="connsiteX57" fmla="*/ 3699993 w 5867400"/>
                <a:gd name="connsiteY57" fmla="*/ 1165221 h 6334125"/>
                <a:gd name="connsiteX58" fmla="*/ 3778876 w 5867400"/>
                <a:gd name="connsiteY58" fmla="*/ 1326848 h 6334125"/>
                <a:gd name="connsiteX59" fmla="*/ 3730044 w 5867400"/>
                <a:gd name="connsiteY59" fmla="*/ 1262949 h 6334125"/>
                <a:gd name="connsiteX60" fmla="*/ 3711262 w 5867400"/>
                <a:gd name="connsiteY60" fmla="*/ 1277984 h 6334125"/>
                <a:gd name="connsiteX61" fmla="*/ 3797658 w 5867400"/>
                <a:gd name="connsiteY61" fmla="*/ 1364436 h 6334125"/>
                <a:gd name="connsiteX62" fmla="*/ 3921617 w 5867400"/>
                <a:gd name="connsiteY62" fmla="*/ 1420817 h 6334125"/>
                <a:gd name="connsiteX63" fmla="*/ 3955424 w 5867400"/>
                <a:gd name="connsiteY63" fmla="*/ 1495993 h 6334125"/>
                <a:gd name="connsiteX64" fmla="*/ 3996744 w 5867400"/>
                <a:gd name="connsiteY64" fmla="*/ 1635068 h 6334125"/>
                <a:gd name="connsiteX65" fmla="*/ 4075627 w 5867400"/>
                <a:gd name="connsiteY65" fmla="*/ 1574927 h 6334125"/>
                <a:gd name="connsiteX66" fmla="*/ 4105678 w 5867400"/>
                <a:gd name="connsiteY66" fmla="*/ 1574927 h 6334125"/>
                <a:gd name="connsiteX67" fmla="*/ 4109434 w 5867400"/>
                <a:gd name="connsiteY67" fmla="*/ 1593721 h 6334125"/>
                <a:gd name="connsiteX68" fmla="*/ 4109434 w 5867400"/>
                <a:gd name="connsiteY68" fmla="*/ 1612515 h 6334125"/>
                <a:gd name="connsiteX69" fmla="*/ 4124459 w 5867400"/>
                <a:gd name="connsiteY69" fmla="*/ 1612515 h 6334125"/>
                <a:gd name="connsiteX70" fmla="*/ 4165779 w 5867400"/>
                <a:gd name="connsiteY70" fmla="*/ 1665138 h 6334125"/>
                <a:gd name="connsiteX71" fmla="*/ 4222124 w 5867400"/>
                <a:gd name="connsiteY71" fmla="*/ 1762866 h 6334125"/>
                <a:gd name="connsiteX72" fmla="*/ 4237150 w 5867400"/>
                <a:gd name="connsiteY72" fmla="*/ 1777901 h 6334125"/>
                <a:gd name="connsiteX73" fmla="*/ 4240906 w 5867400"/>
                <a:gd name="connsiteY73" fmla="*/ 1796695 h 6334125"/>
                <a:gd name="connsiteX74" fmla="*/ 4297251 w 5867400"/>
                <a:gd name="connsiteY74" fmla="*/ 1834283 h 6334125"/>
                <a:gd name="connsiteX75" fmla="*/ 4331058 w 5867400"/>
                <a:gd name="connsiteY75" fmla="*/ 1871870 h 6334125"/>
                <a:gd name="connsiteX76" fmla="*/ 4368621 w 5867400"/>
                <a:gd name="connsiteY76" fmla="*/ 1905699 h 6334125"/>
                <a:gd name="connsiteX77" fmla="*/ 4402428 w 5867400"/>
                <a:gd name="connsiteY77" fmla="*/ 1962081 h 6334125"/>
                <a:gd name="connsiteX78" fmla="*/ 4515119 w 5867400"/>
                <a:gd name="connsiteY78" fmla="*/ 2108673 h 6334125"/>
                <a:gd name="connsiteX79" fmla="*/ 4548926 w 5867400"/>
                <a:gd name="connsiteY79" fmla="*/ 2097397 h 6334125"/>
                <a:gd name="connsiteX80" fmla="*/ 4537657 w 5867400"/>
                <a:gd name="connsiteY80" fmla="*/ 2056050 h 6334125"/>
                <a:gd name="connsiteX81" fmla="*/ 4533900 w 5867400"/>
                <a:gd name="connsiteY81" fmla="*/ 1984634 h 6334125"/>
                <a:gd name="connsiteX82" fmla="*/ 4605271 w 5867400"/>
                <a:gd name="connsiteY82" fmla="*/ 2082362 h 6334125"/>
                <a:gd name="connsiteX83" fmla="*/ 4642834 w 5867400"/>
                <a:gd name="connsiteY83" fmla="*/ 2052292 h 6334125"/>
                <a:gd name="connsiteX84" fmla="*/ 4714204 w 5867400"/>
                <a:gd name="connsiteY84" fmla="*/ 2150020 h 6334125"/>
                <a:gd name="connsiteX85" fmla="*/ 4744255 w 5867400"/>
                <a:gd name="connsiteY85" fmla="*/ 2195125 h 6334125"/>
                <a:gd name="connsiteX86" fmla="*/ 4909534 w 5867400"/>
                <a:gd name="connsiteY86" fmla="*/ 2439445 h 6334125"/>
                <a:gd name="connsiteX87" fmla="*/ 4935828 w 5867400"/>
                <a:gd name="connsiteY87" fmla="*/ 2446963 h 6334125"/>
                <a:gd name="connsiteX88" fmla="*/ 5014712 w 5867400"/>
                <a:gd name="connsiteY88" fmla="*/ 2507104 h 6334125"/>
                <a:gd name="connsiteX89" fmla="*/ 5059788 w 5867400"/>
                <a:gd name="connsiteY89" fmla="*/ 2548450 h 6334125"/>
                <a:gd name="connsiteX90" fmla="*/ 5104864 w 5867400"/>
                <a:gd name="connsiteY90" fmla="*/ 2510862 h 6334125"/>
                <a:gd name="connsiteX91" fmla="*/ 5127402 w 5867400"/>
                <a:gd name="connsiteY91" fmla="*/ 2461998 h 6334125"/>
                <a:gd name="connsiteX92" fmla="*/ 5149940 w 5867400"/>
                <a:gd name="connsiteY92" fmla="*/ 2461998 h 6334125"/>
                <a:gd name="connsiteX93" fmla="*/ 5273899 w 5867400"/>
                <a:gd name="connsiteY93" fmla="*/ 2488309 h 6334125"/>
                <a:gd name="connsiteX94" fmla="*/ 5326488 w 5867400"/>
                <a:gd name="connsiteY94" fmla="*/ 2507104 h 6334125"/>
                <a:gd name="connsiteX95" fmla="*/ 5364051 w 5867400"/>
                <a:gd name="connsiteY95" fmla="*/ 2612349 h 6334125"/>
                <a:gd name="connsiteX96" fmla="*/ 5356538 w 5867400"/>
                <a:gd name="connsiteY96" fmla="*/ 2804047 h 6334125"/>
                <a:gd name="connsiteX97" fmla="*/ 5303950 w 5867400"/>
                <a:gd name="connsiteY97" fmla="*/ 2954398 h 6334125"/>
                <a:gd name="connsiteX98" fmla="*/ 5367807 w 5867400"/>
                <a:gd name="connsiteY98" fmla="*/ 2973191 h 6334125"/>
                <a:gd name="connsiteX99" fmla="*/ 5142427 w 5867400"/>
                <a:gd name="connsiteY99" fmla="*/ 3063402 h 6334125"/>
                <a:gd name="connsiteX100" fmla="*/ 5108620 w 5867400"/>
                <a:gd name="connsiteY100" fmla="*/ 3221271 h 6334125"/>
                <a:gd name="connsiteX101" fmla="*/ 5093595 w 5867400"/>
                <a:gd name="connsiteY101" fmla="*/ 3277652 h 6334125"/>
                <a:gd name="connsiteX102" fmla="*/ 5131158 w 5867400"/>
                <a:gd name="connsiteY102" fmla="*/ 3296446 h 6334125"/>
                <a:gd name="connsiteX103" fmla="*/ 5146183 w 5867400"/>
                <a:gd name="connsiteY103" fmla="*/ 3315240 h 6334125"/>
                <a:gd name="connsiteX104" fmla="*/ 5164965 w 5867400"/>
                <a:gd name="connsiteY104" fmla="*/ 3352828 h 6334125"/>
                <a:gd name="connsiteX105" fmla="*/ 5172478 w 5867400"/>
                <a:gd name="connsiteY105" fmla="*/ 3352828 h 6334125"/>
                <a:gd name="connsiteX106" fmla="*/ 5183747 w 5867400"/>
                <a:gd name="connsiteY106" fmla="*/ 3352828 h 6334125"/>
                <a:gd name="connsiteX107" fmla="*/ 5202528 w 5867400"/>
                <a:gd name="connsiteY107" fmla="*/ 3352828 h 6334125"/>
                <a:gd name="connsiteX108" fmla="*/ 5334000 w 5867400"/>
                <a:gd name="connsiteY108" fmla="*/ 3315240 h 6334125"/>
                <a:gd name="connsiteX109" fmla="*/ 5514304 w 5867400"/>
                <a:gd name="connsiteY109" fmla="*/ 3375380 h 6334125"/>
                <a:gd name="connsiteX110" fmla="*/ 5548112 w 5867400"/>
                <a:gd name="connsiteY110" fmla="*/ 3458074 h 6334125"/>
                <a:gd name="connsiteX111" fmla="*/ 5548112 w 5867400"/>
                <a:gd name="connsiteY111" fmla="*/ 3544525 h 6334125"/>
                <a:gd name="connsiteX112" fmla="*/ 5604457 w 5867400"/>
                <a:gd name="connsiteY112" fmla="*/ 3800122 h 6334125"/>
                <a:gd name="connsiteX113" fmla="*/ 5623238 w 5867400"/>
                <a:gd name="connsiteY113" fmla="*/ 4033166 h 6334125"/>
                <a:gd name="connsiteX114" fmla="*/ 5672071 w 5867400"/>
                <a:gd name="connsiteY114" fmla="*/ 4307557 h 6334125"/>
                <a:gd name="connsiteX115" fmla="*/ 5596944 w 5867400"/>
                <a:gd name="connsiteY115" fmla="*/ 4292522 h 6334125"/>
                <a:gd name="connsiteX116" fmla="*/ 5673010 w 5867400"/>
                <a:gd name="connsiteY116" fmla="*/ 4353602 h 6334125"/>
                <a:gd name="connsiteX117" fmla="*/ 5742387 w 5867400"/>
                <a:gd name="connsiteY117" fmla="*/ 4408214 h 6334125"/>
                <a:gd name="connsiteX118" fmla="*/ 5739215 w 5867400"/>
                <a:gd name="connsiteY118" fmla="*/ 4417031 h 6334125"/>
                <a:gd name="connsiteX119" fmla="*/ 5743441 w 5867400"/>
                <a:gd name="connsiteY119" fmla="*/ 4409044 h 6334125"/>
                <a:gd name="connsiteX120" fmla="*/ 5742387 w 5867400"/>
                <a:gd name="connsiteY120" fmla="*/ 4408214 h 6334125"/>
                <a:gd name="connsiteX121" fmla="*/ 5743441 w 5867400"/>
                <a:gd name="connsiteY121" fmla="*/ 4405285 h 6334125"/>
                <a:gd name="connsiteX122" fmla="*/ 5765979 w 5867400"/>
                <a:gd name="connsiteY122" fmla="*/ 4600741 h 6334125"/>
                <a:gd name="connsiteX123" fmla="*/ 5867400 w 5867400"/>
                <a:gd name="connsiteY123" fmla="*/ 4668399 h 6334125"/>
                <a:gd name="connsiteX124" fmla="*/ 5852375 w 5867400"/>
                <a:gd name="connsiteY124" fmla="*/ 4871373 h 6334125"/>
                <a:gd name="connsiteX125" fmla="*/ 5811055 w 5867400"/>
                <a:gd name="connsiteY125" fmla="*/ 4856338 h 6334125"/>
                <a:gd name="connsiteX126" fmla="*/ 5818568 w 5867400"/>
                <a:gd name="connsiteY126" fmla="*/ 4961584 h 6334125"/>
                <a:gd name="connsiteX127" fmla="*/ 5672071 w 5867400"/>
                <a:gd name="connsiteY127" fmla="*/ 5021724 h 6334125"/>
                <a:gd name="connsiteX128" fmla="*/ 5637325 w 5867400"/>
                <a:gd name="connsiteY128" fmla="*/ 5074347 h 6334125"/>
                <a:gd name="connsiteX129" fmla="*/ 5613845 w 5867400"/>
                <a:gd name="connsiteY129" fmla="*/ 5107695 h 6334125"/>
                <a:gd name="connsiteX130" fmla="*/ 5612381 w 5867400"/>
                <a:gd name="connsiteY130" fmla="*/ 5139246 h 6334125"/>
                <a:gd name="connsiteX131" fmla="*/ 5623238 w 5867400"/>
                <a:gd name="connsiteY131" fmla="*/ 5195216 h 6334125"/>
                <a:gd name="connsiteX132" fmla="*/ 5672071 w 5867400"/>
                <a:gd name="connsiteY132" fmla="*/ 5469607 h 6334125"/>
                <a:gd name="connsiteX133" fmla="*/ 5596944 w 5867400"/>
                <a:gd name="connsiteY133" fmla="*/ 5454572 h 6334125"/>
                <a:gd name="connsiteX134" fmla="*/ 5673010 w 5867400"/>
                <a:gd name="connsiteY134" fmla="*/ 5515652 h 6334125"/>
                <a:gd name="connsiteX135" fmla="*/ 5742387 w 5867400"/>
                <a:gd name="connsiteY135" fmla="*/ 5570264 h 6334125"/>
                <a:gd name="connsiteX136" fmla="*/ 5739215 w 5867400"/>
                <a:gd name="connsiteY136" fmla="*/ 5579081 h 6334125"/>
                <a:gd name="connsiteX137" fmla="*/ 5743441 w 5867400"/>
                <a:gd name="connsiteY137" fmla="*/ 5571094 h 6334125"/>
                <a:gd name="connsiteX138" fmla="*/ 5742387 w 5867400"/>
                <a:gd name="connsiteY138" fmla="*/ 5570264 h 6334125"/>
                <a:gd name="connsiteX139" fmla="*/ 5743441 w 5867400"/>
                <a:gd name="connsiteY139" fmla="*/ 5567335 h 6334125"/>
                <a:gd name="connsiteX140" fmla="*/ 5765979 w 5867400"/>
                <a:gd name="connsiteY140" fmla="*/ 5762791 h 6334125"/>
                <a:gd name="connsiteX141" fmla="*/ 5867400 w 5867400"/>
                <a:gd name="connsiteY141" fmla="*/ 5830449 h 6334125"/>
                <a:gd name="connsiteX142" fmla="*/ 5852375 w 5867400"/>
                <a:gd name="connsiteY142" fmla="*/ 6033423 h 6334125"/>
                <a:gd name="connsiteX143" fmla="*/ 5811055 w 5867400"/>
                <a:gd name="connsiteY143" fmla="*/ 6018388 h 6334125"/>
                <a:gd name="connsiteX144" fmla="*/ 5818568 w 5867400"/>
                <a:gd name="connsiteY144" fmla="*/ 6123634 h 6334125"/>
                <a:gd name="connsiteX145" fmla="*/ 5672071 w 5867400"/>
                <a:gd name="connsiteY145" fmla="*/ 6183774 h 6334125"/>
                <a:gd name="connsiteX146" fmla="*/ 5608213 w 5867400"/>
                <a:gd name="connsiteY146" fmla="*/ 6277744 h 6334125"/>
                <a:gd name="connsiteX147" fmla="*/ 5555624 w 5867400"/>
                <a:gd name="connsiteY147" fmla="*/ 6273985 h 6334125"/>
                <a:gd name="connsiteX148" fmla="*/ 5555624 w 5867400"/>
                <a:gd name="connsiteY148" fmla="*/ 6296537 h 6334125"/>
                <a:gd name="connsiteX149" fmla="*/ 5551868 w 5867400"/>
                <a:gd name="connsiteY149" fmla="*/ 6311573 h 6334125"/>
                <a:gd name="connsiteX150" fmla="*/ 5382833 w 5867400"/>
                <a:gd name="connsiteY150" fmla="*/ 6296537 h 6334125"/>
                <a:gd name="connsiteX151" fmla="*/ 5052275 w 5867400"/>
                <a:gd name="connsiteY151" fmla="*/ 6334125 h 6334125"/>
                <a:gd name="connsiteX152" fmla="*/ 5093595 w 5867400"/>
                <a:gd name="connsiteY152" fmla="*/ 6258950 h 6334125"/>
                <a:gd name="connsiteX153" fmla="*/ 5048519 w 5867400"/>
                <a:gd name="connsiteY153" fmla="*/ 6217603 h 6334125"/>
                <a:gd name="connsiteX154" fmla="*/ 4759281 w 5867400"/>
                <a:gd name="connsiteY154" fmla="*/ 6191292 h 6334125"/>
                <a:gd name="connsiteX155" fmla="*/ 4789331 w 5867400"/>
                <a:gd name="connsiteY155" fmla="*/ 6255191 h 6334125"/>
                <a:gd name="connsiteX156" fmla="*/ 4744255 w 5867400"/>
                <a:gd name="connsiteY156" fmla="*/ 6251432 h 6334125"/>
                <a:gd name="connsiteX157" fmla="*/ 4530144 w 5867400"/>
                <a:gd name="connsiteY157" fmla="*/ 6191292 h 6334125"/>
                <a:gd name="connsiteX158" fmla="*/ 4263444 w 5867400"/>
                <a:gd name="connsiteY158" fmla="*/ 6104840 h 6334125"/>
                <a:gd name="connsiteX159" fmla="*/ 4203343 w 5867400"/>
                <a:gd name="connsiteY159" fmla="*/ 6127393 h 6334125"/>
                <a:gd name="connsiteX160" fmla="*/ 4146997 w 5867400"/>
                <a:gd name="connsiteY160" fmla="*/ 6123634 h 6334125"/>
                <a:gd name="connsiteX161" fmla="*/ 3977962 w 5867400"/>
                <a:gd name="connsiteY161" fmla="*/ 6123634 h 6334125"/>
                <a:gd name="connsiteX162" fmla="*/ 3767607 w 5867400"/>
                <a:gd name="connsiteY162" fmla="*/ 6055976 h 6334125"/>
                <a:gd name="connsiteX163" fmla="*/ 3823952 w 5867400"/>
                <a:gd name="connsiteY163" fmla="*/ 6168739 h 6334125"/>
                <a:gd name="connsiteX164" fmla="*/ 3797658 w 5867400"/>
                <a:gd name="connsiteY164" fmla="*/ 6183774 h 6334125"/>
                <a:gd name="connsiteX165" fmla="*/ 3609841 w 5867400"/>
                <a:gd name="connsiteY165" fmla="*/ 6082287 h 6334125"/>
                <a:gd name="connsiteX166" fmla="*/ 3534714 w 5867400"/>
                <a:gd name="connsiteY166" fmla="*/ 6210086 h 6334125"/>
                <a:gd name="connsiteX167" fmla="*/ 3463344 w 5867400"/>
                <a:gd name="connsiteY167" fmla="*/ 6131151 h 6334125"/>
                <a:gd name="connsiteX168" fmla="*/ 3260502 w 5867400"/>
                <a:gd name="connsiteY168" fmla="*/ 6018388 h 6334125"/>
                <a:gd name="connsiteX169" fmla="*/ 3245476 w 5867400"/>
                <a:gd name="connsiteY169" fmla="*/ 6059735 h 6334125"/>
                <a:gd name="connsiteX170" fmla="*/ 3185375 w 5867400"/>
                <a:gd name="connsiteY170" fmla="*/ 5958248 h 6334125"/>
                <a:gd name="connsiteX171" fmla="*/ 3144055 w 5867400"/>
                <a:gd name="connsiteY171" fmla="*/ 6059735 h 6334125"/>
                <a:gd name="connsiteX172" fmla="*/ 3102736 w 5867400"/>
                <a:gd name="connsiteY172" fmla="*/ 5977042 h 6334125"/>
                <a:gd name="connsiteX173" fmla="*/ 3016340 w 5867400"/>
                <a:gd name="connsiteY173" fmla="*/ 6014629 h 6334125"/>
                <a:gd name="connsiteX174" fmla="*/ 2794716 w 5867400"/>
                <a:gd name="connsiteY174" fmla="*/ 5845484 h 6334125"/>
                <a:gd name="connsiteX175" fmla="*/ 2685782 w 5867400"/>
                <a:gd name="connsiteY175" fmla="*/ 5826691 h 6334125"/>
                <a:gd name="connsiteX176" fmla="*/ 2651975 w 5867400"/>
                <a:gd name="connsiteY176" fmla="*/ 5822932 h 6334125"/>
                <a:gd name="connsiteX177" fmla="*/ 2351468 w 5867400"/>
                <a:gd name="connsiteY177" fmla="*/ 5698892 h 6334125"/>
                <a:gd name="connsiteX178" fmla="*/ 2306392 w 5867400"/>
                <a:gd name="connsiteY178" fmla="*/ 5646269 h 6334125"/>
                <a:gd name="connsiteX179" fmla="*/ 2321417 w 5867400"/>
                <a:gd name="connsiteY179" fmla="*/ 5627475 h 6334125"/>
                <a:gd name="connsiteX180" fmla="*/ 2456645 w 5867400"/>
                <a:gd name="connsiteY180" fmla="*/ 5683857 h 6334125"/>
                <a:gd name="connsiteX181" fmla="*/ 2310148 w 5867400"/>
                <a:gd name="connsiteY181" fmla="*/ 5525989 h 6334125"/>
                <a:gd name="connsiteX182" fmla="*/ 2271646 w 5867400"/>
                <a:gd name="connsiteY182" fmla="*/ 5505785 h 6334125"/>
                <a:gd name="connsiteX183" fmla="*/ 2217838 w 5867400"/>
                <a:gd name="connsiteY183" fmla="*/ 5488902 h 6334125"/>
                <a:gd name="connsiteX184" fmla="*/ 2219996 w 5867400"/>
                <a:gd name="connsiteY184" fmla="*/ 5480883 h 6334125"/>
                <a:gd name="connsiteX185" fmla="*/ 2058474 w 5867400"/>
                <a:gd name="connsiteY185" fmla="*/ 5432019 h 6334125"/>
                <a:gd name="connsiteX186" fmla="*/ 1885682 w 5867400"/>
                <a:gd name="connsiteY186" fmla="*/ 5353085 h 6334125"/>
                <a:gd name="connsiteX187" fmla="*/ 1881926 w 5867400"/>
                <a:gd name="connsiteY187" fmla="*/ 5338050 h 6334125"/>
                <a:gd name="connsiteX188" fmla="*/ 1776748 w 5867400"/>
                <a:gd name="connsiteY188" fmla="*/ 5214010 h 6334125"/>
                <a:gd name="connsiteX189" fmla="*/ 1727916 w 5867400"/>
                <a:gd name="connsiteY189" fmla="*/ 5168905 h 6334125"/>
                <a:gd name="connsiteX190" fmla="*/ 1727916 w 5867400"/>
                <a:gd name="connsiteY190" fmla="*/ 5229045 h 6334125"/>
                <a:gd name="connsiteX191" fmla="*/ 1709134 w 5867400"/>
                <a:gd name="connsiteY191" fmla="*/ 5251598 h 6334125"/>
                <a:gd name="connsiteX192" fmla="*/ 1694109 w 5867400"/>
                <a:gd name="connsiteY192" fmla="*/ 5206492 h 6334125"/>
                <a:gd name="connsiteX193" fmla="*/ 1412383 w 5867400"/>
                <a:gd name="connsiteY193" fmla="*/ 5003519 h 6334125"/>
                <a:gd name="connsiteX194" fmla="*/ 1254617 w 5867400"/>
                <a:gd name="connsiteY194" fmla="*/ 4808062 h 6334125"/>
                <a:gd name="connsiteX195" fmla="*/ 1190759 w 5867400"/>
                <a:gd name="connsiteY195" fmla="*/ 4751681 h 6334125"/>
                <a:gd name="connsiteX196" fmla="*/ 1187003 w 5867400"/>
                <a:gd name="connsiteY196" fmla="*/ 4725369 h 6334125"/>
                <a:gd name="connsiteX197" fmla="*/ 1164465 w 5867400"/>
                <a:gd name="connsiteY197" fmla="*/ 4684023 h 6334125"/>
                <a:gd name="connsiteX198" fmla="*/ 1123145 w 5867400"/>
                <a:gd name="connsiteY198" fmla="*/ 4646435 h 6334125"/>
                <a:gd name="connsiteX199" fmla="*/ 1149440 w 5867400"/>
                <a:gd name="connsiteY199" fmla="*/ 4623882 h 6334125"/>
                <a:gd name="connsiteX200" fmla="*/ 1360750 w 5867400"/>
                <a:gd name="connsiteY200" fmla="*/ 4805511 h 6334125"/>
                <a:gd name="connsiteX201" fmla="*/ 1427409 w 5867400"/>
                <a:gd name="connsiteY201" fmla="*/ 4886997 h 6334125"/>
                <a:gd name="connsiteX202" fmla="*/ 1442434 w 5867400"/>
                <a:gd name="connsiteY202" fmla="*/ 4875720 h 6334125"/>
                <a:gd name="connsiteX203" fmla="*/ 1360750 w 5867400"/>
                <a:gd name="connsiteY203" fmla="*/ 4805511 h 6334125"/>
                <a:gd name="connsiteX204" fmla="*/ 1336318 w 5867400"/>
                <a:gd name="connsiteY204" fmla="*/ 4775643 h 6334125"/>
                <a:gd name="connsiteX205" fmla="*/ 1250861 w 5867400"/>
                <a:gd name="connsiteY205" fmla="*/ 4661470 h 6334125"/>
                <a:gd name="connsiteX206" fmla="*/ 1108120 w 5867400"/>
                <a:gd name="connsiteY206" fmla="*/ 4496084 h 6334125"/>
                <a:gd name="connsiteX207" fmla="*/ 1032993 w 5867400"/>
                <a:gd name="connsiteY207" fmla="*/ 4383321 h 6334125"/>
                <a:gd name="connsiteX208" fmla="*/ 991673 w 5867400"/>
                <a:gd name="connsiteY208" fmla="*/ 4353250 h 6334125"/>
                <a:gd name="connsiteX209" fmla="*/ 863958 w 5867400"/>
                <a:gd name="connsiteY209" fmla="*/ 4326939 h 6334125"/>
                <a:gd name="connsiteX210" fmla="*/ 1126902 w 5867400"/>
                <a:gd name="connsiteY210" fmla="*/ 4582536 h 6334125"/>
                <a:gd name="connsiteX211" fmla="*/ 1108120 w 5867400"/>
                <a:gd name="connsiteY211" fmla="*/ 4642676 h 6334125"/>
                <a:gd name="connsiteX212" fmla="*/ 841420 w 5867400"/>
                <a:gd name="connsiteY212" fmla="*/ 4402115 h 6334125"/>
                <a:gd name="connsiteX213" fmla="*/ 503349 w 5867400"/>
                <a:gd name="connsiteY213" fmla="*/ 4375803 h 6334125"/>
                <a:gd name="connsiteX214" fmla="*/ 623552 w 5867400"/>
                <a:gd name="connsiteY214" fmla="*/ 4304386 h 6334125"/>
                <a:gd name="connsiteX215" fmla="*/ 609527 w 5867400"/>
                <a:gd name="connsiteY215" fmla="*/ 4292163 h 6334125"/>
                <a:gd name="connsiteX216" fmla="*/ 652194 w 5867400"/>
                <a:gd name="connsiteY216" fmla="*/ 4251764 h 6334125"/>
                <a:gd name="connsiteX217" fmla="*/ 687410 w 5867400"/>
                <a:gd name="connsiteY217" fmla="*/ 4210417 h 6334125"/>
                <a:gd name="connsiteX218" fmla="*/ 702435 w 5867400"/>
                <a:gd name="connsiteY218" fmla="*/ 4120207 h 6334125"/>
                <a:gd name="connsiteX219" fmla="*/ 770049 w 5867400"/>
                <a:gd name="connsiteY219" fmla="*/ 4093895 h 6334125"/>
                <a:gd name="connsiteX220" fmla="*/ 666618 w 5867400"/>
                <a:gd name="connsiteY220" fmla="*/ 3997231 h 6334125"/>
                <a:gd name="connsiteX221" fmla="*/ 675322 w 5867400"/>
                <a:gd name="connsiteY221" fmla="*/ 3972210 h 6334125"/>
                <a:gd name="connsiteX222" fmla="*/ 716639 w 5867400"/>
                <a:gd name="connsiteY222" fmla="*/ 4005329 h 6334125"/>
                <a:gd name="connsiteX223" fmla="*/ 867714 w 5867400"/>
                <a:gd name="connsiteY223" fmla="*/ 4075101 h 6334125"/>
                <a:gd name="connsiteX224" fmla="*/ 897765 w 5867400"/>
                <a:gd name="connsiteY224" fmla="*/ 4105171 h 6334125"/>
                <a:gd name="connsiteX225" fmla="*/ 1029237 w 5867400"/>
                <a:gd name="connsiteY225" fmla="*/ 4259281 h 6334125"/>
                <a:gd name="connsiteX226" fmla="*/ 972892 w 5867400"/>
                <a:gd name="connsiteY226" fmla="*/ 4184106 h 6334125"/>
                <a:gd name="connsiteX227" fmla="*/ 1055531 w 5867400"/>
                <a:gd name="connsiteY227" fmla="*/ 4199141 h 6334125"/>
                <a:gd name="connsiteX228" fmla="*/ 972892 w 5867400"/>
                <a:gd name="connsiteY228" fmla="*/ 4060066 h 6334125"/>
                <a:gd name="connsiteX229" fmla="*/ 1051775 w 5867400"/>
                <a:gd name="connsiteY229" fmla="*/ 4071342 h 6334125"/>
                <a:gd name="connsiteX230" fmla="*/ 1051775 w 5867400"/>
                <a:gd name="connsiteY230" fmla="*/ 3954820 h 6334125"/>
                <a:gd name="connsiteX231" fmla="*/ 1093095 w 5867400"/>
                <a:gd name="connsiteY231" fmla="*/ 4022478 h 6334125"/>
                <a:gd name="connsiteX232" fmla="*/ 1111876 w 5867400"/>
                <a:gd name="connsiteY232" fmla="*/ 3969855 h 6334125"/>
                <a:gd name="connsiteX233" fmla="*/ 939085 w 5867400"/>
                <a:gd name="connsiteY233" fmla="*/ 3793193 h 6334125"/>
                <a:gd name="connsiteX234" fmla="*/ 954110 w 5867400"/>
                <a:gd name="connsiteY234" fmla="*/ 3770640 h 6334125"/>
                <a:gd name="connsiteX235" fmla="*/ 1168221 w 5867400"/>
                <a:gd name="connsiteY235" fmla="*/ 3868369 h 6334125"/>
                <a:gd name="connsiteX236" fmla="*/ 1175734 w 5867400"/>
                <a:gd name="connsiteY236" fmla="*/ 3793193 h 6334125"/>
                <a:gd name="connsiteX237" fmla="*/ 1126902 w 5867400"/>
                <a:gd name="connsiteY237" fmla="*/ 3785676 h 6334125"/>
                <a:gd name="connsiteX238" fmla="*/ 1044262 w 5867400"/>
                <a:gd name="connsiteY238" fmla="*/ 3537596 h 6334125"/>
                <a:gd name="connsiteX239" fmla="*/ 1017968 w 5867400"/>
                <a:gd name="connsiteY239" fmla="*/ 3545114 h 6334125"/>
                <a:gd name="connsiteX240" fmla="*/ 1029237 w 5867400"/>
                <a:gd name="connsiteY240" fmla="*/ 3620289 h 6334125"/>
                <a:gd name="connsiteX241" fmla="*/ 905278 w 5867400"/>
                <a:gd name="connsiteY241" fmla="*/ 3477456 h 6334125"/>
                <a:gd name="connsiteX242" fmla="*/ 890252 w 5867400"/>
                <a:gd name="connsiteY242" fmla="*/ 3421074 h 6334125"/>
                <a:gd name="connsiteX243" fmla="*/ 999186 w 5867400"/>
                <a:gd name="connsiteY243" fmla="*/ 3383486 h 6334125"/>
                <a:gd name="connsiteX244" fmla="*/ 999186 w 5867400"/>
                <a:gd name="connsiteY244" fmla="*/ 3382369 h 6334125"/>
                <a:gd name="connsiteX245" fmla="*/ 955995 w 5867400"/>
                <a:gd name="connsiteY245" fmla="*/ 3343410 h 6334125"/>
                <a:gd name="connsiteX246" fmla="*/ 926407 w 5867400"/>
                <a:gd name="connsiteY246" fmla="*/ 3323346 h 6334125"/>
                <a:gd name="connsiteX247" fmla="*/ 845176 w 5867400"/>
                <a:gd name="connsiteY247" fmla="*/ 3342140 h 6334125"/>
                <a:gd name="connsiteX248" fmla="*/ 811369 w 5867400"/>
                <a:gd name="connsiteY248" fmla="*/ 3323346 h 6334125"/>
                <a:gd name="connsiteX249" fmla="*/ 743755 w 5867400"/>
                <a:gd name="connsiteY249" fmla="*/ 3263206 h 6334125"/>
                <a:gd name="connsiteX250" fmla="*/ 757239 w 5867400"/>
                <a:gd name="connsiteY250" fmla="*/ 3255534 h 6334125"/>
                <a:gd name="connsiteX251" fmla="*/ 679428 w 5867400"/>
                <a:gd name="connsiteY251" fmla="*/ 3243823 h 6334125"/>
                <a:gd name="connsiteX252" fmla="*/ 503349 w 5867400"/>
                <a:gd name="connsiteY252" fmla="*/ 3213753 h 6334125"/>
                <a:gd name="connsiteX253" fmla="*/ 623552 w 5867400"/>
                <a:gd name="connsiteY253" fmla="*/ 3142336 h 6334125"/>
                <a:gd name="connsiteX254" fmla="*/ 609527 w 5867400"/>
                <a:gd name="connsiteY254" fmla="*/ 3130113 h 6334125"/>
                <a:gd name="connsiteX255" fmla="*/ 652194 w 5867400"/>
                <a:gd name="connsiteY255" fmla="*/ 3089714 h 6334125"/>
                <a:gd name="connsiteX256" fmla="*/ 687410 w 5867400"/>
                <a:gd name="connsiteY256" fmla="*/ 3048367 h 6334125"/>
                <a:gd name="connsiteX257" fmla="*/ 702435 w 5867400"/>
                <a:gd name="connsiteY257" fmla="*/ 2958157 h 6334125"/>
                <a:gd name="connsiteX258" fmla="*/ 770049 w 5867400"/>
                <a:gd name="connsiteY258" fmla="*/ 2931845 h 6334125"/>
                <a:gd name="connsiteX259" fmla="*/ 666618 w 5867400"/>
                <a:gd name="connsiteY259" fmla="*/ 2835181 h 6334125"/>
                <a:gd name="connsiteX260" fmla="*/ 675322 w 5867400"/>
                <a:gd name="connsiteY260" fmla="*/ 2810160 h 6334125"/>
                <a:gd name="connsiteX261" fmla="*/ 716639 w 5867400"/>
                <a:gd name="connsiteY261" fmla="*/ 2843279 h 6334125"/>
                <a:gd name="connsiteX262" fmla="*/ 748020 w 5867400"/>
                <a:gd name="connsiteY262" fmla="*/ 2871426 h 6334125"/>
                <a:gd name="connsiteX263" fmla="*/ 759548 w 5867400"/>
                <a:gd name="connsiteY263" fmla="*/ 2879757 h 6334125"/>
                <a:gd name="connsiteX264" fmla="*/ 717461 w 5867400"/>
                <a:gd name="connsiteY264" fmla="*/ 2812153 h 6334125"/>
                <a:gd name="connsiteX265" fmla="*/ 702435 w 5867400"/>
                <a:gd name="connsiteY265" fmla="*/ 2718183 h 6334125"/>
                <a:gd name="connsiteX266" fmla="*/ 679897 w 5867400"/>
                <a:gd name="connsiteY266" fmla="*/ 2646767 h 6334125"/>
                <a:gd name="connsiteX267" fmla="*/ 649847 w 5867400"/>
                <a:gd name="connsiteY267" fmla="*/ 2654284 h 6334125"/>
                <a:gd name="connsiteX268" fmla="*/ 657359 w 5867400"/>
                <a:gd name="connsiteY268" fmla="*/ 2624214 h 6334125"/>
                <a:gd name="connsiteX269" fmla="*/ 454517 w 5867400"/>
                <a:gd name="connsiteY269" fmla="*/ 2447551 h 6334125"/>
                <a:gd name="connsiteX270" fmla="*/ 262944 w 5867400"/>
                <a:gd name="connsiteY270" fmla="*/ 2413722 h 6334125"/>
                <a:gd name="connsiteX271" fmla="*/ 424466 w 5867400"/>
                <a:gd name="connsiteY271" fmla="*/ 2206990 h 6334125"/>
                <a:gd name="connsiteX272" fmla="*/ 364365 w 5867400"/>
                <a:gd name="connsiteY272" fmla="*/ 2176920 h 6334125"/>
                <a:gd name="connsiteX273" fmla="*/ 300507 w 5867400"/>
                <a:gd name="connsiteY273" fmla="*/ 2191955 h 6334125"/>
                <a:gd name="connsiteX274" fmla="*/ 187817 w 5867400"/>
                <a:gd name="connsiteY274" fmla="*/ 2150608 h 6334125"/>
                <a:gd name="connsiteX275" fmla="*/ 0 w 5867400"/>
                <a:gd name="connsiteY275" fmla="*/ 2097985 h 6334125"/>
                <a:gd name="connsiteX276" fmla="*/ 123959 w 5867400"/>
                <a:gd name="connsiteY276" fmla="*/ 2052880 h 6334125"/>
                <a:gd name="connsiteX277" fmla="*/ 63858 w 5867400"/>
                <a:gd name="connsiteY277" fmla="*/ 1977704 h 6334125"/>
                <a:gd name="connsiteX278" fmla="*/ 176548 w 5867400"/>
                <a:gd name="connsiteY278" fmla="*/ 1988981 h 6334125"/>
                <a:gd name="connsiteX279" fmla="*/ 150254 w 5867400"/>
                <a:gd name="connsiteY279" fmla="*/ 1921323 h 6334125"/>
                <a:gd name="connsiteX280" fmla="*/ 135228 w 5867400"/>
                <a:gd name="connsiteY280" fmla="*/ 1868700 h 6334125"/>
                <a:gd name="connsiteX281" fmla="*/ 187817 w 5867400"/>
                <a:gd name="connsiteY281" fmla="*/ 1834871 h 6334125"/>
                <a:gd name="connsiteX282" fmla="*/ 338071 w 5867400"/>
                <a:gd name="connsiteY282" fmla="*/ 1763454 h 6334125"/>
                <a:gd name="connsiteX283" fmla="*/ 409441 w 5867400"/>
                <a:gd name="connsiteY283" fmla="*/ 1752178 h 6334125"/>
                <a:gd name="connsiteX284" fmla="*/ 142741 w 5867400"/>
                <a:gd name="connsiteY284" fmla="*/ 1677002 h 6334125"/>
                <a:gd name="connsiteX285" fmla="*/ 142741 w 5867400"/>
                <a:gd name="connsiteY285" fmla="*/ 1661967 h 6334125"/>
                <a:gd name="connsiteX286" fmla="*/ 232893 w 5867400"/>
                <a:gd name="connsiteY286" fmla="*/ 1654450 h 6334125"/>
                <a:gd name="connsiteX287" fmla="*/ 210355 w 5867400"/>
                <a:gd name="connsiteY287" fmla="*/ 1590551 h 6334125"/>
                <a:gd name="connsiteX288" fmla="*/ 300507 w 5867400"/>
                <a:gd name="connsiteY288" fmla="*/ 1477787 h 6334125"/>
                <a:gd name="connsiteX289" fmla="*/ 334314 w 5867400"/>
                <a:gd name="connsiteY289" fmla="*/ 1436441 h 6334125"/>
                <a:gd name="connsiteX290" fmla="*/ 424466 w 5867400"/>
                <a:gd name="connsiteY290" fmla="*/ 1387577 h 6334125"/>
                <a:gd name="connsiteX291" fmla="*/ 510862 w 5867400"/>
                <a:gd name="connsiteY291" fmla="*/ 1432682 h 6334125"/>
                <a:gd name="connsiteX292" fmla="*/ 642334 w 5867400"/>
                <a:gd name="connsiteY292" fmla="*/ 1571757 h 6334125"/>
                <a:gd name="connsiteX293" fmla="*/ 687410 w 5867400"/>
                <a:gd name="connsiteY293" fmla="*/ 1601827 h 6334125"/>
                <a:gd name="connsiteX294" fmla="*/ 664872 w 5867400"/>
                <a:gd name="connsiteY294" fmla="*/ 1654450 h 6334125"/>
                <a:gd name="connsiteX295" fmla="*/ 732486 w 5867400"/>
                <a:gd name="connsiteY295" fmla="*/ 1710831 h 6334125"/>
                <a:gd name="connsiteX296" fmla="*/ 713704 w 5867400"/>
                <a:gd name="connsiteY296" fmla="*/ 1729625 h 6334125"/>
                <a:gd name="connsiteX297" fmla="*/ 574720 w 5867400"/>
                <a:gd name="connsiteY297" fmla="*/ 1631897 h 6334125"/>
                <a:gd name="connsiteX298" fmla="*/ 709948 w 5867400"/>
                <a:gd name="connsiteY298" fmla="*/ 1868700 h 6334125"/>
                <a:gd name="connsiteX299" fmla="*/ 758781 w 5867400"/>
                <a:gd name="connsiteY299" fmla="*/ 1733384 h 6334125"/>
                <a:gd name="connsiteX300" fmla="*/ 771001 w 5867400"/>
                <a:gd name="connsiteY300" fmla="*/ 1736102 h 6334125"/>
                <a:gd name="connsiteX301" fmla="*/ 770989 w 5867400"/>
                <a:gd name="connsiteY301" fmla="*/ 1736085 h 6334125"/>
                <a:gd name="connsiteX302" fmla="*/ 717461 w 5867400"/>
                <a:gd name="connsiteY302" fmla="*/ 1650103 h 6334125"/>
                <a:gd name="connsiteX303" fmla="*/ 702435 w 5867400"/>
                <a:gd name="connsiteY303" fmla="*/ 1556133 h 6334125"/>
                <a:gd name="connsiteX304" fmla="*/ 679897 w 5867400"/>
                <a:gd name="connsiteY304" fmla="*/ 1484717 h 6334125"/>
                <a:gd name="connsiteX305" fmla="*/ 649847 w 5867400"/>
                <a:gd name="connsiteY305" fmla="*/ 1492234 h 6334125"/>
                <a:gd name="connsiteX306" fmla="*/ 657359 w 5867400"/>
                <a:gd name="connsiteY306" fmla="*/ 1462164 h 6334125"/>
                <a:gd name="connsiteX307" fmla="*/ 454517 w 5867400"/>
                <a:gd name="connsiteY307" fmla="*/ 1285501 h 6334125"/>
                <a:gd name="connsiteX308" fmla="*/ 262944 w 5867400"/>
                <a:gd name="connsiteY308" fmla="*/ 1251672 h 6334125"/>
                <a:gd name="connsiteX309" fmla="*/ 424466 w 5867400"/>
                <a:gd name="connsiteY309" fmla="*/ 1044940 h 6334125"/>
                <a:gd name="connsiteX310" fmla="*/ 364365 w 5867400"/>
                <a:gd name="connsiteY310" fmla="*/ 1014870 h 6334125"/>
                <a:gd name="connsiteX311" fmla="*/ 300507 w 5867400"/>
                <a:gd name="connsiteY311" fmla="*/ 1029905 h 6334125"/>
                <a:gd name="connsiteX312" fmla="*/ 187817 w 5867400"/>
                <a:gd name="connsiteY312" fmla="*/ 988558 h 6334125"/>
                <a:gd name="connsiteX313" fmla="*/ 0 w 5867400"/>
                <a:gd name="connsiteY313" fmla="*/ 935935 h 6334125"/>
                <a:gd name="connsiteX314" fmla="*/ 123959 w 5867400"/>
                <a:gd name="connsiteY314" fmla="*/ 890830 h 6334125"/>
                <a:gd name="connsiteX315" fmla="*/ 63858 w 5867400"/>
                <a:gd name="connsiteY315" fmla="*/ 815654 h 6334125"/>
                <a:gd name="connsiteX316" fmla="*/ 176548 w 5867400"/>
                <a:gd name="connsiteY316" fmla="*/ 826931 h 6334125"/>
                <a:gd name="connsiteX317" fmla="*/ 150254 w 5867400"/>
                <a:gd name="connsiteY317" fmla="*/ 759273 h 6334125"/>
                <a:gd name="connsiteX318" fmla="*/ 135228 w 5867400"/>
                <a:gd name="connsiteY318" fmla="*/ 706650 h 6334125"/>
                <a:gd name="connsiteX319" fmla="*/ 187817 w 5867400"/>
                <a:gd name="connsiteY319" fmla="*/ 672821 h 6334125"/>
                <a:gd name="connsiteX320" fmla="*/ 338071 w 5867400"/>
                <a:gd name="connsiteY320" fmla="*/ 601404 h 6334125"/>
                <a:gd name="connsiteX321" fmla="*/ 409441 w 5867400"/>
                <a:gd name="connsiteY321" fmla="*/ 590128 h 6334125"/>
                <a:gd name="connsiteX322" fmla="*/ 142741 w 5867400"/>
                <a:gd name="connsiteY322" fmla="*/ 514952 h 6334125"/>
                <a:gd name="connsiteX323" fmla="*/ 142741 w 5867400"/>
                <a:gd name="connsiteY323" fmla="*/ 499917 h 6334125"/>
                <a:gd name="connsiteX324" fmla="*/ 232893 w 5867400"/>
                <a:gd name="connsiteY324" fmla="*/ 492400 h 6334125"/>
                <a:gd name="connsiteX325" fmla="*/ 210355 w 5867400"/>
                <a:gd name="connsiteY325" fmla="*/ 428501 h 6334125"/>
                <a:gd name="connsiteX326" fmla="*/ 300507 w 5867400"/>
                <a:gd name="connsiteY326" fmla="*/ 315737 h 6334125"/>
                <a:gd name="connsiteX327" fmla="*/ 334314 w 5867400"/>
                <a:gd name="connsiteY327" fmla="*/ 274391 h 6334125"/>
                <a:gd name="connsiteX328" fmla="*/ 424466 w 5867400"/>
                <a:gd name="connsiteY328" fmla="*/ 225527 h 6334125"/>
                <a:gd name="connsiteX329" fmla="*/ 510862 w 5867400"/>
                <a:gd name="connsiteY329" fmla="*/ 270632 h 6334125"/>
                <a:gd name="connsiteX330" fmla="*/ 642334 w 5867400"/>
                <a:gd name="connsiteY330" fmla="*/ 409707 h 6334125"/>
                <a:gd name="connsiteX331" fmla="*/ 687410 w 5867400"/>
                <a:gd name="connsiteY331" fmla="*/ 439777 h 6334125"/>
                <a:gd name="connsiteX332" fmla="*/ 664872 w 5867400"/>
                <a:gd name="connsiteY332" fmla="*/ 492400 h 6334125"/>
                <a:gd name="connsiteX333" fmla="*/ 732486 w 5867400"/>
                <a:gd name="connsiteY333" fmla="*/ 548781 h 6334125"/>
                <a:gd name="connsiteX334" fmla="*/ 713704 w 5867400"/>
                <a:gd name="connsiteY334" fmla="*/ 567575 h 6334125"/>
                <a:gd name="connsiteX335" fmla="*/ 574720 w 5867400"/>
                <a:gd name="connsiteY335" fmla="*/ 469847 h 6334125"/>
                <a:gd name="connsiteX336" fmla="*/ 709948 w 5867400"/>
                <a:gd name="connsiteY336" fmla="*/ 706650 h 6334125"/>
                <a:gd name="connsiteX337" fmla="*/ 758781 w 5867400"/>
                <a:gd name="connsiteY337" fmla="*/ 571334 h 6334125"/>
                <a:gd name="connsiteX338" fmla="*/ 837664 w 5867400"/>
                <a:gd name="connsiteY338" fmla="*/ 590128 h 6334125"/>
                <a:gd name="connsiteX339" fmla="*/ 905278 w 5867400"/>
                <a:gd name="connsiteY339" fmla="*/ 563816 h 6334125"/>
                <a:gd name="connsiteX340" fmla="*/ 920303 w 5867400"/>
                <a:gd name="connsiteY340" fmla="*/ 582610 h 6334125"/>
                <a:gd name="connsiteX341" fmla="*/ 935328 w 5867400"/>
                <a:gd name="connsiteY341" fmla="*/ 507435 h 6334125"/>
                <a:gd name="connsiteX342" fmla="*/ 871471 w 5867400"/>
                <a:gd name="connsiteY342" fmla="*/ 507435 h 6334125"/>
                <a:gd name="connsiteX343" fmla="*/ 860202 w 5867400"/>
                <a:gd name="connsiteY343" fmla="*/ 488641 h 6334125"/>
                <a:gd name="connsiteX344" fmla="*/ 901521 w 5867400"/>
                <a:gd name="connsiteY344" fmla="*/ 477365 h 6334125"/>
                <a:gd name="connsiteX345" fmla="*/ 815126 w 5867400"/>
                <a:gd name="connsiteY345" fmla="*/ 409707 h 6334125"/>
                <a:gd name="connsiteX346" fmla="*/ 826395 w 5867400"/>
                <a:gd name="connsiteY346" fmla="*/ 383395 h 6334125"/>
                <a:gd name="connsiteX347" fmla="*/ 1006699 w 5867400"/>
                <a:gd name="connsiteY347" fmla="*/ 462330 h 6334125"/>
                <a:gd name="connsiteX348" fmla="*/ 999186 w 5867400"/>
                <a:gd name="connsiteY348" fmla="*/ 402189 h 6334125"/>
                <a:gd name="connsiteX349" fmla="*/ 1089338 w 5867400"/>
                <a:gd name="connsiteY349" fmla="*/ 251838 h 6334125"/>
                <a:gd name="connsiteX350" fmla="*/ 1258373 w 5867400"/>
                <a:gd name="connsiteY350" fmla="*/ 334531 h 6334125"/>
                <a:gd name="connsiteX351" fmla="*/ 1341013 w 5867400"/>
                <a:gd name="connsiteY351" fmla="*/ 432259 h 6334125"/>
                <a:gd name="connsiteX352" fmla="*/ 1386089 w 5867400"/>
                <a:gd name="connsiteY352" fmla="*/ 420983 h 6334125"/>
                <a:gd name="connsiteX353" fmla="*/ 1386089 w 5867400"/>
                <a:gd name="connsiteY353" fmla="*/ 372119 h 6334125"/>
                <a:gd name="connsiteX354" fmla="*/ 1374820 w 5867400"/>
                <a:gd name="connsiteY354" fmla="*/ 334531 h 6334125"/>
                <a:gd name="connsiteX355" fmla="*/ 1322231 w 5867400"/>
                <a:gd name="connsiteY355" fmla="*/ 330772 h 6334125"/>
                <a:gd name="connsiteX356" fmla="*/ 1322231 w 5867400"/>
                <a:gd name="connsiteY356" fmla="*/ 311979 h 6334125"/>
                <a:gd name="connsiteX357" fmla="*/ 1389845 w 5867400"/>
                <a:gd name="connsiteY357" fmla="*/ 308220 h 6334125"/>
                <a:gd name="connsiteX358" fmla="*/ 1333500 w 5867400"/>
                <a:gd name="connsiteY358" fmla="*/ 255597 h 6334125"/>
                <a:gd name="connsiteX359" fmla="*/ 1367307 w 5867400"/>
                <a:gd name="connsiteY359" fmla="*/ 199215 h 6334125"/>
                <a:gd name="connsiteX360" fmla="*/ 1442434 w 5867400"/>
                <a:gd name="connsiteY360" fmla="*/ 0 h 633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867400" h="6334125">
                  <a:moveTo>
                    <a:pt x="2216240" y="5488401"/>
                  </a:moveTo>
                  <a:lnTo>
                    <a:pt x="2217838" y="5488902"/>
                  </a:lnTo>
                  <a:lnTo>
                    <a:pt x="2216709" y="5493099"/>
                  </a:lnTo>
                  <a:cubicBezTo>
                    <a:pt x="2216240" y="5494979"/>
                    <a:pt x="2216240" y="5494039"/>
                    <a:pt x="2216240" y="5488401"/>
                  </a:cubicBezTo>
                  <a:close/>
                  <a:moveTo>
                    <a:pt x="608997" y="4291701"/>
                  </a:moveTo>
                  <a:lnTo>
                    <a:pt x="609527" y="4292163"/>
                  </a:lnTo>
                  <a:lnTo>
                    <a:pt x="608527" y="4293110"/>
                  </a:lnTo>
                  <a:cubicBezTo>
                    <a:pt x="604771" y="4289351"/>
                    <a:pt x="605710" y="4289351"/>
                    <a:pt x="608997" y="4291701"/>
                  </a:cubicBezTo>
                  <a:close/>
                  <a:moveTo>
                    <a:pt x="672385" y="3969855"/>
                  </a:moveTo>
                  <a:cubicBezTo>
                    <a:pt x="672385" y="3969855"/>
                    <a:pt x="672385" y="3969855"/>
                    <a:pt x="676141" y="3969855"/>
                  </a:cubicBezTo>
                  <a:lnTo>
                    <a:pt x="675322" y="3972210"/>
                  </a:lnTo>
                  <a:close/>
                  <a:moveTo>
                    <a:pt x="608997" y="3129651"/>
                  </a:moveTo>
                  <a:lnTo>
                    <a:pt x="609527" y="3130113"/>
                  </a:lnTo>
                  <a:lnTo>
                    <a:pt x="608527" y="3131060"/>
                  </a:lnTo>
                  <a:cubicBezTo>
                    <a:pt x="604771" y="3127301"/>
                    <a:pt x="605710" y="3127301"/>
                    <a:pt x="608997" y="3129651"/>
                  </a:cubicBezTo>
                  <a:close/>
                  <a:moveTo>
                    <a:pt x="672385" y="2807805"/>
                  </a:moveTo>
                  <a:cubicBezTo>
                    <a:pt x="672385" y="2807805"/>
                    <a:pt x="672385" y="2807805"/>
                    <a:pt x="676141" y="2807805"/>
                  </a:cubicBezTo>
                  <a:lnTo>
                    <a:pt x="675322" y="2810160"/>
                  </a:lnTo>
                  <a:close/>
                  <a:moveTo>
                    <a:pt x="1442434" y="0"/>
                  </a:moveTo>
                  <a:cubicBezTo>
                    <a:pt x="1536343" y="0"/>
                    <a:pt x="1630251" y="0"/>
                    <a:pt x="1720403" y="0"/>
                  </a:cubicBezTo>
                  <a:cubicBezTo>
                    <a:pt x="1720403" y="18794"/>
                    <a:pt x="1720403" y="37588"/>
                    <a:pt x="1720403" y="56382"/>
                  </a:cubicBezTo>
                  <a:cubicBezTo>
                    <a:pt x="1772992" y="93970"/>
                    <a:pt x="1821824" y="131557"/>
                    <a:pt x="1874413" y="165386"/>
                  </a:cubicBezTo>
                  <a:cubicBezTo>
                    <a:pt x="1870657" y="176663"/>
                    <a:pt x="1863144" y="187939"/>
                    <a:pt x="1859388" y="199215"/>
                  </a:cubicBezTo>
                  <a:cubicBezTo>
                    <a:pt x="1870657" y="195456"/>
                    <a:pt x="1878169" y="191698"/>
                    <a:pt x="1889438" y="187939"/>
                  </a:cubicBezTo>
                  <a:cubicBezTo>
                    <a:pt x="1908220" y="199215"/>
                    <a:pt x="1923245" y="218009"/>
                    <a:pt x="1945783" y="225527"/>
                  </a:cubicBezTo>
                  <a:cubicBezTo>
                    <a:pt x="1987103" y="240562"/>
                    <a:pt x="2032179" y="266873"/>
                    <a:pt x="2069742" y="259356"/>
                  </a:cubicBezTo>
                  <a:cubicBezTo>
                    <a:pt x="2193702" y="236803"/>
                    <a:pt x="2201214" y="240562"/>
                    <a:pt x="2178676" y="353325"/>
                  </a:cubicBezTo>
                  <a:cubicBezTo>
                    <a:pt x="2201214" y="375878"/>
                    <a:pt x="2261316" y="296943"/>
                    <a:pt x="2253803" y="372119"/>
                  </a:cubicBezTo>
                  <a:cubicBezTo>
                    <a:pt x="2276341" y="379636"/>
                    <a:pt x="2295123" y="383395"/>
                    <a:pt x="2317661" y="387154"/>
                  </a:cubicBezTo>
                  <a:cubicBezTo>
                    <a:pt x="2313904" y="394672"/>
                    <a:pt x="2313904" y="405948"/>
                    <a:pt x="2313904" y="413465"/>
                  </a:cubicBezTo>
                  <a:cubicBezTo>
                    <a:pt x="2291366" y="413465"/>
                    <a:pt x="2265072" y="413465"/>
                    <a:pt x="2238778" y="413465"/>
                  </a:cubicBezTo>
                  <a:cubicBezTo>
                    <a:pt x="2276341" y="454812"/>
                    <a:pt x="2310148" y="488641"/>
                    <a:pt x="2332686" y="514952"/>
                  </a:cubicBezTo>
                  <a:cubicBezTo>
                    <a:pt x="2370249" y="514952"/>
                    <a:pt x="2400300" y="518711"/>
                    <a:pt x="2434107" y="518711"/>
                  </a:cubicBezTo>
                  <a:cubicBezTo>
                    <a:pt x="2422838" y="541264"/>
                    <a:pt x="2411569" y="563816"/>
                    <a:pt x="2396544" y="590128"/>
                  </a:cubicBezTo>
                  <a:cubicBezTo>
                    <a:pt x="2419082" y="608922"/>
                    <a:pt x="2449133" y="631474"/>
                    <a:pt x="2479183" y="657786"/>
                  </a:cubicBezTo>
                  <a:cubicBezTo>
                    <a:pt x="2482940" y="638992"/>
                    <a:pt x="2486696" y="620198"/>
                    <a:pt x="2486696" y="601404"/>
                  </a:cubicBezTo>
                  <a:cubicBezTo>
                    <a:pt x="2524259" y="631474"/>
                    <a:pt x="2588117" y="661545"/>
                    <a:pt x="2584361" y="684097"/>
                  </a:cubicBezTo>
                  <a:cubicBezTo>
                    <a:pt x="2576848" y="793102"/>
                    <a:pt x="2670757" y="800619"/>
                    <a:pt x="2723345" y="849483"/>
                  </a:cubicBezTo>
                  <a:cubicBezTo>
                    <a:pt x="2745883" y="872036"/>
                    <a:pt x="2775934" y="883312"/>
                    <a:pt x="2805985" y="898347"/>
                  </a:cubicBezTo>
                  <a:cubicBezTo>
                    <a:pt x="2817254" y="883312"/>
                    <a:pt x="2828523" y="864519"/>
                    <a:pt x="2839792" y="849483"/>
                  </a:cubicBezTo>
                  <a:cubicBezTo>
                    <a:pt x="2851061" y="887071"/>
                    <a:pt x="2854817" y="939694"/>
                    <a:pt x="2881112" y="966005"/>
                  </a:cubicBezTo>
                  <a:cubicBezTo>
                    <a:pt x="2914918" y="996076"/>
                    <a:pt x="2986289" y="984799"/>
                    <a:pt x="2997558" y="1059975"/>
                  </a:cubicBezTo>
                  <a:cubicBezTo>
                    <a:pt x="3001314" y="1067492"/>
                    <a:pt x="3050147" y="1082528"/>
                    <a:pt x="3076441" y="1075010"/>
                  </a:cubicBezTo>
                  <a:cubicBezTo>
                    <a:pt x="3110248" y="1071251"/>
                    <a:pt x="3144055" y="1048699"/>
                    <a:pt x="3181618" y="1029905"/>
                  </a:cubicBezTo>
                  <a:cubicBezTo>
                    <a:pt x="3177862" y="1011111"/>
                    <a:pt x="3170349" y="988558"/>
                    <a:pt x="3159080" y="950970"/>
                  </a:cubicBezTo>
                  <a:cubicBezTo>
                    <a:pt x="3181618" y="962247"/>
                    <a:pt x="3189131" y="969764"/>
                    <a:pt x="3192887" y="969764"/>
                  </a:cubicBezTo>
                  <a:cubicBezTo>
                    <a:pt x="3200400" y="939694"/>
                    <a:pt x="3204156" y="905865"/>
                    <a:pt x="3219182" y="879554"/>
                  </a:cubicBezTo>
                  <a:cubicBezTo>
                    <a:pt x="3222938" y="870157"/>
                    <a:pt x="3232329" y="863579"/>
                    <a:pt x="3244537" y="857001"/>
                  </a:cubicBezTo>
                  <a:lnTo>
                    <a:pt x="3286796" y="834448"/>
                  </a:lnTo>
                  <a:lnTo>
                    <a:pt x="3290552" y="836328"/>
                  </a:lnTo>
                  <a:cubicBezTo>
                    <a:pt x="3296187" y="839147"/>
                    <a:pt x="3305578" y="843845"/>
                    <a:pt x="3316847" y="849483"/>
                  </a:cubicBezTo>
                  <a:cubicBezTo>
                    <a:pt x="3309334" y="815654"/>
                    <a:pt x="3305578" y="793102"/>
                    <a:pt x="3301821" y="778067"/>
                  </a:cubicBezTo>
                  <a:cubicBezTo>
                    <a:pt x="3339385" y="781825"/>
                    <a:pt x="3376948" y="785584"/>
                    <a:pt x="3391973" y="785584"/>
                  </a:cubicBezTo>
                  <a:cubicBezTo>
                    <a:pt x="3448318" y="819413"/>
                    <a:pt x="3489638" y="838207"/>
                    <a:pt x="3527202" y="860760"/>
                  </a:cubicBezTo>
                  <a:cubicBezTo>
                    <a:pt x="3538471" y="868277"/>
                    <a:pt x="3553496" y="894589"/>
                    <a:pt x="3553496" y="898347"/>
                  </a:cubicBezTo>
                  <a:cubicBezTo>
                    <a:pt x="3538471" y="920900"/>
                    <a:pt x="3515933" y="939694"/>
                    <a:pt x="3497151" y="962247"/>
                  </a:cubicBezTo>
                  <a:cubicBezTo>
                    <a:pt x="3530958" y="992317"/>
                    <a:pt x="3572278" y="1022387"/>
                    <a:pt x="3602328" y="1044940"/>
                  </a:cubicBezTo>
                  <a:cubicBezTo>
                    <a:pt x="3684968" y="1063734"/>
                    <a:pt x="3497151" y="1221602"/>
                    <a:pt x="3699993" y="1165221"/>
                  </a:cubicBezTo>
                  <a:cubicBezTo>
                    <a:pt x="3662430" y="1251672"/>
                    <a:pt x="3838978" y="1225361"/>
                    <a:pt x="3778876" y="1326848"/>
                  </a:cubicBezTo>
                  <a:cubicBezTo>
                    <a:pt x="3760094" y="1300536"/>
                    <a:pt x="3745069" y="1281743"/>
                    <a:pt x="3730044" y="1262949"/>
                  </a:cubicBezTo>
                  <a:cubicBezTo>
                    <a:pt x="3726287" y="1266708"/>
                    <a:pt x="3718775" y="1274225"/>
                    <a:pt x="3711262" y="1277984"/>
                  </a:cubicBezTo>
                  <a:cubicBezTo>
                    <a:pt x="3733800" y="1311813"/>
                    <a:pt x="3718775" y="1368194"/>
                    <a:pt x="3797658" y="1364436"/>
                  </a:cubicBezTo>
                  <a:cubicBezTo>
                    <a:pt x="3835221" y="1364436"/>
                    <a:pt x="3872785" y="1417059"/>
                    <a:pt x="3921617" y="1420817"/>
                  </a:cubicBezTo>
                  <a:cubicBezTo>
                    <a:pt x="3936642" y="1420817"/>
                    <a:pt x="3944155" y="1469681"/>
                    <a:pt x="3955424" y="1495993"/>
                  </a:cubicBezTo>
                  <a:cubicBezTo>
                    <a:pt x="3966693" y="1541098"/>
                    <a:pt x="3981718" y="1582445"/>
                    <a:pt x="3996744" y="1635068"/>
                  </a:cubicBezTo>
                  <a:cubicBezTo>
                    <a:pt x="4030551" y="1608756"/>
                    <a:pt x="4053089" y="1589962"/>
                    <a:pt x="4075627" y="1574927"/>
                  </a:cubicBezTo>
                  <a:cubicBezTo>
                    <a:pt x="4086896" y="1574927"/>
                    <a:pt x="4098165" y="1574927"/>
                    <a:pt x="4105678" y="1574927"/>
                  </a:cubicBezTo>
                  <a:cubicBezTo>
                    <a:pt x="4109434" y="1578686"/>
                    <a:pt x="4109434" y="1586204"/>
                    <a:pt x="4109434" y="1593721"/>
                  </a:cubicBezTo>
                  <a:cubicBezTo>
                    <a:pt x="4109434" y="1597480"/>
                    <a:pt x="4109434" y="1604997"/>
                    <a:pt x="4109434" y="1612515"/>
                  </a:cubicBezTo>
                  <a:cubicBezTo>
                    <a:pt x="4113190" y="1612515"/>
                    <a:pt x="4120703" y="1612515"/>
                    <a:pt x="4124459" y="1612515"/>
                  </a:cubicBezTo>
                  <a:cubicBezTo>
                    <a:pt x="4139485" y="1631309"/>
                    <a:pt x="4154510" y="1650103"/>
                    <a:pt x="4165779" y="1665138"/>
                  </a:cubicBezTo>
                  <a:cubicBezTo>
                    <a:pt x="4113190" y="1740313"/>
                    <a:pt x="4203343" y="1729037"/>
                    <a:pt x="4222124" y="1762866"/>
                  </a:cubicBezTo>
                  <a:lnTo>
                    <a:pt x="4237150" y="1777901"/>
                  </a:lnTo>
                  <a:lnTo>
                    <a:pt x="4240906" y="1796695"/>
                  </a:lnTo>
                  <a:cubicBezTo>
                    <a:pt x="4259688" y="1807971"/>
                    <a:pt x="4278469" y="1823006"/>
                    <a:pt x="4297251" y="1834283"/>
                  </a:cubicBezTo>
                  <a:cubicBezTo>
                    <a:pt x="4308520" y="1845559"/>
                    <a:pt x="4319789" y="1856835"/>
                    <a:pt x="4331058" y="1871870"/>
                  </a:cubicBezTo>
                  <a:cubicBezTo>
                    <a:pt x="4346083" y="1883147"/>
                    <a:pt x="4357352" y="1894423"/>
                    <a:pt x="4368621" y="1905699"/>
                  </a:cubicBezTo>
                  <a:cubicBezTo>
                    <a:pt x="4379890" y="1924493"/>
                    <a:pt x="4391159" y="1943287"/>
                    <a:pt x="4402428" y="1962081"/>
                  </a:cubicBezTo>
                  <a:cubicBezTo>
                    <a:pt x="4439992" y="2010945"/>
                    <a:pt x="4477555" y="2063568"/>
                    <a:pt x="4515119" y="2108673"/>
                  </a:cubicBezTo>
                  <a:cubicBezTo>
                    <a:pt x="4518875" y="2112432"/>
                    <a:pt x="4548926" y="2104914"/>
                    <a:pt x="4548926" y="2097397"/>
                  </a:cubicBezTo>
                  <a:cubicBezTo>
                    <a:pt x="4552682" y="2086121"/>
                    <a:pt x="4545169" y="2067327"/>
                    <a:pt x="4537657" y="2056050"/>
                  </a:cubicBezTo>
                  <a:cubicBezTo>
                    <a:pt x="4526388" y="2037257"/>
                    <a:pt x="4518875" y="1999669"/>
                    <a:pt x="4533900" y="1984634"/>
                  </a:cubicBezTo>
                  <a:cubicBezTo>
                    <a:pt x="4556438" y="2014704"/>
                    <a:pt x="4578976" y="2048533"/>
                    <a:pt x="4605271" y="2082362"/>
                  </a:cubicBezTo>
                  <a:cubicBezTo>
                    <a:pt x="4612783" y="2074844"/>
                    <a:pt x="4627809" y="2063568"/>
                    <a:pt x="4642834" y="2052292"/>
                  </a:cubicBezTo>
                  <a:cubicBezTo>
                    <a:pt x="4635321" y="2108673"/>
                    <a:pt x="4778062" y="2056050"/>
                    <a:pt x="4714204" y="2150020"/>
                  </a:cubicBezTo>
                  <a:cubicBezTo>
                    <a:pt x="4710448" y="2157537"/>
                    <a:pt x="4732986" y="2180090"/>
                    <a:pt x="4744255" y="2195125"/>
                  </a:cubicBezTo>
                  <a:cubicBezTo>
                    <a:pt x="4811869" y="2266542"/>
                    <a:pt x="4917047" y="2315406"/>
                    <a:pt x="4909534" y="2439445"/>
                  </a:cubicBezTo>
                  <a:cubicBezTo>
                    <a:pt x="4909534" y="2443204"/>
                    <a:pt x="4928316" y="2443204"/>
                    <a:pt x="4935828" y="2446963"/>
                  </a:cubicBezTo>
                  <a:cubicBezTo>
                    <a:pt x="4962123" y="2465757"/>
                    <a:pt x="4992173" y="2484551"/>
                    <a:pt x="5014712" y="2507104"/>
                  </a:cubicBezTo>
                  <a:cubicBezTo>
                    <a:pt x="5033493" y="2522138"/>
                    <a:pt x="5044762" y="2548450"/>
                    <a:pt x="5059788" y="2548450"/>
                  </a:cubicBezTo>
                  <a:cubicBezTo>
                    <a:pt x="5074813" y="2548450"/>
                    <a:pt x="5093595" y="2525897"/>
                    <a:pt x="5104864" y="2510862"/>
                  </a:cubicBezTo>
                  <a:cubicBezTo>
                    <a:pt x="5116133" y="2495827"/>
                    <a:pt x="5119889" y="2480792"/>
                    <a:pt x="5127402" y="2461998"/>
                  </a:cubicBezTo>
                  <a:cubicBezTo>
                    <a:pt x="5134914" y="2461998"/>
                    <a:pt x="5142427" y="2461998"/>
                    <a:pt x="5149940" y="2461998"/>
                  </a:cubicBezTo>
                  <a:cubicBezTo>
                    <a:pt x="5183747" y="2499586"/>
                    <a:pt x="5217554" y="2555967"/>
                    <a:pt x="5273899" y="2488309"/>
                  </a:cubicBezTo>
                  <a:cubicBezTo>
                    <a:pt x="5277655" y="2480792"/>
                    <a:pt x="5318975" y="2495827"/>
                    <a:pt x="5326488" y="2507104"/>
                  </a:cubicBezTo>
                  <a:cubicBezTo>
                    <a:pt x="5345269" y="2540933"/>
                    <a:pt x="5375320" y="2601073"/>
                    <a:pt x="5364051" y="2612349"/>
                  </a:cubicBezTo>
                  <a:cubicBezTo>
                    <a:pt x="5296437" y="2676248"/>
                    <a:pt x="5341513" y="2755183"/>
                    <a:pt x="5356538" y="2804047"/>
                  </a:cubicBezTo>
                  <a:cubicBezTo>
                    <a:pt x="5379076" y="2875463"/>
                    <a:pt x="5390345" y="2916810"/>
                    <a:pt x="5303950" y="2954398"/>
                  </a:cubicBezTo>
                  <a:cubicBezTo>
                    <a:pt x="5330244" y="2961915"/>
                    <a:pt x="5341513" y="2965674"/>
                    <a:pt x="5367807" y="2973191"/>
                  </a:cubicBezTo>
                  <a:cubicBezTo>
                    <a:pt x="5288924" y="3003262"/>
                    <a:pt x="5217554" y="3033332"/>
                    <a:pt x="5142427" y="3063402"/>
                  </a:cubicBezTo>
                  <a:cubicBezTo>
                    <a:pt x="5179990" y="3131060"/>
                    <a:pt x="5161209" y="3183683"/>
                    <a:pt x="5108620" y="3221271"/>
                  </a:cubicBezTo>
                  <a:cubicBezTo>
                    <a:pt x="5101107" y="3240065"/>
                    <a:pt x="5097351" y="3258858"/>
                    <a:pt x="5093595" y="3277652"/>
                  </a:cubicBezTo>
                  <a:cubicBezTo>
                    <a:pt x="5104864" y="3285170"/>
                    <a:pt x="5116133" y="3288929"/>
                    <a:pt x="5131158" y="3296446"/>
                  </a:cubicBezTo>
                  <a:cubicBezTo>
                    <a:pt x="5134914" y="3303964"/>
                    <a:pt x="5142427" y="3307723"/>
                    <a:pt x="5146183" y="3315240"/>
                  </a:cubicBezTo>
                  <a:cubicBezTo>
                    <a:pt x="5153696" y="3326516"/>
                    <a:pt x="5161209" y="3341551"/>
                    <a:pt x="5164965" y="3352828"/>
                  </a:cubicBezTo>
                  <a:cubicBezTo>
                    <a:pt x="5172478" y="3352828"/>
                    <a:pt x="5172478" y="3352828"/>
                    <a:pt x="5172478" y="3352828"/>
                  </a:cubicBezTo>
                  <a:cubicBezTo>
                    <a:pt x="5183747" y="3352828"/>
                    <a:pt x="5183747" y="3352828"/>
                    <a:pt x="5183747" y="3352828"/>
                  </a:cubicBezTo>
                  <a:cubicBezTo>
                    <a:pt x="5187503" y="3352828"/>
                    <a:pt x="5195016" y="3352828"/>
                    <a:pt x="5202528" y="3352828"/>
                  </a:cubicBezTo>
                  <a:cubicBezTo>
                    <a:pt x="5255117" y="3367863"/>
                    <a:pt x="5303950" y="3382898"/>
                    <a:pt x="5334000" y="3315240"/>
                  </a:cubicBezTo>
                  <a:cubicBezTo>
                    <a:pt x="5405371" y="3300205"/>
                    <a:pt x="5457959" y="3345310"/>
                    <a:pt x="5514304" y="3375380"/>
                  </a:cubicBezTo>
                  <a:cubicBezTo>
                    <a:pt x="5533086" y="3386657"/>
                    <a:pt x="5540599" y="3428003"/>
                    <a:pt x="5548112" y="3458074"/>
                  </a:cubicBezTo>
                  <a:cubicBezTo>
                    <a:pt x="5551868" y="3484385"/>
                    <a:pt x="5555624" y="3518214"/>
                    <a:pt x="5548112" y="3544525"/>
                  </a:cubicBezTo>
                  <a:cubicBezTo>
                    <a:pt x="5518061" y="3642254"/>
                    <a:pt x="5555624" y="3717429"/>
                    <a:pt x="5604457" y="3800122"/>
                  </a:cubicBezTo>
                  <a:cubicBezTo>
                    <a:pt x="5638264" y="3864021"/>
                    <a:pt x="5593188" y="3965508"/>
                    <a:pt x="5623238" y="4033166"/>
                  </a:cubicBezTo>
                  <a:cubicBezTo>
                    <a:pt x="5657045" y="4119618"/>
                    <a:pt x="5548112" y="4232381"/>
                    <a:pt x="5672071" y="4307557"/>
                  </a:cubicBezTo>
                  <a:cubicBezTo>
                    <a:pt x="5653289" y="4303798"/>
                    <a:pt x="5634507" y="4300039"/>
                    <a:pt x="5596944" y="4292522"/>
                  </a:cubicBezTo>
                  <a:cubicBezTo>
                    <a:pt x="5625116" y="4315074"/>
                    <a:pt x="5649533" y="4334808"/>
                    <a:pt x="5673010" y="4353602"/>
                  </a:cubicBezTo>
                  <a:lnTo>
                    <a:pt x="5742387" y="4408214"/>
                  </a:lnTo>
                  <a:lnTo>
                    <a:pt x="5739215" y="4417031"/>
                  </a:lnTo>
                  <a:cubicBezTo>
                    <a:pt x="5738746" y="4418441"/>
                    <a:pt x="5739685" y="4416561"/>
                    <a:pt x="5743441" y="4409044"/>
                  </a:cubicBezTo>
                  <a:lnTo>
                    <a:pt x="5742387" y="4408214"/>
                  </a:lnTo>
                  <a:lnTo>
                    <a:pt x="5743441" y="4405285"/>
                  </a:lnTo>
                  <a:cubicBezTo>
                    <a:pt x="5811055" y="4574430"/>
                    <a:pt x="5811055" y="4574430"/>
                    <a:pt x="5765979" y="4600741"/>
                  </a:cubicBezTo>
                  <a:cubicBezTo>
                    <a:pt x="5803543" y="4623294"/>
                    <a:pt x="5833593" y="4645847"/>
                    <a:pt x="5867400" y="4668399"/>
                  </a:cubicBezTo>
                  <a:cubicBezTo>
                    <a:pt x="5863644" y="4732299"/>
                    <a:pt x="5859888" y="4799956"/>
                    <a:pt x="5852375" y="4871373"/>
                  </a:cubicBezTo>
                  <a:cubicBezTo>
                    <a:pt x="5841106" y="4867614"/>
                    <a:pt x="5826081" y="4860097"/>
                    <a:pt x="5811055" y="4856338"/>
                  </a:cubicBezTo>
                  <a:cubicBezTo>
                    <a:pt x="5811055" y="4890167"/>
                    <a:pt x="5814812" y="4927755"/>
                    <a:pt x="5818568" y="4961584"/>
                  </a:cubicBezTo>
                  <a:cubicBezTo>
                    <a:pt x="5765979" y="4984136"/>
                    <a:pt x="5709634" y="5006689"/>
                    <a:pt x="5672071" y="5021724"/>
                  </a:cubicBezTo>
                  <a:cubicBezTo>
                    <a:pt x="5658924" y="5042398"/>
                    <a:pt x="5647655" y="5059312"/>
                    <a:pt x="5637325" y="5074347"/>
                  </a:cubicBezTo>
                  <a:lnTo>
                    <a:pt x="5613845" y="5107695"/>
                  </a:lnTo>
                  <a:lnTo>
                    <a:pt x="5612381" y="5139246"/>
                  </a:lnTo>
                  <a:cubicBezTo>
                    <a:pt x="5612909" y="5159273"/>
                    <a:pt x="5615726" y="5178302"/>
                    <a:pt x="5623238" y="5195216"/>
                  </a:cubicBezTo>
                  <a:cubicBezTo>
                    <a:pt x="5657045" y="5281668"/>
                    <a:pt x="5548112" y="5394431"/>
                    <a:pt x="5672071" y="5469607"/>
                  </a:cubicBezTo>
                  <a:cubicBezTo>
                    <a:pt x="5653289" y="5465848"/>
                    <a:pt x="5634507" y="5462089"/>
                    <a:pt x="5596944" y="5454572"/>
                  </a:cubicBezTo>
                  <a:cubicBezTo>
                    <a:pt x="5625116" y="5477124"/>
                    <a:pt x="5649533" y="5496858"/>
                    <a:pt x="5673010" y="5515652"/>
                  </a:cubicBezTo>
                  <a:lnTo>
                    <a:pt x="5742387" y="5570264"/>
                  </a:lnTo>
                  <a:lnTo>
                    <a:pt x="5739215" y="5579081"/>
                  </a:lnTo>
                  <a:cubicBezTo>
                    <a:pt x="5738746" y="5580491"/>
                    <a:pt x="5739685" y="5578611"/>
                    <a:pt x="5743441" y="5571094"/>
                  </a:cubicBezTo>
                  <a:lnTo>
                    <a:pt x="5742387" y="5570264"/>
                  </a:lnTo>
                  <a:lnTo>
                    <a:pt x="5743441" y="5567335"/>
                  </a:lnTo>
                  <a:cubicBezTo>
                    <a:pt x="5811055" y="5736480"/>
                    <a:pt x="5811055" y="5736480"/>
                    <a:pt x="5765979" y="5762791"/>
                  </a:cubicBezTo>
                  <a:cubicBezTo>
                    <a:pt x="5803543" y="5785344"/>
                    <a:pt x="5833593" y="5807897"/>
                    <a:pt x="5867400" y="5830449"/>
                  </a:cubicBezTo>
                  <a:cubicBezTo>
                    <a:pt x="5863644" y="5894349"/>
                    <a:pt x="5859888" y="5962006"/>
                    <a:pt x="5852375" y="6033423"/>
                  </a:cubicBezTo>
                  <a:cubicBezTo>
                    <a:pt x="5841106" y="6029664"/>
                    <a:pt x="5826081" y="6022147"/>
                    <a:pt x="5811055" y="6018388"/>
                  </a:cubicBezTo>
                  <a:cubicBezTo>
                    <a:pt x="5811055" y="6052217"/>
                    <a:pt x="5814812" y="6089805"/>
                    <a:pt x="5818568" y="6123634"/>
                  </a:cubicBezTo>
                  <a:cubicBezTo>
                    <a:pt x="5765979" y="6146186"/>
                    <a:pt x="5709634" y="6168739"/>
                    <a:pt x="5672071" y="6183774"/>
                  </a:cubicBezTo>
                  <a:cubicBezTo>
                    <a:pt x="5645776" y="6225121"/>
                    <a:pt x="5626995" y="6251432"/>
                    <a:pt x="5608213" y="6277744"/>
                  </a:cubicBezTo>
                  <a:cubicBezTo>
                    <a:pt x="5589431" y="6277744"/>
                    <a:pt x="5574406" y="6273985"/>
                    <a:pt x="5555624" y="6273985"/>
                  </a:cubicBezTo>
                  <a:cubicBezTo>
                    <a:pt x="5555624" y="6281502"/>
                    <a:pt x="5555624" y="6289020"/>
                    <a:pt x="5555624" y="6296537"/>
                  </a:cubicBezTo>
                  <a:cubicBezTo>
                    <a:pt x="5555624" y="6300296"/>
                    <a:pt x="5551868" y="6307814"/>
                    <a:pt x="5551868" y="6311573"/>
                  </a:cubicBezTo>
                  <a:cubicBezTo>
                    <a:pt x="5495523" y="6307814"/>
                    <a:pt x="5435421" y="6311573"/>
                    <a:pt x="5382833" y="6296537"/>
                  </a:cubicBezTo>
                  <a:cubicBezTo>
                    <a:pt x="5266386" y="6262709"/>
                    <a:pt x="5161209" y="6262709"/>
                    <a:pt x="5052275" y="6334125"/>
                  </a:cubicBezTo>
                  <a:cubicBezTo>
                    <a:pt x="5067300" y="6311573"/>
                    <a:pt x="5078569" y="6285261"/>
                    <a:pt x="5093595" y="6258950"/>
                  </a:cubicBezTo>
                  <a:cubicBezTo>
                    <a:pt x="5086082" y="6247673"/>
                    <a:pt x="5067300" y="6232638"/>
                    <a:pt x="5048519" y="6217603"/>
                  </a:cubicBezTo>
                  <a:cubicBezTo>
                    <a:pt x="4947097" y="6270226"/>
                    <a:pt x="4853189" y="6262709"/>
                    <a:pt x="4759281" y="6191292"/>
                  </a:cubicBezTo>
                  <a:cubicBezTo>
                    <a:pt x="4766793" y="6210086"/>
                    <a:pt x="4778062" y="6228880"/>
                    <a:pt x="4789331" y="6255191"/>
                  </a:cubicBezTo>
                  <a:cubicBezTo>
                    <a:pt x="4770550" y="6255191"/>
                    <a:pt x="4755524" y="6255191"/>
                    <a:pt x="4744255" y="6251432"/>
                  </a:cubicBezTo>
                  <a:cubicBezTo>
                    <a:pt x="4672885" y="6228880"/>
                    <a:pt x="4601514" y="6210086"/>
                    <a:pt x="4530144" y="6191292"/>
                  </a:cubicBezTo>
                  <a:cubicBezTo>
                    <a:pt x="4439992" y="6164980"/>
                    <a:pt x="4353596" y="6131151"/>
                    <a:pt x="4263444" y="6104840"/>
                  </a:cubicBezTo>
                  <a:cubicBezTo>
                    <a:pt x="4248419" y="6101081"/>
                    <a:pt x="4222124" y="6119875"/>
                    <a:pt x="4203343" y="6127393"/>
                  </a:cubicBezTo>
                  <a:cubicBezTo>
                    <a:pt x="4184561" y="6127393"/>
                    <a:pt x="4165779" y="6127393"/>
                    <a:pt x="4146997" y="6123634"/>
                  </a:cubicBezTo>
                  <a:cubicBezTo>
                    <a:pt x="4094409" y="6123634"/>
                    <a:pt x="4038064" y="6123634"/>
                    <a:pt x="3977962" y="6123634"/>
                  </a:cubicBezTo>
                  <a:cubicBezTo>
                    <a:pt x="3914104" y="6104840"/>
                    <a:pt x="3838978" y="6078529"/>
                    <a:pt x="3767607" y="6055976"/>
                  </a:cubicBezTo>
                  <a:cubicBezTo>
                    <a:pt x="3786389" y="6093564"/>
                    <a:pt x="3805171" y="6131151"/>
                    <a:pt x="3823952" y="6168739"/>
                  </a:cubicBezTo>
                  <a:cubicBezTo>
                    <a:pt x="3816440" y="6172498"/>
                    <a:pt x="3805171" y="6180015"/>
                    <a:pt x="3797658" y="6183774"/>
                  </a:cubicBezTo>
                  <a:cubicBezTo>
                    <a:pt x="3733800" y="6149945"/>
                    <a:pt x="3666186" y="6112357"/>
                    <a:pt x="3609841" y="6082287"/>
                  </a:cubicBezTo>
                  <a:cubicBezTo>
                    <a:pt x="3583547" y="6127393"/>
                    <a:pt x="3561009" y="6168739"/>
                    <a:pt x="3534714" y="6210086"/>
                  </a:cubicBezTo>
                  <a:cubicBezTo>
                    <a:pt x="3508420" y="6176257"/>
                    <a:pt x="3478369" y="6146186"/>
                    <a:pt x="3463344" y="6131151"/>
                  </a:cubicBezTo>
                  <a:cubicBezTo>
                    <a:pt x="3388217" y="6089805"/>
                    <a:pt x="3324359" y="6055976"/>
                    <a:pt x="3260502" y="6018388"/>
                  </a:cubicBezTo>
                  <a:cubicBezTo>
                    <a:pt x="3260502" y="6018388"/>
                    <a:pt x="3252989" y="6033423"/>
                    <a:pt x="3245476" y="6059735"/>
                  </a:cubicBezTo>
                  <a:cubicBezTo>
                    <a:pt x="3226694" y="6029664"/>
                    <a:pt x="3211669" y="6003353"/>
                    <a:pt x="3185375" y="5958248"/>
                  </a:cubicBezTo>
                  <a:cubicBezTo>
                    <a:pt x="3170349" y="5999594"/>
                    <a:pt x="3159080" y="6022147"/>
                    <a:pt x="3144055" y="6059735"/>
                  </a:cubicBezTo>
                  <a:cubicBezTo>
                    <a:pt x="3129030" y="6029664"/>
                    <a:pt x="3117761" y="6007112"/>
                    <a:pt x="3102736" y="5977042"/>
                  </a:cubicBezTo>
                  <a:cubicBezTo>
                    <a:pt x="3072685" y="5988318"/>
                    <a:pt x="3042634" y="6003353"/>
                    <a:pt x="3016340" y="6014629"/>
                  </a:cubicBezTo>
                  <a:cubicBezTo>
                    <a:pt x="2941213" y="5954489"/>
                    <a:pt x="2873599" y="5894349"/>
                    <a:pt x="2794716" y="5845484"/>
                  </a:cubicBezTo>
                  <a:cubicBezTo>
                    <a:pt x="2768421" y="5826691"/>
                    <a:pt x="2730858" y="5774068"/>
                    <a:pt x="2685782" y="5826691"/>
                  </a:cubicBezTo>
                  <a:cubicBezTo>
                    <a:pt x="2682025" y="5834208"/>
                    <a:pt x="2663244" y="5826691"/>
                    <a:pt x="2651975" y="5822932"/>
                  </a:cubicBezTo>
                  <a:cubicBezTo>
                    <a:pt x="2546798" y="5792862"/>
                    <a:pt x="2445376" y="5751515"/>
                    <a:pt x="2351468" y="5698892"/>
                  </a:cubicBezTo>
                  <a:cubicBezTo>
                    <a:pt x="2332686" y="5691375"/>
                    <a:pt x="2321417" y="5665063"/>
                    <a:pt x="2306392" y="5646269"/>
                  </a:cubicBezTo>
                  <a:cubicBezTo>
                    <a:pt x="2310148" y="5642511"/>
                    <a:pt x="2317661" y="5634993"/>
                    <a:pt x="2321417" y="5627475"/>
                  </a:cubicBezTo>
                  <a:cubicBezTo>
                    <a:pt x="2366493" y="5646269"/>
                    <a:pt x="2411569" y="5665063"/>
                    <a:pt x="2456645" y="5683857"/>
                  </a:cubicBezTo>
                  <a:cubicBezTo>
                    <a:pt x="2404057" y="5623717"/>
                    <a:pt x="2362737" y="5571094"/>
                    <a:pt x="2310148" y="5525989"/>
                  </a:cubicBezTo>
                  <a:cubicBezTo>
                    <a:pt x="2300757" y="5516592"/>
                    <a:pt x="2287610" y="5510954"/>
                    <a:pt x="2271646" y="5505785"/>
                  </a:cubicBezTo>
                  <a:lnTo>
                    <a:pt x="2217838" y="5488902"/>
                  </a:lnTo>
                  <a:lnTo>
                    <a:pt x="2219996" y="5480883"/>
                  </a:lnTo>
                  <a:cubicBezTo>
                    <a:pt x="2163651" y="5473366"/>
                    <a:pt x="2129844" y="5398190"/>
                    <a:pt x="2058474" y="5432019"/>
                  </a:cubicBezTo>
                  <a:cubicBezTo>
                    <a:pt x="1990859" y="5462089"/>
                    <a:pt x="1911976" y="5424502"/>
                    <a:pt x="1885682" y="5353085"/>
                  </a:cubicBezTo>
                  <a:cubicBezTo>
                    <a:pt x="1885682" y="5345567"/>
                    <a:pt x="1881926" y="5338050"/>
                    <a:pt x="1881926" y="5338050"/>
                  </a:cubicBezTo>
                  <a:cubicBezTo>
                    <a:pt x="1814312" y="5319256"/>
                    <a:pt x="1795530" y="5270392"/>
                    <a:pt x="1776748" y="5214010"/>
                  </a:cubicBezTo>
                  <a:cubicBezTo>
                    <a:pt x="1772992" y="5198975"/>
                    <a:pt x="1754210" y="5191457"/>
                    <a:pt x="1727916" y="5168905"/>
                  </a:cubicBezTo>
                  <a:cubicBezTo>
                    <a:pt x="1727916" y="5198975"/>
                    <a:pt x="1727916" y="5214010"/>
                    <a:pt x="1727916" y="5229045"/>
                  </a:cubicBezTo>
                  <a:cubicBezTo>
                    <a:pt x="1720403" y="5236563"/>
                    <a:pt x="1716647" y="5244080"/>
                    <a:pt x="1709134" y="5251598"/>
                  </a:cubicBezTo>
                  <a:cubicBezTo>
                    <a:pt x="1705378" y="5236563"/>
                    <a:pt x="1701621" y="5206492"/>
                    <a:pt x="1694109" y="5206492"/>
                  </a:cubicBezTo>
                  <a:cubicBezTo>
                    <a:pt x="1562637" y="5187699"/>
                    <a:pt x="1472485" y="5089970"/>
                    <a:pt x="1412383" y="5003519"/>
                  </a:cubicBezTo>
                  <a:cubicBezTo>
                    <a:pt x="1363551" y="4935861"/>
                    <a:pt x="1258373" y="4913308"/>
                    <a:pt x="1254617" y="4808062"/>
                  </a:cubicBezTo>
                  <a:cubicBezTo>
                    <a:pt x="1254617" y="4789268"/>
                    <a:pt x="1213297" y="4774233"/>
                    <a:pt x="1190759" y="4751681"/>
                  </a:cubicBezTo>
                  <a:cubicBezTo>
                    <a:pt x="1183247" y="4747922"/>
                    <a:pt x="1190759" y="4732887"/>
                    <a:pt x="1187003" y="4725369"/>
                  </a:cubicBezTo>
                  <a:cubicBezTo>
                    <a:pt x="1179490" y="4710334"/>
                    <a:pt x="1175734" y="4695299"/>
                    <a:pt x="1164465" y="4684023"/>
                  </a:cubicBezTo>
                  <a:cubicBezTo>
                    <a:pt x="1153196" y="4668988"/>
                    <a:pt x="1138171" y="4657711"/>
                    <a:pt x="1123145" y="4646435"/>
                  </a:cubicBezTo>
                  <a:cubicBezTo>
                    <a:pt x="1130658" y="4638917"/>
                    <a:pt x="1138171" y="4631400"/>
                    <a:pt x="1149440" y="4623882"/>
                  </a:cubicBezTo>
                  <a:lnTo>
                    <a:pt x="1360750" y="4805511"/>
                  </a:lnTo>
                  <a:lnTo>
                    <a:pt x="1427409" y="4886997"/>
                  </a:lnTo>
                  <a:cubicBezTo>
                    <a:pt x="1431165" y="4883238"/>
                    <a:pt x="1438678" y="4879479"/>
                    <a:pt x="1442434" y="4875720"/>
                  </a:cubicBezTo>
                  <a:lnTo>
                    <a:pt x="1360750" y="4805511"/>
                  </a:lnTo>
                  <a:lnTo>
                    <a:pt x="1336318" y="4775643"/>
                  </a:lnTo>
                  <a:cubicBezTo>
                    <a:pt x="1306267" y="4738525"/>
                    <a:pt x="1277155" y="4700937"/>
                    <a:pt x="1250861" y="4661470"/>
                  </a:cubicBezTo>
                  <a:cubicBezTo>
                    <a:pt x="1209541" y="4597571"/>
                    <a:pt x="1104364" y="4567501"/>
                    <a:pt x="1108120" y="4496084"/>
                  </a:cubicBezTo>
                  <a:cubicBezTo>
                    <a:pt x="1074313" y="4447220"/>
                    <a:pt x="1055531" y="4413391"/>
                    <a:pt x="1032993" y="4383321"/>
                  </a:cubicBezTo>
                  <a:cubicBezTo>
                    <a:pt x="1021724" y="4368286"/>
                    <a:pt x="1006699" y="4357009"/>
                    <a:pt x="991673" y="4353250"/>
                  </a:cubicBezTo>
                  <a:cubicBezTo>
                    <a:pt x="950354" y="4341974"/>
                    <a:pt x="905278" y="4334457"/>
                    <a:pt x="863958" y="4326939"/>
                  </a:cubicBezTo>
                  <a:cubicBezTo>
                    <a:pt x="856445" y="4372044"/>
                    <a:pt x="1021724" y="4541189"/>
                    <a:pt x="1126902" y="4582536"/>
                  </a:cubicBezTo>
                  <a:cubicBezTo>
                    <a:pt x="1119389" y="4605088"/>
                    <a:pt x="1111876" y="4627641"/>
                    <a:pt x="1108120" y="4642676"/>
                  </a:cubicBezTo>
                  <a:cubicBezTo>
                    <a:pt x="1021724" y="4563742"/>
                    <a:pt x="931572" y="4481049"/>
                    <a:pt x="841420" y="4402115"/>
                  </a:cubicBezTo>
                  <a:cubicBezTo>
                    <a:pt x="732486" y="4450979"/>
                    <a:pt x="631065" y="4372044"/>
                    <a:pt x="503349" y="4375803"/>
                  </a:cubicBezTo>
                  <a:cubicBezTo>
                    <a:pt x="552182" y="4345733"/>
                    <a:pt x="585989" y="4323180"/>
                    <a:pt x="623552" y="4304386"/>
                  </a:cubicBezTo>
                  <a:lnTo>
                    <a:pt x="609527" y="4292163"/>
                  </a:lnTo>
                  <a:lnTo>
                    <a:pt x="652194" y="4251764"/>
                  </a:lnTo>
                  <a:cubicBezTo>
                    <a:pt x="665811" y="4238608"/>
                    <a:pt x="678019" y="4225452"/>
                    <a:pt x="687410" y="4210417"/>
                  </a:cubicBezTo>
                  <a:cubicBezTo>
                    <a:pt x="698679" y="4187864"/>
                    <a:pt x="694923" y="4157794"/>
                    <a:pt x="702435" y="4120207"/>
                  </a:cubicBezTo>
                  <a:cubicBezTo>
                    <a:pt x="709948" y="4116448"/>
                    <a:pt x="736242" y="4108930"/>
                    <a:pt x="770049" y="4093895"/>
                  </a:cubicBezTo>
                  <a:cubicBezTo>
                    <a:pt x="733895" y="4057717"/>
                    <a:pt x="657477" y="4053194"/>
                    <a:pt x="666618" y="3997231"/>
                  </a:cubicBezTo>
                  <a:lnTo>
                    <a:pt x="675322" y="3972210"/>
                  </a:lnTo>
                  <a:lnTo>
                    <a:pt x="716639" y="4005329"/>
                  </a:lnTo>
                  <a:cubicBezTo>
                    <a:pt x="758546" y="4043386"/>
                    <a:pt x="797283" y="4083558"/>
                    <a:pt x="867714" y="4075101"/>
                  </a:cubicBezTo>
                  <a:cubicBezTo>
                    <a:pt x="875227" y="4071342"/>
                    <a:pt x="897765" y="4093895"/>
                    <a:pt x="897765" y="4105171"/>
                  </a:cubicBezTo>
                  <a:cubicBezTo>
                    <a:pt x="901521" y="4180347"/>
                    <a:pt x="946597" y="4221693"/>
                    <a:pt x="1029237" y="4259281"/>
                  </a:cubicBezTo>
                  <a:cubicBezTo>
                    <a:pt x="1002942" y="4225452"/>
                    <a:pt x="991673" y="4210417"/>
                    <a:pt x="972892" y="4184106"/>
                  </a:cubicBezTo>
                  <a:cubicBezTo>
                    <a:pt x="1006699" y="4187864"/>
                    <a:pt x="1025480" y="4191623"/>
                    <a:pt x="1055531" y="4199141"/>
                  </a:cubicBezTo>
                  <a:cubicBezTo>
                    <a:pt x="1025480" y="4150277"/>
                    <a:pt x="999186" y="4108930"/>
                    <a:pt x="972892" y="4060066"/>
                  </a:cubicBezTo>
                  <a:cubicBezTo>
                    <a:pt x="1010455" y="4067584"/>
                    <a:pt x="1032993" y="4067584"/>
                    <a:pt x="1051775" y="4071342"/>
                  </a:cubicBezTo>
                  <a:cubicBezTo>
                    <a:pt x="1051775" y="4037513"/>
                    <a:pt x="1051775" y="4007443"/>
                    <a:pt x="1051775" y="3954820"/>
                  </a:cubicBezTo>
                  <a:cubicBezTo>
                    <a:pt x="1070557" y="3988649"/>
                    <a:pt x="1081826" y="4003685"/>
                    <a:pt x="1093095" y="4022478"/>
                  </a:cubicBezTo>
                  <a:cubicBezTo>
                    <a:pt x="1100607" y="3992408"/>
                    <a:pt x="1108120" y="3973614"/>
                    <a:pt x="1111876" y="3969855"/>
                  </a:cubicBezTo>
                  <a:cubicBezTo>
                    <a:pt x="1051775" y="3909715"/>
                    <a:pt x="995430" y="3853333"/>
                    <a:pt x="939085" y="3793193"/>
                  </a:cubicBezTo>
                  <a:cubicBezTo>
                    <a:pt x="942841" y="3785676"/>
                    <a:pt x="950354" y="3778158"/>
                    <a:pt x="954110" y="3770640"/>
                  </a:cubicBezTo>
                  <a:cubicBezTo>
                    <a:pt x="1025480" y="3800710"/>
                    <a:pt x="1096851" y="3834540"/>
                    <a:pt x="1168221" y="3868369"/>
                  </a:cubicBezTo>
                  <a:cubicBezTo>
                    <a:pt x="1168221" y="3845816"/>
                    <a:pt x="1171978" y="3823263"/>
                    <a:pt x="1175734" y="3793193"/>
                  </a:cubicBezTo>
                  <a:cubicBezTo>
                    <a:pt x="1164465" y="3793193"/>
                    <a:pt x="1134414" y="3785676"/>
                    <a:pt x="1126902" y="3785676"/>
                  </a:cubicBezTo>
                  <a:cubicBezTo>
                    <a:pt x="1096851" y="3699224"/>
                    <a:pt x="1070557" y="3620289"/>
                    <a:pt x="1044262" y="3537596"/>
                  </a:cubicBezTo>
                  <a:cubicBezTo>
                    <a:pt x="1032993" y="3541355"/>
                    <a:pt x="1025480" y="3541355"/>
                    <a:pt x="1017968" y="3545114"/>
                  </a:cubicBezTo>
                  <a:cubicBezTo>
                    <a:pt x="1021724" y="3571425"/>
                    <a:pt x="1025480" y="3597737"/>
                    <a:pt x="1029237" y="3620289"/>
                  </a:cubicBezTo>
                  <a:cubicBezTo>
                    <a:pt x="909034" y="3567666"/>
                    <a:pt x="909034" y="3567666"/>
                    <a:pt x="905278" y="3477456"/>
                  </a:cubicBezTo>
                  <a:cubicBezTo>
                    <a:pt x="897765" y="3451145"/>
                    <a:pt x="890252" y="3424833"/>
                    <a:pt x="890252" y="3421074"/>
                  </a:cubicBezTo>
                  <a:cubicBezTo>
                    <a:pt x="935328" y="3406039"/>
                    <a:pt x="969135" y="3394763"/>
                    <a:pt x="999186" y="3383486"/>
                  </a:cubicBezTo>
                  <a:lnTo>
                    <a:pt x="999186" y="3382369"/>
                  </a:lnTo>
                  <a:lnTo>
                    <a:pt x="955995" y="3343410"/>
                  </a:lnTo>
                  <a:lnTo>
                    <a:pt x="926407" y="3323346"/>
                  </a:lnTo>
                  <a:cubicBezTo>
                    <a:pt x="902460" y="3309251"/>
                    <a:pt x="877105" y="3304552"/>
                    <a:pt x="845176" y="3342140"/>
                  </a:cubicBezTo>
                  <a:cubicBezTo>
                    <a:pt x="841420" y="3342140"/>
                    <a:pt x="822638" y="3330864"/>
                    <a:pt x="811369" y="3323346"/>
                  </a:cubicBezTo>
                  <a:cubicBezTo>
                    <a:pt x="788831" y="3304552"/>
                    <a:pt x="766293" y="3282000"/>
                    <a:pt x="743755" y="3263206"/>
                  </a:cubicBezTo>
                  <a:lnTo>
                    <a:pt x="757239" y="3255534"/>
                  </a:lnTo>
                  <a:lnTo>
                    <a:pt x="679428" y="3243823"/>
                  </a:lnTo>
                  <a:cubicBezTo>
                    <a:pt x="624491" y="3230668"/>
                    <a:pt x="567207" y="3211874"/>
                    <a:pt x="503349" y="3213753"/>
                  </a:cubicBezTo>
                  <a:cubicBezTo>
                    <a:pt x="552182" y="3183683"/>
                    <a:pt x="585989" y="3161130"/>
                    <a:pt x="623552" y="3142336"/>
                  </a:cubicBezTo>
                  <a:lnTo>
                    <a:pt x="609527" y="3130113"/>
                  </a:lnTo>
                  <a:lnTo>
                    <a:pt x="652194" y="3089714"/>
                  </a:lnTo>
                  <a:cubicBezTo>
                    <a:pt x="665811" y="3076558"/>
                    <a:pt x="678019" y="3063402"/>
                    <a:pt x="687410" y="3048367"/>
                  </a:cubicBezTo>
                  <a:cubicBezTo>
                    <a:pt x="698679" y="3025814"/>
                    <a:pt x="694923" y="2995744"/>
                    <a:pt x="702435" y="2958157"/>
                  </a:cubicBezTo>
                  <a:cubicBezTo>
                    <a:pt x="709948" y="2954398"/>
                    <a:pt x="736242" y="2946880"/>
                    <a:pt x="770049" y="2931845"/>
                  </a:cubicBezTo>
                  <a:cubicBezTo>
                    <a:pt x="733895" y="2895667"/>
                    <a:pt x="657477" y="2891144"/>
                    <a:pt x="666618" y="2835181"/>
                  </a:cubicBezTo>
                  <a:lnTo>
                    <a:pt x="675322" y="2810160"/>
                  </a:lnTo>
                  <a:lnTo>
                    <a:pt x="716639" y="2843279"/>
                  </a:lnTo>
                  <a:cubicBezTo>
                    <a:pt x="727116" y="2852793"/>
                    <a:pt x="737395" y="2862440"/>
                    <a:pt x="748020" y="2871426"/>
                  </a:cubicBezTo>
                  <a:lnTo>
                    <a:pt x="759548" y="2879757"/>
                  </a:lnTo>
                  <a:lnTo>
                    <a:pt x="717461" y="2812153"/>
                  </a:lnTo>
                  <a:cubicBezTo>
                    <a:pt x="702435" y="2785841"/>
                    <a:pt x="709948" y="2748254"/>
                    <a:pt x="702435" y="2718183"/>
                  </a:cubicBezTo>
                  <a:cubicBezTo>
                    <a:pt x="698679" y="2691872"/>
                    <a:pt x="687410" y="2669319"/>
                    <a:pt x="679897" y="2646767"/>
                  </a:cubicBezTo>
                  <a:cubicBezTo>
                    <a:pt x="668628" y="2650525"/>
                    <a:pt x="661116" y="2650525"/>
                    <a:pt x="649847" y="2654284"/>
                  </a:cubicBezTo>
                  <a:cubicBezTo>
                    <a:pt x="653603" y="2635490"/>
                    <a:pt x="661116" y="2616696"/>
                    <a:pt x="657359" y="2624214"/>
                  </a:cubicBezTo>
                  <a:cubicBezTo>
                    <a:pt x="574720" y="2549038"/>
                    <a:pt x="503349" y="2488898"/>
                    <a:pt x="454517" y="2447551"/>
                  </a:cubicBezTo>
                  <a:cubicBezTo>
                    <a:pt x="375634" y="2432516"/>
                    <a:pt x="323045" y="2424999"/>
                    <a:pt x="262944" y="2413722"/>
                  </a:cubicBezTo>
                  <a:cubicBezTo>
                    <a:pt x="323045" y="2338547"/>
                    <a:pt x="375634" y="2270889"/>
                    <a:pt x="424466" y="2206990"/>
                  </a:cubicBezTo>
                  <a:cubicBezTo>
                    <a:pt x="405685" y="2195713"/>
                    <a:pt x="375634" y="2184437"/>
                    <a:pt x="364365" y="2176920"/>
                  </a:cubicBezTo>
                  <a:cubicBezTo>
                    <a:pt x="338071" y="2184437"/>
                    <a:pt x="315533" y="2195713"/>
                    <a:pt x="300507" y="2191955"/>
                  </a:cubicBezTo>
                  <a:cubicBezTo>
                    <a:pt x="266700" y="2176920"/>
                    <a:pt x="255431" y="2128055"/>
                    <a:pt x="187817" y="2150608"/>
                  </a:cubicBezTo>
                  <a:cubicBezTo>
                    <a:pt x="138985" y="2165643"/>
                    <a:pt x="63858" y="2116779"/>
                    <a:pt x="0" y="2097985"/>
                  </a:cubicBezTo>
                  <a:cubicBezTo>
                    <a:pt x="37564" y="2082950"/>
                    <a:pt x="78883" y="2067915"/>
                    <a:pt x="123959" y="2052880"/>
                  </a:cubicBezTo>
                  <a:cubicBezTo>
                    <a:pt x="101421" y="2026569"/>
                    <a:pt x="86396" y="2007775"/>
                    <a:pt x="63858" y="1977704"/>
                  </a:cubicBezTo>
                  <a:cubicBezTo>
                    <a:pt x="101421" y="1981463"/>
                    <a:pt x="127716" y="1985222"/>
                    <a:pt x="176548" y="1988981"/>
                  </a:cubicBezTo>
                  <a:cubicBezTo>
                    <a:pt x="169035" y="1970187"/>
                    <a:pt x="161523" y="1943875"/>
                    <a:pt x="150254" y="1921323"/>
                  </a:cubicBezTo>
                  <a:cubicBezTo>
                    <a:pt x="146497" y="1902529"/>
                    <a:pt x="127716" y="1879976"/>
                    <a:pt x="135228" y="1868700"/>
                  </a:cubicBezTo>
                  <a:cubicBezTo>
                    <a:pt x="146497" y="1853665"/>
                    <a:pt x="176548" y="1831112"/>
                    <a:pt x="187817" y="1834871"/>
                  </a:cubicBezTo>
                  <a:cubicBezTo>
                    <a:pt x="270457" y="1868700"/>
                    <a:pt x="311776" y="1838630"/>
                    <a:pt x="338071" y="1763454"/>
                  </a:cubicBezTo>
                  <a:cubicBezTo>
                    <a:pt x="341827" y="1755937"/>
                    <a:pt x="368121" y="1759696"/>
                    <a:pt x="409441" y="1752178"/>
                  </a:cubicBezTo>
                  <a:cubicBezTo>
                    <a:pt x="304264" y="1725866"/>
                    <a:pt x="225380" y="1699555"/>
                    <a:pt x="142741" y="1677002"/>
                  </a:cubicBezTo>
                  <a:cubicBezTo>
                    <a:pt x="142741" y="1673244"/>
                    <a:pt x="142741" y="1665726"/>
                    <a:pt x="142741" y="1661967"/>
                  </a:cubicBezTo>
                  <a:cubicBezTo>
                    <a:pt x="172792" y="1658209"/>
                    <a:pt x="202842" y="1654450"/>
                    <a:pt x="232893" y="1654450"/>
                  </a:cubicBezTo>
                  <a:cubicBezTo>
                    <a:pt x="225380" y="1635656"/>
                    <a:pt x="221624" y="1616862"/>
                    <a:pt x="210355" y="1590551"/>
                  </a:cubicBezTo>
                  <a:cubicBezTo>
                    <a:pt x="308020" y="1605586"/>
                    <a:pt x="296751" y="1522893"/>
                    <a:pt x="300507" y="1477787"/>
                  </a:cubicBezTo>
                  <a:cubicBezTo>
                    <a:pt x="304264" y="1443958"/>
                    <a:pt x="308020" y="1443958"/>
                    <a:pt x="334314" y="1436441"/>
                  </a:cubicBezTo>
                  <a:cubicBezTo>
                    <a:pt x="364365" y="1421406"/>
                    <a:pt x="394416" y="1391335"/>
                    <a:pt x="424466" y="1387577"/>
                  </a:cubicBezTo>
                  <a:cubicBezTo>
                    <a:pt x="454517" y="1387577"/>
                    <a:pt x="507106" y="1417647"/>
                    <a:pt x="510862" y="1432682"/>
                  </a:cubicBezTo>
                  <a:cubicBezTo>
                    <a:pt x="510862" y="1526651"/>
                    <a:pt x="567207" y="1556722"/>
                    <a:pt x="642334" y="1571757"/>
                  </a:cubicBezTo>
                  <a:cubicBezTo>
                    <a:pt x="657359" y="1575515"/>
                    <a:pt x="683654" y="1590551"/>
                    <a:pt x="687410" y="1601827"/>
                  </a:cubicBezTo>
                  <a:cubicBezTo>
                    <a:pt x="687410" y="1616862"/>
                    <a:pt x="672385" y="1639415"/>
                    <a:pt x="664872" y="1654450"/>
                  </a:cubicBezTo>
                  <a:cubicBezTo>
                    <a:pt x="683654" y="1669485"/>
                    <a:pt x="706192" y="1688279"/>
                    <a:pt x="732486" y="1710831"/>
                  </a:cubicBezTo>
                  <a:cubicBezTo>
                    <a:pt x="724974" y="1714590"/>
                    <a:pt x="721217" y="1722108"/>
                    <a:pt x="713704" y="1729625"/>
                  </a:cubicBezTo>
                  <a:cubicBezTo>
                    <a:pt x="672385" y="1699555"/>
                    <a:pt x="631065" y="1669485"/>
                    <a:pt x="574720" y="1631897"/>
                  </a:cubicBezTo>
                  <a:cubicBezTo>
                    <a:pt x="608527" y="1729625"/>
                    <a:pt x="597258" y="1831112"/>
                    <a:pt x="709948" y="1868700"/>
                  </a:cubicBezTo>
                  <a:cubicBezTo>
                    <a:pt x="728730" y="1823595"/>
                    <a:pt x="743755" y="1778489"/>
                    <a:pt x="758781" y="1733384"/>
                  </a:cubicBezTo>
                  <a:lnTo>
                    <a:pt x="771001" y="1736102"/>
                  </a:lnTo>
                  <a:lnTo>
                    <a:pt x="770989" y="1736085"/>
                  </a:lnTo>
                  <a:cubicBezTo>
                    <a:pt x="751268" y="1708364"/>
                    <a:pt x="732487" y="1680173"/>
                    <a:pt x="717461" y="1650103"/>
                  </a:cubicBezTo>
                  <a:cubicBezTo>
                    <a:pt x="702435" y="1623791"/>
                    <a:pt x="709948" y="1586204"/>
                    <a:pt x="702435" y="1556133"/>
                  </a:cubicBezTo>
                  <a:cubicBezTo>
                    <a:pt x="698679" y="1529822"/>
                    <a:pt x="687410" y="1507269"/>
                    <a:pt x="679897" y="1484717"/>
                  </a:cubicBezTo>
                  <a:cubicBezTo>
                    <a:pt x="668628" y="1488475"/>
                    <a:pt x="661116" y="1488475"/>
                    <a:pt x="649847" y="1492234"/>
                  </a:cubicBezTo>
                  <a:cubicBezTo>
                    <a:pt x="653603" y="1473440"/>
                    <a:pt x="661116" y="1454646"/>
                    <a:pt x="657359" y="1462164"/>
                  </a:cubicBezTo>
                  <a:cubicBezTo>
                    <a:pt x="574720" y="1386988"/>
                    <a:pt x="503349" y="1326848"/>
                    <a:pt x="454517" y="1285501"/>
                  </a:cubicBezTo>
                  <a:cubicBezTo>
                    <a:pt x="375634" y="1270466"/>
                    <a:pt x="323045" y="1262949"/>
                    <a:pt x="262944" y="1251672"/>
                  </a:cubicBezTo>
                  <a:cubicBezTo>
                    <a:pt x="323045" y="1176497"/>
                    <a:pt x="375634" y="1108839"/>
                    <a:pt x="424466" y="1044940"/>
                  </a:cubicBezTo>
                  <a:cubicBezTo>
                    <a:pt x="405685" y="1033663"/>
                    <a:pt x="375634" y="1022387"/>
                    <a:pt x="364365" y="1014870"/>
                  </a:cubicBezTo>
                  <a:cubicBezTo>
                    <a:pt x="338071" y="1022387"/>
                    <a:pt x="315533" y="1033663"/>
                    <a:pt x="300507" y="1029905"/>
                  </a:cubicBezTo>
                  <a:cubicBezTo>
                    <a:pt x="266700" y="1014870"/>
                    <a:pt x="255431" y="966005"/>
                    <a:pt x="187817" y="988558"/>
                  </a:cubicBezTo>
                  <a:cubicBezTo>
                    <a:pt x="138985" y="1003593"/>
                    <a:pt x="63858" y="954729"/>
                    <a:pt x="0" y="935935"/>
                  </a:cubicBezTo>
                  <a:cubicBezTo>
                    <a:pt x="37564" y="920900"/>
                    <a:pt x="78883" y="905865"/>
                    <a:pt x="123959" y="890830"/>
                  </a:cubicBezTo>
                  <a:cubicBezTo>
                    <a:pt x="101421" y="864519"/>
                    <a:pt x="86396" y="845725"/>
                    <a:pt x="63858" y="815654"/>
                  </a:cubicBezTo>
                  <a:cubicBezTo>
                    <a:pt x="101421" y="819413"/>
                    <a:pt x="127716" y="823172"/>
                    <a:pt x="176548" y="826931"/>
                  </a:cubicBezTo>
                  <a:cubicBezTo>
                    <a:pt x="169035" y="808137"/>
                    <a:pt x="161523" y="781825"/>
                    <a:pt x="150254" y="759273"/>
                  </a:cubicBezTo>
                  <a:cubicBezTo>
                    <a:pt x="146497" y="740479"/>
                    <a:pt x="127716" y="717926"/>
                    <a:pt x="135228" y="706650"/>
                  </a:cubicBezTo>
                  <a:cubicBezTo>
                    <a:pt x="146497" y="691615"/>
                    <a:pt x="176548" y="669062"/>
                    <a:pt x="187817" y="672821"/>
                  </a:cubicBezTo>
                  <a:cubicBezTo>
                    <a:pt x="270457" y="706650"/>
                    <a:pt x="311776" y="676580"/>
                    <a:pt x="338071" y="601404"/>
                  </a:cubicBezTo>
                  <a:cubicBezTo>
                    <a:pt x="341827" y="593887"/>
                    <a:pt x="368121" y="597646"/>
                    <a:pt x="409441" y="590128"/>
                  </a:cubicBezTo>
                  <a:cubicBezTo>
                    <a:pt x="304264" y="563816"/>
                    <a:pt x="225380" y="537505"/>
                    <a:pt x="142741" y="514952"/>
                  </a:cubicBezTo>
                  <a:cubicBezTo>
                    <a:pt x="142741" y="511194"/>
                    <a:pt x="142741" y="503676"/>
                    <a:pt x="142741" y="499917"/>
                  </a:cubicBezTo>
                  <a:cubicBezTo>
                    <a:pt x="172792" y="496159"/>
                    <a:pt x="202842" y="492400"/>
                    <a:pt x="232893" y="492400"/>
                  </a:cubicBezTo>
                  <a:cubicBezTo>
                    <a:pt x="225380" y="473606"/>
                    <a:pt x="221624" y="454812"/>
                    <a:pt x="210355" y="428501"/>
                  </a:cubicBezTo>
                  <a:cubicBezTo>
                    <a:pt x="308020" y="443536"/>
                    <a:pt x="296751" y="360843"/>
                    <a:pt x="300507" y="315737"/>
                  </a:cubicBezTo>
                  <a:cubicBezTo>
                    <a:pt x="304264" y="281908"/>
                    <a:pt x="308020" y="281908"/>
                    <a:pt x="334314" y="274391"/>
                  </a:cubicBezTo>
                  <a:cubicBezTo>
                    <a:pt x="364365" y="259356"/>
                    <a:pt x="394416" y="229285"/>
                    <a:pt x="424466" y="225527"/>
                  </a:cubicBezTo>
                  <a:cubicBezTo>
                    <a:pt x="454517" y="225527"/>
                    <a:pt x="507106" y="255597"/>
                    <a:pt x="510862" y="270632"/>
                  </a:cubicBezTo>
                  <a:cubicBezTo>
                    <a:pt x="510862" y="364601"/>
                    <a:pt x="567207" y="394672"/>
                    <a:pt x="642334" y="409707"/>
                  </a:cubicBezTo>
                  <a:cubicBezTo>
                    <a:pt x="657359" y="413465"/>
                    <a:pt x="683654" y="428501"/>
                    <a:pt x="687410" y="439777"/>
                  </a:cubicBezTo>
                  <a:cubicBezTo>
                    <a:pt x="687410" y="454812"/>
                    <a:pt x="672385" y="477365"/>
                    <a:pt x="664872" y="492400"/>
                  </a:cubicBezTo>
                  <a:cubicBezTo>
                    <a:pt x="683654" y="507435"/>
                    <a:pt x="706192" y="526229"/>
                    <a:pt x="732486" y="548781"/>
                  </a:cubicBezTo>
                  <a:cubicBezTo>
                    <a:pt x="724974" y="552540"/>
                    <a:pt x="721217" y="560058"/>
                    <a:pt x="713704" y="567575"/>
                  </a:cubicBezTo>
                  <a:cubicBezTo>
                    <a:pt x="672385" y="537505"/>
                    <a:pt x="631065" y="507435"/>
                    <a:pt x="574720" y="469847"/>
                  </a:cubicBezTo>
                  <a:cubicBezTo>
                    <a:pt x="608527" y="567575"/>
                    <a:pt x="597258" y="669062"/>
                    <a:pt x="709948" y="706650"/>
                  </a:cubicBezTo>
                  <a:cubicBezTo>
                    <a:pt x="728730" y="661545"/>
                    <a:pt x="743755" y="616439"/>
                    <a:pt x="758781" y="571334"/>
                  </a:cubicBezTo>
                  <a:cubicBezTo>
                    <a:pt x="773806" y="575093"/>
                    <a:pt x="796344" y="578852"/>
                    <a:pt x="837664" y="590128"/>
                  </a:cubicBezTo>
                  <a:cubicBezTo>
                    <a:pt x="848933" y="586369"/>
                    <a:pt x="875227" y="575093"/>
                    <a:pt x="905278" y="563816"/>
                  </a:cubicBezTo>
                  <a:cubicBezTo>
                    <a:pt x="909034" y="571334"/>
                    <a:pt x="912790" y="578852"/>
                    <a:pt x="920303" y="582610"/>
                  </a:cubicBezTo>
                  <a:cubicBezTo>
                    <a:pt x="924059" y="560058"/>
                    <a:pt x="931572" y="533746"/>
                    <a:pt x="935328" y="507435"/>
                  </a:cubicBezTo>
                  <a:cubicBezTo>
                    <a:pt x="916547" y="507435"/>
                    <a:pt x="894009" y="507435"/>
                    <a:pt x="871471" y="507435"/>
                  </a:cubicBezTo>
                  <a:cubicBezTo>
                    <a:pt x="867714" y="499917"/>
                    <a:pt x="863958" y="496159"/>
                    <a:pt x="860202" y="488641"/>
                  </a:cubicBezTo>
                  <a:cubicBezTo>
                    <a:pt x="875227" y="484882"/>
                    <a:pt x="890252" y="481123"/>
                    <a:pt x="901521" y="477365"/>
                  </a:cubicBezTo>
                  <a:cubicBezTo>
                    <a:pt x="867714" y="451053"/>
                    <a:pt x="841420" y="428501"/>
                    <a:pt x="815126" y="409707"/>
                  </a:cubicBezTo>
                  <a:cubicBezTo>
                    <a:pt x="818882" y="398430"/>
                    <a:pt x="822638" y="390913"/>
                    <a:pt x="826395" y="383395"/>
                  </a:cubicBezTo>
                  <a:cubicBezTo>
                    <a:pt x="886496" y="409707"/>
                    <a:pt x="942841" y="436018"/>
                    <a:pt x="1006699" y="462330"/>
                  </a:cubicBezTo>
                  <a:cubicBezTo>
                    <a:pt x="1006699" y="443536"/>
                    <a:pt x="1002942" y="424742"/>
                    <a:pt x="999186" y="402189"/>
                  </a:cubicBezTo>
                  <a:cubicBezTo>
                    <a:pt x="1104364" y="409707"/>
                    <a:pt x="1108120" y="345807"/>
                    <a:pt x="1089338" y="251838"/>
                  </a:cubicBezTo>
                  <a:cubicBezTo>
                    <a:pt x="1145683" y="304461"/>
                    <a:pt x="1175734" y="390913"/>
                    <a:pt x="1258373" y="334531"/>
                  </a:cubicBezTo>
                  <a:cubicBezTo>
                    <a:pt x="1284668" y="368360"/>
                    <a:pt x="1310962" y="402189"/>
                    <a:pt x="1341013" y="432259"/>
                  </a:cubicBezTo>
                  <a:cubicBezTo>
                    <a:pt x="1344769" y="439777"/>
                    <a:pt x="1378576" y="432259"/>
                    <a:pt x="1386089" y="420983"/>
                  </a:cubicBezTo>
                  <a:cubicBezTo>
                    <a:pt x="1393602" y="413465"/>
                    <a:pt x="1389845" y="390913"/>
                    <a:pt x="1386089" y="372119"/>
                  </a:cubicBezTo>
                  <a:cubicBezTo>
                    <a:pt x="1386089" y="364601"/>
                    <a:pt x="1382333" y="353325"/>
                    <a:pt x="1374820" y="334531"/>
                  </a:cubicBezTo>
                  <a:cubicBezTo>
                    <a:pt x="1371064" y="334531"/>
                    <a:pt x="1348526" y="330772"/>
                    <a:pt x="1322231" y="330772"/>
                  </a:cubicBezTo>
                  <a:cubicBezTo>
                    <a:pt x="1322231" y="323255"/>
                    <a:pt x="1322231" y="319496"/>
                    <a:pt x="1322231" y="311979"/>
                  </a:cubicBezTo>
                  <a:cubicBezTo>
                    <a:pt x="1341013" y="311979"/>
                    <a:pt x="1359795" y="308220"/>
                    <a:pt x="1389845" y="308220"/>
                  </a:cubicBezTo>
                  <a:cubicBezTo>
                    <a:pt x="1367307" y="289426"/>
                    <a:pt x="1352282" y="274391"/>
                    <a:pt x="1333500" y="255597"/>
                  </a:cubicBezTo>
                  <a:cubicBezTo>
                    <a:pt x="1344769" y="236803"/>
                    <a:pt x="1352282" y="210492"/>
                    <a:pt x="1367307" y="199215"/>
                  </a:cubicBezTo>
                  <a:cubicBezTo>
                    <a:pt x="1427409" y="142834"/>
                    <a:pt x="1453703" y="78934"/>
                    <a:pt x="1442434" y="0"/>
                  </a:cubicBezTo>
                  <a:close/>
                </a:path>
              </a:pathLst>
            </a:custGeom>
          </p:spPr>
        </p:pic>
        <p:sp>
          <p:nvSpPr>
            <p:cNvPr id="9" name="TextBox 8">
              <a:extLst>
                <a:ext uri="{FF2B5EF4-FFF2-40B4-BE49-F238E27FC236}">
                  <a16:creationId xmlns="" xmlns:a16="http://schemas.microsoft.com/office/drawing/2014/main" id="{3AD6425C-9E62-80BF-6BE1-46221BA1BAF3}"/>
                </a:ext>
              </a:extLst>
            </p:cNvPr>
            <p:cNvSpPr txBox="1"/>
            <p:nvPr/>
          </p:nvSpPr>
          <p:spPr>
            <a:xfrm>
              <a:off x="-488950" y="1659059"/>
              <a:ext cx="11379653" cy="637689"/>
            </a:xfrm>
            <a:prstGeom prst="rect">
              <a:avLst/>
            </a:prstGeom>
            <a:noFill/>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وعلى صاحب العمل أن يرد للعامل ما يكون قد أودعه لديه من أوراق أو شهادات</a:t>
              </a:r>
            </a:p>
          </p:txBody>
        </p:sp>
      </p:grpSp>
      <p:sp>
        <p:nvSpPr>
          <p:cNvPr id="1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5499819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7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4484768" y="1321589"/>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(47):</a:t>
              </a:r>
            </a:p>
          </p:txBody>
        </p:sp>
      </p:grpSp>
      <p:grpSp>
        <p:nvGrpSpPr>
          <p:cNvPr id="2" name="Group 165">
            <a:extLst>
              <a:ext uri="{FF2B5EF4-FFF2-40B4-BE49-F238E27FC236}">
                <a16:creationId xmlns="" xmlns:a16="http://schemas.microsoft.com/office/drawing/2014/main" id="{83304CE3-B963-28A2-6C94-E13C911688FE}"/>
              </a:ext>
            </a:extLst>
          </p:cNvPr>
          <p:cNvGrpSpPr/>
          <p:nvPr/>
        </p:nvGrpSpPr>
        <p:grpSpPr>
          <a:xfrm>
            <a:off x="6506651" y="2461279"/>
            <a:ext cx="4422970" cy="4072630"/>
            <a:chOff x="-233693" y="0"/>
            <a:chExt cx="8487548" cy="9881858"/>
          </a:xfrm>
        </p:grpSpPr>
        <p:sp>
          <p:nvSpPr>
            <p:cNvPr id="5" name="Shape 157">
              <a:extLst>
                <a:ext uri="{FF2B5EF4-FFF2-40B4-BE49-F238E27FC236}">
                  <a16:creationId xmlns="" xmlns:a16="http://schemas.microsoft.com/office/drawing/2014/main" id="{3E41242C-3C86-1764-5760-D30140EEC97A}"/>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6" name="Shape 158">
              <a:extLst>
                <a:ext uri="{FF2B5EF4-FFF2-40B4-BE49-F238E27FC236}">
                  <a16:creationId xmlns="" xmlns:a16="http://schemas.microsoft.com/office/drawing/2014/main" id="{33482AB6-8681-DABD-DDA0-F477C650153E}"/>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7" name="Shape 162">
              <a:extLst>
                <a:ext uri="{FF2B5EF4-FFF2-40B4-BE49-F238E27FC236}">
                  <a16:creationId xmlns="" xmlns:a16="http://schemas.microsoft.com/office/drawing/2014/main" id="{98B4B03A-0221-AD80-82B6-C581137CC54E}"/>
                </a:ext>
              </a:extLst>
            </p:cNvPr>
            <p:cNvSpPr/>
            <p:nvPr/>
          </p:nvSpPr>
          <p:spPr>
            <a:xfrm>
              <a:off x="498417" y="1194899"/>
              <a:ext cx="7403650" cy="868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حل المنشأة أو تصفيتها أو إغلاقها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أو إفلاسها أو إدماجها في غيرها أو انتقالها بالإرث أو بالبيع أو التأجير أو التنازل</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أو الوصية أو الهبة أو غير ذلك</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من التصرفات لا يمنع من الوفاء </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بجميع التزاماتها</a:t>
              </a:r>
            </a:p>
          </p:txBody>
        </p:sp>
      </p:grpSp>
      <p:grpSp>
        <p:nvGrpSpPr>
          <p:cNvPr id="8" name="Group 165">
            <a:extLst>
              <a:ext uri="{FF2B5EF4-FFF2-40B4-BE49-F238E27FC236}">
                <a16:creationId xmlns="" xmlns:a16="http://schemas.microsoft.com/office/drawing/2014/main" id="{97F98A0C-6611-8A77-9BB6-A68F230A9A65}"/>
              </a:ext>
            </a:extLst>
          </p:cNvPr>
          <p:cNvGrpSpPr/>
          <p:nvPr/>
        </p:nvGrpSpPr>
        <p:grpSpPr>
          <a:xfrm>
            <a:off x="1556329" y="2528006"/>
            <a:ext cx="4422970" cy="4025170"/>
            <a:chOff x="-233693" y="0"/>
            <a:chExt cx="8487548" cy="9766700"/>
          </a:xfrm>
        </p:grpSpPr>
        <p:sp>
          <p:nvSpPr>
            <p:cNvPr id="9" name="Shape 157">
              <a:extLst>
                <a:ext uri="{FF2B5EF4-FFF2-40B4-BE49-F238E27FC236}">
                  <a16:creationId xmlns="" xmlns:a16="http://schemas.microsoft.com/office/drawing/2014/main" id="{08C11297-E138-146D-C5D1-3AD192111542}"/>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0" name="Shape 158">
              <a:extLst>
                <a:ext uri="{FF2B5EF4-FFF2-40B4-BE49-F238E27FC236}">
                  <a16:creationId xmlns="" xmlns:a16="http://schemas.microsoft.com/office/drawing/2014/main" id="{B206FC7F-3873-EBAD-C446-46A75FD5FAA5}"/>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1" name="Shape 162">
              <a:extLst>
                <a:ext uri="{FF2B5EF4-FFF2-40B4-BE49-F238E27FC236}">
                  <a16:creationId xmlns="" xmlns:a16="http://schemas.microsoft.com/office/drawing/2014/main" id="{430BC1A9-9C03-E65D-2F63-18F84CFDD635}"/>
                </a:ext>
              </a:extLst>
            </p:cNvPr>
            <p:cNvSpPr/>
            <p:nvPr/>
          </p:nvSpPr>
          <p:spPr>
            <a:xfrm>
              <a:off x="422973" y="745535"/>
              <a:ext cx="7115005" cy="85994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وفيما عدا حالات التصفية والإفلاس والإغلاق النهائي المرخص به يبقى عقد العمل قائماً ويكون الخلف مسؤولاً بالتضامن مع أصحاب الأعمال السابقين عن تنفيذ جميع الالتزامات المقررة قانوناً مع مراعاة الأولوية المقررة لحقوق العمال</a:t>
              </a:r>
            </a:p>
          </p:txBody>
        </p:sp>
      </p:grpSp>
      <p:sp>
        <p:nvSpPr>
          <p:cNvPr id="15"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0695293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3"/>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strVal val="#ppt_w+.3"/>
                                          </p:val>
                                        </p:tav>
                                        <p:tav tm="100000">
                                          <p:val>
                                            <p:strVal val="#ppt_w"/>
                                          </p:val>
                                        </p:tav>
                                      </p:tavLst>
                                    </p:anim>
                                    <p:anim calcmode="lin" valueType="num">
                                      <p:cBhvr>
                                        <p:cTn id="20" dur="1000" fill="hold"/>
                                        <p:tgtEl>
                                          <p:spTgt spid="8"/>
                                        </p:tgtEl>
                                        <p:attrNameLst>
                                          <p:attrName>ppt_h</p:attrName>
                                        </p:attrNameLst>
                                      </p:cBhvr>
                                      <p:tavLst>
                                        <p:tav tm="0">
                                          <p:val>
                                            <p:strVal val="#ppt_h"/>
                                          </p:val>
                                        </p:tav>
                                        <p:tav tm="100000">
                                          <p:val>
                                            <p:strVal val="#ppt_h"/>
                                          </p:val>
                                        </p:tav>
                                      </p:tavLst>
                                    </p:anim>
                                    <p:animEffect transition="in" filter="fade">
                                      <p:cBhvr>
                                        <p:cTn id="2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عقد العمل</a:t>
            </a:r>
          </a:p>
        </p:txBody>
      </p:sp>
      <p:grpSp>
        <p:nvGrpSpPr>
          <p:cNvPr id="22" name="Group 21">
            <a:extLst>
              <a:ext uri="{FF2B5EF4-FFF2-40B4-BE49-F238E27FC236}">
                <a16:creationId xmlns="" xmlns:a16="http://schemas.microsoft.com/office/drawing/2014/main" id="{CBFC528C-E56C-56D1-F29F-E5AFA90A2B5D}"/>
              </a:ext>
            </a:extLst>
          </p:cNvPr>
          <p:cNvGrpSpPr/>
          <p:nvPr/>
        </p:nvGrpSpPr>
        <p:grpSpPr>
          <a:xfrm>
            <a:off x="9525614" y="1430014"/>
            <a:ext cx="2417406" cy="634504"/>
            <a:chOff x="0" y="0"/>
            <a:chExt cx="1518920" cy="365760"/>
          </a:xfrm>
        </p:grpSpPr>
        <p:pic>
          <p:nvPicPr>
            <p:cNvPr id="23" name="Picture 22"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BAEAD560-3F32-E963-7C15-E85BF40F0A6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4" name="Rectangle 23">
              <a:extLst>
                <a:ext uri="{FF2B5EF4-FFF2-40B4-BE49-F238E27FC236}">
                  <a16:creationId xmlns="" xmlns:a16="http://schemas.microsoft.com/office/drawing/2014/main" id="{0D740895-57F4-72A0-3793-6488F5C5CE53}"/>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(48):</a:t>
              </a:r>
            </a:p>
          </p:txBody>
        </p:sp>
      </p:grpSp>
      <p:sp>
        <p:nvSpPr>
          <p:cNvPr id="5" name="Rectangle 4">
            <a:extLst>
              <a:ext uri="{FF2B5EF4-FFF2-40B4-BE49-F238E27FC236}">
                <a16:creationId xmlns="" xmlns:a16="http://schemas.microsoft.com/office/drawing/2014/main" id="{8D926C3E-7E53-0799-5B89-5D090B44731C}"/>
              </a:ext>
            </a:extLst>
          </p:cNvPr>
          <p:cNvSpPr/>
          <p:nvPr/>
        </p:nvSpPr>
        <p:spPr>
          <a:xfrm>
            <a:off x="-1" y="2448003"/>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يكون أصحاب العمل مسئولين بالتضامن فيما بينهم عن أية مخالفة لأحكام هذا القانون كما يكون المتنازل لهم عن الأعمال كلها</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أو بعضها متضامنين مع صاحب العمل الأصلي في الوفاء بجميع التكاليف التي تفرضها الأحكام المشار إليها</a:t>
            </a:r>
          </a:p>
        </p:txBody>
      </p:sp>
      <p:grpSp>
        <p:nvGrpSpPr>
          <p:cNvPr id="6" name="Group 5">
            <a:extLst>
              <a:ext uri="{FF2B5EF4-FFF2-40B4-BE49-F238E27FC236}">
                <a16:creationId xmlns="" xmlns:a16="http://schemas.microsoft.com/office/drawing/2014/main" id="{5CA8DF45-39DE-087D-3E37-02A64EFEFCB9}"/>
              </a:ext>
            </a:extLst>
          </p:cNvPr>
          <p:cNvGrpSpPr/>
          <p:nvPr/>
        </p:nvGrpSpPr>
        <p:grpSpPr>
          <a:xfrm>
            <a:off x="9054792" y="3875735"/>
            <a:ext cx="2753099" cy="634504"/>
            <a:chOff x="-210925" y="0"/>
            <a:chExt cx="1729845" cy="365760"/>
          </a:xfrm>
        </p:grpSpPr>
        <p:pic>
          <p:nvPicPr>
            <p:cNvPr id="7" name="Picture 6"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6AE473EC-5FA6-D405-B5FB-8ABD019B857D}"/>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8" name="Rectangle 7">
              <a:extLst>
                <a:ext uri="{FF2B5EF4-FFF2-40B4-BE49-F238E27FC236}">
                  <a16:creationId xmlns="" xmlns:a16="http://schemas.microsoft.com/office/drawing/2014/main" id="{9A550673-8ACB-8501-5CF4-D90C0678F938}"/>
                </a:ext>
              </a:extLst>
            </p:cNvPr>
            <p:cNvSpPr/>
            <p:nvPr/>
          </p:nvSpPr>
          <p:spPr>
            <a:xfrm>
              <a:off x="-210925" y="0"/>
              <a:ext cx="1444731"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(48) مكرراً:</a:t>
              </a:r>
            </a:p>
          </p:txBody>
        </p:sp>
      </p:grpSp>
      <p:sp>
        <p:nvSpPr>
          <p:cNvPr id="9" name="Rectangle 8">
            <a:extLst>
              <a:ext uri="{FF2B5EF4-FFF2-40B4-BE49-F238E27FC236}">
                <a16:creationId xmlns="" xmlns:a16="http://schemas.microsoft.com/office/drawing/2014/main" id="{DB90A789-113E-15D3-1B18-C82E094FABF2}"/>
              </a:ext>
            </a:extLst>
          </p:cNvPr>
          <p:cNvSpPr/>
          <p:nvPr/>
        </p:nvSpPr>
        <p:spPr>
          <a:xfrm>
            <a:off x="139759" y="4697588"/>
            <a:ext cx="1166813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يلتزم صاحب العمل بتشغيل القوى العاملة الوطنية التي كانت تعمل بذات المشروع الذي آل إليه كلياً أو جزئياً، وذلك بنفس المزايا والحوافز المالية السابقة طالما كان ذات العمل قائماً ومستمراً</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29758586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circle(in)">
                                      <p:cBhvr>
                                        <p:cTn id="18" dur="2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Lst>
  </p:timing>
</p:sld>
</file>

<file path=ppt/slides/slide17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2" name="Group 1">
            <a:extLst>
              <a:ext uri="{FF2B5EF4-FFF2-40B4-BE49-F238E27FC236}">
                <a16:creationId xmlns="" xmlns:a16="http://schemas.microsoft.com/office/drawing/2014/main" id="{326DA868-D45A-D89E-3A70-1EFCC674BA1F}"/>
              </a:ext>
            </a:extLst>
          </p:cNvPr>
          <p:cNvGrpSpPr/>
          <p:nvPr/>
        </p:nvGrpSpPr>
        <p:grpSpPr>
          <a:xfrm>
            <a:off x="1672683" y="11938"/>
            <a:ext cx="2765371" cy="780586"/>
            <a:chOff x="142074" y="-82978"/>
            <a:chExt cx="1112253" cy="516320"/>
          </a:xfrm>
        </p:grpSpPr>
        <p:pic>
          <p:nvPicPr>
            <p:cNvPr id="5" name="Picture 4">
              <a:extLst>
                <a:ext uri="{FF2B5EF4-FFF2-40B4-BE49-F238E27FC236}">
                  <a16:creationId xmlns="" xmlns:a16="http://schemas.microsoft.com/office/drawing/2014/main" id="{98187FC0-F997-84D6-8425-29DA0BA8FFD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FF018316-6E1A-1160-7876-404D5DE8F2E8}"/>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الأجور</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EA79C41C-5C12-16BD-6640-D71ABB9C147D}"/>
              </a:ext>
            </a:extLst>
          </p:cNvPr>
          <p:cNvGrpSpPr/>
          <p:nvPr/>
        </p:nvGrpSpPr>
        <p:grpSpPr>
          <a:xfrm>
            <a:off x="9539228" y="1669893"/>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(49):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7A077811-92E2-B6FD-05D3-5FAC12E0B37B}"/>
              </a:ext>
            </a:extLst>
          </p:cNvPr>
          <p:cNvSpPr/>
          <p:nvPr/>
        </p:nvSpPr>
        <p:spPr>
          <a:xfrm>
            <a:off x="-1" y="2448003"/>
            <a:ext cx="1166813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تؤدى الأجور وغيرها من المبالغ المستحقة للعامل بالعملة المتداولة قانوناً وذلك ما لم يتفق على أجر عيني</a:t>
            </a:r>
          </a:p>
        </p:txBody>
      </p:sp>
      <p:grpSp>
        <p:nvGrpSpPr>
          <p:cNvPr id="11" name="Group 10">
            <a:extLst>
              <a:ext uri="{FF2B5EF4-FFF2-40B4-BE49-F238E27FC236}">
                <a16:creationId xmlns="" xmlns:a16="http://schemas.microsoft.com/office/drawing/2014/main" id="{C7190CB5-3E85-D9E8-9DC2-28A085CC1721}"/>
              </a:ext>
            </a:extLst>
          </p:cNvPr>
          <p:cNvGrpSpPr/>
          <p:nvPr/>
        </p:nvGrpSpPr>
        <p:grpSpPr>
          <a:xfrm>
            <a:off x="9539228" y="3249821"/>
            <a:ext cx="2417406" cy="634504"/>
            <a:chOff x="0" y="0"/>
            <a:chExt cx="1518920" cy="365760"/>
          </a:xfrm>
        </p:grpSpPr>
        <p:pic>
          <p:nvPicPr>
            <p:cNvPr id="12" name="Picture 1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3A2034C-E91D-FFC3-09B6-7745DDF6B893}"/>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4" name="Rectangle 13">
              <a:extLst>
                <a:ext uri="{FF2B5EF4-FFF2-40B4-BE49-F238E27FC236}">
                  <a16:creationId xmlns="" xmlns:a16="http://schemas.microsoft.com/office/drawing/2014/main" id="{5A1E929A-5BD9-EC64-3A10-E0EC3F7094D0}"/>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(50):</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6" name="Rectangle 15">
            <a:extLst>
              <a:ext uri="{FF2B5EF4-FFF2-40B4-BE49-F238E27FC236}">
                <a16:creationId xmlns="" xmlns:a16="http://schemas.microsoft.com/office/drawing/2014/main" id="{8937AB08-9BF6-5060-D686-57093D5B025C}"/>
              </a:ext>
            </a:extLst>
          </p:cNvPr>
          <p:cNvSpPr/>
          <p:nvPr/>
        </p:nvSpPr>
        <p:spPr>
          <a:xfrm>
            <a:off x="-1" y="3957797"/>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يضع مجلس الوزراء الحد الأدنى للأجور وفقاً لما تقتضيه الظروف الاقتصادية وله أن يضع حداً أدنى لأجور فئة بذاتها من العمال الشاغلين لوظائف أو مهن تقتضي ظروف أو طبيعة العمل بها هذا التحديد ويصدر بالحد الأدنى للأجور قرار من الوزير.</a:t>
            </a:r>
          </a:p>
        </p:txBody>
      </p:sp>
      <p:grpSp>
        <p:nvGrpSpPr>
          <p:cNvPr id="17" name="Group 16">
            <a:extLst>
              <a:ext uri="{FF2B5EF4-FFF2-40B4-BE49-F238E27FC236}">
                <a16:creationId xmlns="" xmlns:a16="http://schemas.microsoft.com/office/drawing/2014/main" id="{D618E107-6B8C-747A-BC33-BD5308C51655}"/>
              </a:ext>
            </a:extLst>
          </p:cNvPr>
          <p:cNvGrpSpPr/>
          <p:nvPr/>
        </p:nvGrpSpPr>
        <p:grpSpPr>
          <a:xfrm>
            <a:off x="9539229" y="5043594"/>
            <a:ext cx="2522912" cy="634504"/>
            <a:chOff x="-66292" y="0"/>
            <a:chExt cx="1585212" cy="365760"/>
          </a:xfrm>
        </p:grpSpPr>
        <p:pic>
          <p:nvPicPr>
            <p:cNvPr id="32" name="Picture 3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DC111DBE-13AF-C36A-159A-3C7869E70677}"/>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33" name="Rectangle 32">
              <a:extLst>
                <a:ext uri="{FF2B5EF4-FFF2-40B4-BE49-F238E27FC236}">
                  <a16:creationId xmlns="" xmlns:a16="http://schemas.microsoft.com/office/drawing/2014/main" id="{AB4A5F6A-E5FD-1157-AD86-D202923F3733}"/>
                </a:ext>
              </a:extLst>
            </p:cNvPr>
            <p:cNvSpPr/>
            <p:nvPr/>
          </p:nvSpPr>
          <p:spPr>
            <a:xfrm>
              <a:off x="-66292" y="0"/>
              <a:ext cx="1300098"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(50) مكرراً:</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34" name="Rectangle 33">
            <a:extLst>
              <a:ext uri="{FF2B5EF4-FFF2-40B4-BE49-F238E27FC236}">
                <a16:creationId xmlns="" xmlns:a16="http://schemas.microsoft.com/office/drawing/2014/main" id="{B8DD2125-7BF9-F3B3-E020-B7F5B49B2266}"/>
              </a:ext>
            </a:extLst>
          </p:cNvPr>
          <p:cNvSpPr/>
          <p:nvPr/>
        </p:nvSpPr>
        <p:spPr>
          <a:xfrm>
            <a:off x="105506" y="5821704"/>
            <a:ext cx="1166813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يصدر الوزير قراراً بتحديد الحد الأدنى للعلاوة الدورية وإجراءات وشروط صرفها</a:t>
            </a:r>
          </a:p>
        </p:txBody>
      </p:sp>
      <p:sp>
        <p:nvSpPr>
          <p:cNvPr id="19"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4758074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circle(in)">
                                      <p:cBhvr>
                                        <p:cTn id="29" dur="20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34"/>
                                        </p:tgtEl>
                                        <p:attrNameLst>
                                          <p:attrName>style.visibility</p:attrName>
                                        </p:attrNameLst>
                                      </p:cBhvr>
                                      <p:to>
                                        <p:strVal val="visible"/>
                                      </p:to>
                                    </p:set>
                                    <p:anim calcmode="lin" valueType="num">
                                      <p:cBhvr additive="base">
                                        <p:cTn id="34" dur="500" fill="hold"/>
                                        <p:tgtEl>
                                          <p:spTgt spid="34"/>
                                        </p:tgtEl>
                                        <p:attrNameLst>
                                          <p:attrName>ppt_x</p:attrName>
                                        </p:attrNameLst>
                                      </p:cBhvr>
                                      <p:tavLst>
                                        <p:tav tm="0">
                                          <p:val>
                                            <p:strVal val="#ppt_x"/>
                                          </p:val>
                                        </p:tav>
                                        <p:tav tm="100000">
                                          <p:val>
                                            <p:strVal val="#ppt_x"/>
                                          </p:val>
                                        </p:tav>
                                      </p:tavLst>
                                    </p:anim>
                                    <p:anim calcmode="lin" valueType="num">
                                      <p:cBhvr additive="base">
                                        <p:cTn id="35"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34" grpId="0"/>
    </p:bldLst>
  </p:timing>
</p:sld>
</file>

<file path=ppt/slides/slide17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848496" y="358435"/>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7A077811-92E2-B6FD-05D3-5FAC12E0B37B}"/>
              </a:ext>
            </a:extLst>
          </p:cNvPr>
          <p:cNvSpPr/>
          <p:nvPr/>
        </p:nvSpPr>
        <p:spPr>
          <a:xfrm>
            <a:off x="13613" y="1489782"/>
            <a:ext cx="11668132"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تؤدى الأجور في أحد أيام العمل وفي مكانه مع مراعاة الأحكام الآتية:</a:t>
            </a:r>
          </a:p>
        </p:txBody>
      </p:sp>
      <p:grpSp>
        <p:nvGrpSpPr>
          <p:cNvPr id="13" name="Group 12">
            <a:extLst>
              <a:ext uri="{FF2B5EF4-FFF2-40B4-BE49-F238E27FC236}">
                <a16:creationId xmlns="" xmlns:a16="http://schemas.microsoft.com/office/drawing/2014/main" id="{BE0C7797-13E3-D400-3E43-0BBF21C829AE}"/>
              </a:ext>
            </a:extLst>
          </p:cNvPr>
          <p:cNvGrpSpPr/>
          <p:nvPr/>
        </p:nvGrpSpPr>
        <p:grpSpPr>
          <a:xfrm>
            <a:off x="270000" y="2132189"/>
            <a:ext cx="11651999" cy="816867"/>
            <a:chOff x="-7443686" y="1372835"/>
            <a:chExt cx="19516636" cy="1564292"/>
          </a:xfrm>
        </p:grpSpPr>
        <p:sp>
          <p:nvSpPr>
            <p:cNvPr id="15" name="Rectangle 14">
              <a:extLst>
                <a:ext uri="{FF2B5EF4-FFF2-40B4-BE49-F238E27FC236}">
                  <a16:creationId xmlns="" xmlns:a16="http://schemas.microsoft.com/office/drawing/2014/main" id="{E12B62F6-9788-6F77-AC5E-8F68CF2DE257}"/>
                </a:ext>
              </a:extLst>
            </p:cNvPr>
            <p:cNvSpPr/>
            <p:nvPr/>
          </p:nvSpPr>
          <p:spPr>
            <a:xfrm>
              <a:off x="-7443686" y="1516459"/>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العمال المعينون بأجر شهري تؤدى أجورهم مرة على الأقل كل شهر</a:t>
              </a:r>
            </a:p>
          </p:txBody>
        </p:sp>
        <p:grpSp>
          <p:nvGrpSpPr>
            <p:cNvPr id="18" name="Group 17">
              <a:extLst>
                <a:ext uri="{FF2B5EF4-FFF2-40B4-BE49-F238E27FC236}">
                  <a16:creationId xmlns="" xmlns:a16="http://schemas.microsoft.com/office/drawing/2014/main" id="{0C691DFD-B09A-9E33-6D11-4DD7BE57B7D8}"/>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9" name="Freeform 330781">
                <a:extLst>
                  <a:ext uri="{FF2B5EF4-FFF2-40B4-BE49-F238E27FC236}">
                    <a16:creationId xmlns="" xmlns:a16="http://schemas.microsoft.com/office/drawing/2014/main" id="{F991741D-CFCB-4A7A-936A-674410285A74}"/>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330782">
                <a:extLst>
                  <a:ext uri="{FF2B5EF4-FFF2-40B4-BE49-F238E27FC236}">
                    <a16:creationId xmlns="" xmlns:a16="http://schemas.microsoft.com/office/drawing/2014/main" id="{2181A78F-BCE3-F40A-0D51-676CAF7825B6}"/>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330783">
                <a:extLst>
                  <a:ext uri="{FF2B5EF4-FFF2-40B4-BE49-F238E27FC236}">
                    <a16:creationId xmlns="" xmlns:a16="http://schemas.microsoft.com/office/drawing/2014/main" id="{0FFBF274-9AEB-3D1B-2023-63E0BE441F04}"/>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330784">
                <a:extLst>
                  <a:ext uri="{FF2B5EF4-FFF2-40B4-BE49-F238E27FC236}">
                    <a16:creationId xmlns="" xmlns:a16="http://schemas.microsoft.com/office/drawing/2014/main" id="{0F74EABD-6576-6BC0-2D32-AFE71C478D50}"/>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oup 22">
            <a:extLst>
              <a:ext uri="{FF2B5EF4-FFF2-40B4-BE49-F238E27FC236}">
                <a16:creationId xmlns="" xmlns:a16="http://schemas.microsoft.com/office/drawing/2014/main" id="{D4EAE20E-9104-4FA3-8D2A-EC227933ACE9}"/>
              </a:ext>
            </a:extLst>
          </p:cNvPr>
          <p:cNvGrpSpPr/>
          <p:nvPr/>
        </p:nvGrpSpPr>
        <p:grpSpPr>
          <a:xfrm>
            <a:off x="211609" y="2898860"/>
            <a:ext cx="11762842" cy="1015663"/>
            <a:chOff x="-7629344" y="1077502"/>
            <a:chExt cx="19702294" cy="1944985"/>
          </a:xfrm>
        </p:grpSpPr>
        <p:sp>
          <p:nvSpPr>
            <p:cNvPr id="24" name="Rectangle 23">
              <a:extLst>
                <a:ext uri="{FF2B5EF4-FFF2-40B4-BE49-F238E27FC236}">
                  <a16:creationId xmlns="" xmlns:a16="http://schemas.microsoft.com/office/drawing/2014/main" id="{57D902F3-75BD-34E4-3EB9-B3D91BC6F131}"/>
                </a:ext>
              </a:extLst>
            </p:cNvPr>
            <p:cNvSpPr/>
            <p:nvPr/>
          </p:nvSpPr>
          <p:spPr>
            <a:xfrm>
              <a:off x="-7629344" y="1077502"/>
              <a:ext cx="18137526" cy="1944985"/>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كان الأجر بالقطعة واستلزم العمل مدة تزيد على أسبوعين وجب أن يحصل العامل كل أسبوع على دفعة تحت الحساب تتناسب مع ما أتمه من العمل وأن يؤدي له باقي الأجر كاملاً خلال الأسبوع التالي لإنهاء ما كلف به من عمل</a:t>
              </a:r>
            </a:p>
          </p:txBody>
        </p:sp>
        <p:grpSp>
          <p:nvGrpSpPr>
            <p:cNvPr id="25" name="Group 24">
              <a:extLst>
                <a:ext uri="{FF2B5EF4-FFF2-40B4-BE49-F238E27FC236}">
                  <a16:creationId xmlns="" xmlns:a16="http://schemas.microsoft.com/office/drawing/2014/main" id="{A22D960D-613C-5A71-FB25-75A8BEE0D5AF}"/>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26" name="Freeform 330781">
                <a:extLst>
                  <a:ext uri="{FF2B5EF4-FFF2-40B4-BE49-F238E27FC236}">
                    <a16:creationId xmlns="" xmlns:a16="http://schemas.microsoft.com/office/drawing/2014/main" id="{9F91884D-AD69-1F40-3AD9-31462A30016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330782">
                <a:extLst>
                  <a:ext uri="{FF2B5EF4-FFF2-40B4-BE49-F238E27FC236}">
                    <a16:creationId xmlns="" xmlns:a16="http://schemas.microsoft.com/office/drawing/2014/main" id="{0E3743FF-D399-8A4D-9F13-19167CE25419}"/>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330783">
                <a:extLst>
                  <a:ext uri="{FF2B5EF4-FFF2-40B4-BE49-F238E27FC236}">
                    <a16:creationId xmlns="" xmlns:a16="http://schemas.microsoft.com/office/drawing/2014/main" id="{60D74A0C-E8BC-6B05-0AA9-00F19BDCA1D2}"/>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330784">
                <a:extLst>
                  <a:ext uri="{FF2B5EF4-FFF2-40B4-BE49-F238E27FC236}">
                    <a16:creationId xmlns="" xmlns:a16="http://schemas.microsoft.com/office/drawing/2014/main" id="{18C1C292-C007-EA7E-AAF9-D8B0C8FF2800}"/>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40" name="Group 39">
            <a:extLst>
              <a:ext uri="{FF2B5EF4-FFF2-40B4-BE49-F238E27FC236}">
                <a16:creationId xmlns="" xmlns:a16="http://schemas.microsoft.com/office/drawing/2014/main" id="{807A8E5F-353B-BABC-F375-D7EBFEC10F92}"/>
              </a:ext>
            </a:extLst>
          </p:cNvPr>
          <p:cNvGrpSpPr/>
          <p:nvPr/>
        </p:nvGrpSpPr>
        <p:grpSpPr>
          <a:xfrm>
            <a:off x="137334" y="4090896"/>
            <a:ext cx="11672825" cy="1015663"/>
            <a:chOff x="-7478569" y="1216572"/>
            <a:chExt cx="19551519" cy="1944984"/>
          </a:xfrm>
        </p:grpSpPr>
        <p:sp>
          <p:nvSpPr>
            <p:cNvPr id="41" name="Rectangle 40">
              <a:extLst>
                <a:ext uri="{FF2B5EF4-FFF2-40B4-BE49-F238E27FC236}">
                  <a16:creationId xmlns="" xmlns:a16="http://schemas.microsoft.com/office/drawing/2014/main" id="{15C7394C-6EB1-B094-809F-9E470EE1A9E9}"/>
                </a:ext>
              </a:extLst>
            </p:cNvPr>
            <p:cNvSpPr/>
            <p:nvPr/>
          </p:nvSpPr>
          <p:spPr>
            <a:xfrm>
              <a:off x="-7478569" y="1216572"/>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في غير ما ذكر من الأحوال السابقة تؤدى للعمال أجورهم مرة كل أسبوع، على أنه يجوز أن تؤدى لهم مرة كل أسبوعين أو كل شهر إذا وافقوا كتابة على ذلك</a:t>
              </a:r>
            </a:p>
          </p:txBody>
        </p:sp>
        <p:grpSp>
          <p:nvGrpSpPr>
            <p:cNvPr id="42" name="Group 41">
              <a:extLst>
                <a:ext uri="{FF2B5EF4-FFF2-40B4-BE49-F238E27FC236}">
                  <a16:creationId xmlns="" xmlns:a16="http://schemas.microsoft.com/office/drawing/2014/main" id="{4C99C204-CC85-04D3-E90E-9114264DBD06}"/>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43" name="Freeform 330781">
                <a:extLst>
                  <a:ext uri="{FF2B5EF4-FFF2-40B4-BE49-F238E27FC236}">
                    <a16:creationId xmlns="" xmlns:a16="http://schemas.microsoft.com/office/drawing/2014/main" id="{232E5AC8-D4CE-E3FB-87A1-C15592900B12}"/>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30782">
                <a:extLst>
                  <a:ext uri="{FF2B5EF4-FFF2-40B4-BE49-F238E27FC236}">
                    <a16:creationId xmlns="" xmlns:a16="http://schemas.microsoft.com/office/drawing/2014/main" id="{3906E761-1683-210E-CF52-5406D6D355CA}"/>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30783">
                <a:extLst>
                  <a:ext uri="{FF2B5EF4-FFF2-40B4-BE49-F238E27FC236}">
                    <a16:creationId xmlns="" xmlns:a16="http://schemas.microsoft.com/office/drawing/2014/main" id="{370D596E-334D-AEDE-DA97-33A73AB00807}"/>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30784">
                <a:extLst>
                  <a:ext uri="{FF2B5EF4-FFF2-40B4-BE49-F238E27FC236}">
                    <a16:creationId xmlns="" xmlns:a16="http://schemas.microsoft.com/office/drawing/2014/main" id="{F0E3011D-CB3E-DA7B-4A3D-C79DA19214C9}"/>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47" name="Group 46">
            <a:extLst>
              <a:ext uri="{FF2B5EF4-FFF2-40B4-BE49-F238E27FC236}">
                <a16:creationId xmlns="" xmlns:a16="http://schemas.microsoft.com/office/drawing/2014/main" id="{BDD13AEA-BCD3-F002-45BC-6C96F0044833}"/>
              </a:ext>
            </a:extLst>
          </p:cNvPr>
          <p:cNvGrpSpPr/>
          <p:nvPr/>
        </p:nvGrpSpPr>
        <p:grpSpPr>
          <a:xfrm>
            <a:off x="181293" y="5268364"/>
            <a:ext cx="11648474" cy="1015663"/>
            <a:chOff x="-7437782" y="1216572"/>
            <a:chExt cx="19510732" cy="1944984"/>
          </a:xfrm>
        </p:grpSpPr>
        <p:sp>
          <p:nvSpPr>
            <p:cNvPr id="48" name="Rectangle 47">
              <a:extLst>
                <a:ext uri="{FF2B5EF4-FFF2-40B4-BE49-F238E27FC236}">
                  <a16:creationId xmlns="" xmlns:a16="http://schemas.microsoft.com/office/drawing/2014/main" id="{A7B678B2-CEB0-AC41-4EB5-7DE25F909E48}"/>
                </a:ext>
              </a:extLst>
            </p:cNvPr>
            <p:cNvSpPr/>
            <p:nvPr/>
          </p:nvSpPr>
          <p:spPr>
            <a:xfrm>
              <a:off x="-7437782" y="1216572"/>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وفي جميع الأحوال يتعين أداء الأجر خلال (7) سبعة أيام من نهاية المدة التي يستحق عنها، ويجوز بقرار من الوزير تحديد موعد صرف أجور العاملين بالمنشآت الخاضعة لأحكام هذا القانون قبل الموعد المحدد لها بمناسبة الأعياد الوطنية والرسمية</a:t>
              </a:r>
            </a:p>
          </p:txBody>
        </p:sp>
        <p:grpSp>
          <p:nvGrpSpPr>
            <p:cNvPr id="49" name="Group 48">
              <a:extLst>
                <a:ext uri="{FF2B5EF4-FFF2-40B4-BE49-F238E27FC236}">
                  <a16:creationId xmlns="" xmlns:a16="http://schemas.microsoft.com/office/drawing/2014/main" id="{77A8D46A-12A9-E04F-1C10-21ADBC191F7A}"/>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50" name="Freeform 330781">
                <a:extLst>
                  <a:ext uri="{FF2B5EF4-FFF2-40B4-BE49-F238E27FC236}">
                    <a16:creationId xmlns="" xmlns:a16="http://schemas.microsoft.com/office/drawing/2014/main" id="{CAF6094C-E942-3713-AFFD-77429EDF0C93}"/>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330782">
                <a:extLst>
                  <a:ext uri="{FF2B5EF4-FFF2-40B4-BE49-F238E27FC236}">
                    <a16:creationId xmlns="" xmlns:a16="http://schemas.microsoft.com/office/drawing/2014/main" id="{4A655D91-7E11-A714-9C23-2AED1A43A5C0}"/>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330783">
                <a:extLst>
                  <a:ext uri="{FF2B5EF4-FFF2-40B4-BE49-F238E27FC236}">
                    <a16:creationId xmlns="" xmlns:a16="http://schemas.microsoft.com/office/drawing/2014/main" id="{A5732142-89E5-06AA-CBD9-D058D64D3E9C}"/>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330784">
                <a:extLst>
                  <a:ext uri="{FF2B5EF4-FFF2-40B4-BE49-F238E27FC236}">
                    <a16:creationId xmlns="" xmlns:a16="http://schemas.microsoft.com/office/drawing/2014/main" id="{A2F59AA0-528C-8F15-CACD-C88C1AC065A9}"/>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1634914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barn(inVertical)">
                                      <p:cBhvr>
                                        <p:cTn id="23" dur="500"/>
                                        <p:tgtEl>
                                          <p:spTgt spid="2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barn(inVertical)">
                                      <p:cBhvr>
                                        <p:cTn id="28" dur="500"/>
                                        <p:tgtEl>
                                          <p:spTgt spid="4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barn(inVertical)">
                                      <p:cBhvr>
                                        <p:cTn id="3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7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9539228" y="1423833"/>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7A077811-92E2-B6FD-05D3-5FAC12E0B37B}"/>
              </a:ext>
            </a:extLst>
          </p:cNvPr>
          <p:cNvSpPr/>
          <p:nvPr/>
        </p:nvSpPr>
        <p:spPr>
          <a:xfrm>
            <a:off x="13613" y="2090552"/>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انتهت علاقة العمل دفع للعامل أجره وجميع المبالغ المستحقة له فوراً إلا إذا كان العامل قد ترك العمل من تلقاء نفسه، ففي هذه الحالة على صاحب العمل سداد أجر العامل وجميع مستحقاته خلال سبعة أيام من تاريخ ترك العمل</a:t>
            </a:r>
          </a:p>
        </p:txBody>
      </p:sp>
      <p:grpSp>
        <p:nvGrpSpPr>
          <p:cNvPr id="11" name="Group 10">
            <a:extLst>
              <a:ext uri="{FF2B5EF4-FFF2-40B4-BE49-F238E27FC236}">
                <a16:creationId xmlns="" xmlns:a16="http://schemas.microsoft.com/office/drawing/2014/main" id="{C7190CB5-3E85-D9E8-9DC2-28A085CC1721}"/>
              </a:ext>
            </a:extLst>
          </p:cNvPr>
          <p:cNvGrpSpPr/>
          <p:nvPr/>
        </p:nvGrpSpPr>
        <p:grpSpPr>
          <a:xfrm>
            <a:off x="9539228" y="3249821"/>
            <a:ext cx="2417406" cy="634504"/>
            <a:chOff x="0" y="0"/>
            <a:chExt cx="1518920" cy="365760"/>
          </a:xfrm>
        </p:grpSpPr>
        <p:pic>
          <p:nvPicPr>
            <p:cNvPr id="12" name="Picture 1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3A2034C-E91D-FFC3-09B6-7745DDF6B893}"/>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4" name="Rectangle 13">
              <a:extLst>
                <a:ext uri="{FF2B5EF4-FFF2-40B4-BE49-F238E27FC236}">
                  <a16:creationId xmlns="" xmlns:a16="http://schemas.microsoft.com/office/drawing/2014/main" id="{5A1E929A-5BD9-EC64-3A10-E0EC3F7094D0}"/>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6" name="Rectangle 15">
            <a:extLst>
              <a:ext uri="{FF2B5EF4-FFF2-40B4-BE49-F238E27FC236}">
                <a16:creationId xmlns="" xmlns:a16="http://schemas.microsoft.com/office/drawing/2014/main" id="{8937AB08-9BF6-5060-D686-57093D5B025C}"/>
              </a:ext>
            </a:extLst>
          </p:cNvPr>
          <p:cNvSpPr/>
          <p:nvPr/>
        </p:nvSpPr>
        <p:spPr>
          <a:xfrm>
            <a:off x="-59758" y="3883102"/>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لا تبرأ ذمة صاحب العمل من أجر العامل إلا إذا قام صاحب العمل بتحويل أجر العامل إلى حسابه بأحد المصارف المحلية المعتمدة، وتحدد بقرار من الوزير حالات الاستثناء من تحويل أجر العامل إلى حسابه.</a:t>
            </a:r>
          </a:p>
        </p:txBody>
      </p:sp>
      <p:grpSp>
        <p:nvGrpSpPr>
          <p:cNvPr id="17" name="Group 16">
            <a:extLst>
              <a:ext uri="{FF2B5EF4-FFF2-40B4-BE49-F238E27FC236}">
                <a16:creationId xmlns="" xmlns:a16="http://schemas.microsoft.com/office/drawing/2014/main" id="{D618E107-6B8C-747A-BC33-BD5308C51655}"/>
              </a:ext>
            </a:extLst>
          </p:cNvPr>
          <p:cNvGrpSpPr/>
          <p:nvPr/>
        </p:nvGrpSpPr>
        <p:grpSpPr>
          <a:xfrm>
            <a:off x="9539229" y="5043594"/>
            <a:ext cx="2522912" cy="634504"/>
            <a:chOff x="-66292" y="0"/>
            <a:chExt cx="1585212" cy="365760"/>
          </a:xfrm>
        </p:grpSpPr>
        <p:pic>
          <p:nvPicPr>
            <p:cNvPr id="32" name="Picture 3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DC111DBE-13AF-C36A-159A-3C7869E70677}"/>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33" name="Rectangle 32">
              <a:extLst>
                <a:ext uri="{FF2B5EF4-FFF2-40B4-BE49-F238E27FC236}">
                  <a16:creationId xmlns="" xmlns:a16="http://schemas.microsoft.com/office/drawing/2014/main" id="{AB4A5F6A-E5FD-1157-AD86-D202923F3733}"/>
                </a:ext>
              </a:extLst>
            </p:cNvPr>
            <p:cNvSpPr/>
            <p:nvPr/>
          </p:nvSpPr>
          <p:spPr>
            <a:xfrm>
              <a:off x="-66292" y="0"/>
              <a:ext cx="1300098"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34" name="Rectangle 33">
            <a:extLst>
              <a:ext uri="{FF2B5EF4-FFF2-40B4-BE49-F238E27FC236}">
                <a16:creationId xmlns="" xmlns:a16="http://schemas.microsoft.com/office/drawing/2014/main" id="{B8DD2125-7BF9-F3B3-E020-B7F5B49B2266}"/>
              </a:ext>
            </a:extLst>
          </p:cNvPr>
          <p:cNvSpPr/>
          <p:nvPr/>
        </p:nvSpPr>
        <p:spPr>
          <a:xfrm>
            <a:off x="13613" y="5691030"/>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يكون للأجور والحقوق والفوائد الأخرى وجميع المبالغ المستحقة للعامل أو لمن يستحقون عنه بمقتضى أحكام هذا القانون الأولوية على سائر الديون الواجبة على صاحب العمل وذلك فيما عدا النفقة الشرعية المحكوم بها</a:t>
            </a:r>
          </a:p>
        </p:txBody>
      </p:sp>
      <p:sp>
        <p:nvSpPr>
          <p:cNvPr id="1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40878582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circle(in)">
                                      <p:cBhvr>
                                        <p:cTn id="29" dur="20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34"/>
                                        </p:tgtEl>
                                        <p:attrNameLst>
                                          <p:attrName>style.visibility</p:attrName>
                                        </p:attrNameLst>
                                      </p:cBhvr>
                                      <p:to>
                                        <p:strVal val="visible"/>
                                      </p:to>
                                    </p:set>
                                    <p:anim calcmode="lin" valueType="num">
                                      <p:cBhvr additive="base">
                                        <p:cTn id="34" dur="500" fill="hold"/>
                                        <p:tgtEl>
                                          <p:spTgt spid="34"/>
                                        </p:tgtEl>
                                        <p:attrNameLst>
                                          <p:attrName>ppt_x</p:attrName>
                                        </p:attrNameLst>
                                      </p:cBhvr>
                                      <p:tavLst>
                                        <p:tav tm="0">
                                          <p:val>
                                            <p:strVal val="#ppt_x"/>
                                          </p:val>
                                        </p:tav>
                                        <p:tav tm="100000">
                                          <p:val>
                                            <p:strVal val="#ppt_x"/>
                                          </p:val>
                                        </p:tav>
                                      </p:tavLst>
                                    </p:anim>
                                    <p:anim calcmode="lin" valueType="num">
                                      <p:cBhvr additive="base">
                                        <p:cTn id="35"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34"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9539228" y="1423833"/>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(55):</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7A077811-92E2-B6FD-05D3-5FAC12E0B37B}"/>
              </a:ext>
            </a:extLst>
          </p:cNvPr>
          <p:cNvSpPr/>
          <p:nvPr/>
        </p:nvSpPr>
        <p:spPr>
          <a:xfrm>
            <a:off x="13613" y="2090552"/>
            <a:ext cx="1166813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لا يجوز إلزام العامل شراء أغذية أو سلع من محال معينة أو مما ينتجه صاحب العمل.</a:t>
            </a:r>
          </a:p>
        </p:txBody>
      </p:sp>
      <p:grpSp>
        <p:nvGrpSpPr>
          <p:cNvPr id="11" name="Group 10">
            <a:extLst>
              <a:ext uri="{FF2B5EF4-FFF2-40B4-BE49-F238E27FC236}">
                <a16:creationId xmlns="" xmlns:a16="http://schemas.microsoft.com/office/drawing/2014/main" id="{C7190CB5-3E85-D9E8-9DC2-28A085CC1721}"/>
              </a:ext>
            </a:extLst>
          </p:cNvPr>
          <p:cNvGrpSpPr/>
          <p:nvPr/>
        </p:nvGrpSpPr>
        <p:grpSpPr>
          <a:xfrm>
            <a:off x="9422983" y="2780955"/>
            <a:ext cx="2417406" cy="634504"/>
            <a:chOff x="0" y="0"/>
            <a:chExt cx="1518920" cy="365760"/>
          </a:xfrm>
        </p:grpSpPr>
        <p:pic>
          <p:nvPicPr>
            <p:cNvPr id="12" name="Picture 1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3A2034C-E91D-FFC3-09B6-7745DDF6B893}"/>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4" name="Rectangle 13">
              <a:extLst>
                <a:ext uri="{FF2B5EF4-FFF2-40B4-BE49-F238E27FC236}">
                  <a16:creationId xmlns="" xmlns:a16="http://schemas.microsoft.com/office/drawing/2014/main" id="{5A1E929A-5BD9-EC64-3A10-E0EC3F7094D0}"/>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6" name="Rectangle 15">
            <a:extLst>
              <a:ext uri="{FF2B5EF4-FFF2-40B4-BE49-F238E27FC236}">
                <a16:creationId xmlns="" xmlns:a16="http://schemas.microsoft.com/office/drawing/2014/main" id="{8937AB08-9BF6-5060-D686-57093D5B025C}"/>
              </a:ext>
            </a:extLst>
          </p:cNvPr>
          <p:cNvSpPr/>
          <p:nvPr/>
        </p:nvSpPr>
        <p:spPr>
          <a:xfrm>
            <a:off x="-1" y="3484787"/>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يلتزم صاحب العمل بإعادة العامل غير العماني إلى بلده بعد انتهاء علاقة العمل معه، ما لم يتم نقل كفالته إلى صاحب عمل آخر، وإذا لم يقم صاحب العمل بذلك وجب على الدائرة المختصة ترحيل العامل على نفقة الحكومة والرجوع على صاحب العمل بالمبلغ المدفوع.</a:t>
            </a:r>
          </a:p>
        </p:txBody>
      </p:sp>
      <p:grpSp>
        <p:nvGrpSpPr>
          <p:cNvPr id="17" name="Group 16">
            <a:extLst>
              <a:ext uri="{FF2B5EF4-FFF2-40B4-BE49-F238E27FC236}">
                <a16:creationId xmlns="" xmlns:a16="http://schemas.microsoft.com/office/drawing/2014/main" id="{D618E107-6B8C-747A-BC33-BD5308C51655}"/>
              </a:ext>
            </a:extLst>
          </p:cNvPr>
          <p:cNvGrpSpPr/>
          <p:nvPr/>
        </p:nvGrpSpPr>
        <p:grpSpPr>
          <a:xfrm>
            <a:off x="9317477" y="4569778"/>
            <a:ext cx="2522912" cy="634504"/>
            <a:chOff x="-66292" y="0"/>
            <a:chExt cx="1585212" cy="365760"/>
          </a:xfrm>
        </p:grpSpPr>
        <p:pic>
          <p:nvPicPr>
            <p:cNvPr id="32" name="Picture 3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DC111DBE-13AF-C36A-159A-3C7869E70677}"/>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33" name="Rectangle 32">
              <a:extLst>
                <a:ext uri="{FF2B5EF4-FFF2-40B4-BE49-F238E27FC236}">
                  <a16:creationId xmlns="" xmlns:a16="http://schemas.microsoft.com/office/drawing/2014/main" id="{AB4A5F6A-E5FD-1157-AD86-D202923F3733}"/>
                </a:ext>
              </a:extLst>
            </p:cNvPr>
            <p:cNvSpPr/>
            <p:nvPr/>
          </p:nvSpPr>
          <p:spPr>
            <a:xfrm>
              <a:off x="-66292" y="0"/>
              <a:ext cx="1300098"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34" name="Rectangle 33">
            <a:extLst>
              <a:ext uri="{FF2B5EF4-FFF2-40B4-BE49-F238E27FC236}">
                <a16:creationId xmlns="" xmlns:a16="http://schemas.microsoft.com/office/drawing/2014/main" id="{B8DD2125-7BF9-F3B3-E020-B7F5B49B2266}"/>
              </a:ext>
            </a:extLst>
          </p:cNvPr>
          <p:cNvSpPr/>
          <p:nvPr/>
        </p:nvSpPr>
        <p:spPr>
          <a:xfrm>
            <a:off x="44603" y="5234632"/>
            <a:ext cx="11668132" cy="147732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لا يجوز لصاحب العمل أن ينقل عاملاً بالأجر الشهري إلى فئة عمال اليومية أو إلى فئة العمال المعينين بأجر أسبوعي أو بالقطعة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أو بالساعة إلا بموافقة العامل كتابة ويكون للعامل في حالة الموافقة على نقله جميع الحقوق التي اكتسبها في المدة التي قضاها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بالأجر الشهري طبقاً لأحكام هذا القانون</a:t>
            </a:r>
          </a:p>
        </p:txBody>
      </p:sp>
      <p:sp>
        <p:nvSpPr>
          <p:cNvPr id="1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99732379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circle(in)">
                                      <p:cBhvr>
                                        <p:cTn id="29" dur="20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34"/>
                                        </p:tgtEl>
                                        <p:attrNameLst>
                                          <p:attrName>style.visibility</p:attrName>
                                        </p:attrNameLst>
                                      </p:cBhvr>
                                      <p:to>
                                        <p:strVal val="visible"/>
                                      </p:to>
                                    </p:set>
                                    <p:anim calcmode="lin" valueType="num">
                                      <p:cBhvr additive="base">
                                        <p:cTn id="34" dur="500" fill="hold"/>
                                        <p:tgtEl>
                                          <p:spTgt spid="34"/>
                                        </p:tgtEl>
                                        <p:attrNameLst>
                                          <p:attrName>ppt_x</p:attrName>
                                        </p:attrNameLst>
                                      </p:cBhvr>
                                      <p:tavLst>
                                        <p:tav tm="0">
                                          <p:val>
                                            <p:strVal val="#ppt_x"/>
                                          </p:val>
                                        </p:tav>
                                        <p:tav tm="100000">
                                          <p:val>
                                            <p:strVal val="#ppt_x"/>
                                          </p:val>
                                        </p:tav>
                                      </p:tavLst>
                                    </p:anim>
                                    <p:anim calcmode="lin" valueType="num">
                                      <p:cBhvr additive="base">
                                        <p:cTn id="35"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34"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179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51777" y="156999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(58):</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65">
            <a:extLst>
              <a:ext uri="{FF2B5EF4-FFF2-40B4-BE49-F238E27FC236}">
                <a16:creationId xmlns="" xmlns:a16="http://schemas.microsoft.com/office/drawing/2014/main" id="{7E467040-E3AD-E455-70A5-D0E4BF670073}"/>
              </a:ext>
            </a:extLst>
          </p:cNvPr>
          <p:cNvGrpSpPr/>
          <p:nvPr/>
        </p:nvGrpSpPr>
        <p:grpSpPr>
          <a:xfrm>
            <a:off x="6506651" y="2461279"/>
            <a:ext cx="4422970" cy="4072630"/>
            <a:chOff x="-233693" y="0"/>
            <a:chExt cx="8487548" cy="9881858"/>
          </a:xfrm>
        </p:grpSpPr>
        <p:sp>
          <p:nvSpPr>
            <p:cNvPr id="5" name="Shape 157">
              <a:extLst>
                <a:ext uri="{FF2B5EF4-FFF2-40B4-BE49-F238E27FC236}">
                  <a16:creationId xmlns="" xmlns:a16="http://schemas.microsoft.com/office/drawing/2014/main" id="{31F9BB31-94B3-1D56-4771-01BC7F43D933}"/>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6" name="Shape 158">
              <a:extLst>
                <a:ext uri="{FF2B5EF4-FFF2-40B4-BE49-F238E27FC236}">
                  <a16:creationId xmlns="" xmlns:a16="http://schemas.microsoft.com/office/drawing/2014/main" id="{2873A38C-AEF2-6EE0-1DDA-6299FF9B605B}"/>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62">
              <a:extLst>
                <a:ext uri="{FF2B5EF4-FFF2-40B4-BE49-F238E27FC236}">
                  <a16:creationId xmlns="" xmlns:a16="http://schemas.microsoft.com/office/drawing/2014/main" id="{BD052A10-5438-1823-3345-6166F842C12F}"/>
                </a:ext>
              </a:extLst>
            </p:cNvPr>
            <p:cNvSpPr/>
            <p:nvPr/>
          </p:nvSpPr>
          <p:spPr>
            <a:xfrm>
              <a:off x="498417" y="1194899"/>
              <a:ext cx="6811030" cy="868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لا يجوز لصاحب العمل أن يقتطع</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من أجر العامل أكثر من 15% وفاء لما يكون قد أقرضه من مال أثناء سريان العقد ولا أن يتقاضى عن هذه القروض أية عوائد، ويسري ذات الحكم على الأجور المدفوعة مقدما</a:t>
              </a:r>
            </a:p>
          </p:txBody>
        </p:sp>
      </p:grpSp>
      <p:grpSp>
        <p:nvGrpSpPr>
          <p:cNvPr id="15" name="Group 165">
            <a:extLst>
              <a:ext uri="{FF2B5EF4-FFF2-40B4-BE49-F238E27FC236}">
                <a16:creationId xmlns="" xmlns:a16="http://schemas.microsoft.com/office/drawing/2014/main" id="{E8311B58-53A6-02AD-2912-BE74267F71DB}"/>
              </a:ext>
            </a:extLst>
          </p:cNvPr>
          <p:cNvGrpSpPr/>
          <p:nvPr/>
        </p:nvGrpSpPr>
        <p:grpSpPr>
          <a:xfrm>
            <a:off x="1556329" y="2528006"/>
            <a:ext cx="4422970" cy="4025170"/>
            <a:chOff x="-233693" y="0"/>
            <a:chExt cx="8487548" cy="9766700"/>
          </a:xfrm>
        </p:grpSpPr>
        <p:sp>
          <p:nvSpPr>
            <p:cNvPr id="18" name="Shape 157">
              <a:extLst>
                <a:ext uri="{FF2B5EF4-FFF2-40B4-BE49-F238E27FC236}">
                  <a16:creationId xmlns="" xmlns:a16="http://schemas.microsoft.com/office/drawing/2014/main" id="{7DAEA054-ED8C-9E26-5280-7083D2382DE7}"/>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9" name="Shape 158">
              <a:extLst>
                <a:ext uri="{FF2B5EF4-FFF2-40B4-BE49-F238E27FC236}">
                  <a16:creationId xmlns="" xmlns:a16="http://schemas.microsoft.com/office/drawing/2014/main" id="{690B9E2D-DBD7-3B5D-9AAE-2424B5944203}"/>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0" name="Shape 162">
              <a:extLst>
                <a:ext uri="{FF2B5EF4-FFF2-40B4-BE49-F238E27FC236}">
                  <a16:creationId xmlns="" xmlns:a16="http://schemas.microsoft.com/office/drawing/2014/main" id="{BD16BCF7-6C39-59FA-C780-E55DE226A015}"/>
                </a:ext>
              </a:extLst>
            </p:cNvPr>
            <p:cNvSpPr/>
            <p:nvPr/>
          </p:nvSpPr>
          <p:spPr>
            <a:xfrm>
              <a:off x="422973" y="745535"/>
              <a:ext cx="7115005" cy="85994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ويجوز للوزير تعديل النسبة المشار إليها أو تقرير عائد على القروض إذا كان صاحب العمل قد أدخل نظاماً للقروض معتمداً من الوزارة تمكيناً لعماله من إنشاء مساكن لهم وذلك بما لا يجاوز الحد الأعلى للعائد الذي يضعه البنك المركزي</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95125163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3"/>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3"/>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أهمية إدارة الموارد البشرية</a:t>
            </a:r>
          </a:p>
        </p:txBody>
      </p:sp>
      <p:grpSp>
        <p:nvGrpSpPr>
          <p:cNvPr id="5" name="Group 4"/>
          <p:cNvGrpSpPr/>
          <p:nvPr/>
        </p:nvGrpSpPr>
        <p:grpSpPr>
          <a:xfrm>
            <a:off x="8634408" y="1210054"/>
            <a:ext cx="3383358" cy="5164424"/>
            <a:chOff x="8210814" y="1109376"/>
            <a:chExt cx="3383358" cy="5164424"/>
          </a:xfrm>
        </p:grpSpPr>
        <p:pic>
          <p:nvPicPr>
            <p:cNvPr id="6" name="Picture 5"/>
            <p:cNvPicPr>
              <a:picLocks noChangeAspect="1"/>
            </p:cNvPicPr>
            <p:nvPr/>
          </p:nvPicPr>
          <p:blipFill rotWithShape="1">
            <a:blip r:embed="rId4">
              <a:clrChange>
                <a:clrFrom>
                  <a:srgbClr val="FFFFFF"/>
                </a:clrFrom>
                <a:clrTo>
                  <a:srgbClr val="FFFFFF">
                    <a:alpha val="0"/>
                  </a:srgbClr>
                </a:clrTo>
              </a:clrChange>
            </a:blip>
            <a:srcRect l="35359" t="5377" r="-2805" b="6953"/>
            <a:stretch/>
          </p:blipFill>
          <p:spPr>
            <a:xfrm flipH="1">
              <a:off x="8210814" y="1109376"/>
              <a:ext cx="3333483" cy="5164424"/>
            </a:xfrm>
            <a:prstGeom prst="rect">
              <a:avLst/>
            </a:prstGeom>
          </p:spPr>
        </p:pic>
        <p:sp>
          <p:nvSpPr>
            <p:cNvPr id="7" name="Rectangle 6"/>
            <p:cNvSpPr/>
            <p:nvPr/>
          </p:nvSpPr>
          <p:spPr>
            <a:xfrm>
              <a:off x="9641814" y="2446107"/>
              <a:ext cx="1952358" cy="278537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تبدو أهمية إدارة الموارد البشرية في المنظمة لأسباب عديدة أهمها ما يلي:</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8" name="Rectangle 7"/>
          <p:cNvSpPr/>
          <p:nvPr/>
        </p:nvSpPr>
        <p:spPr>
          <a:xfrm>
            <a:off x="151257" y="1437740"/>
            <a:ext cx="9159295" cy="830997"/>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أن الموارد البشرية في أحد موردين هامين في المنظمة الموارد البشرية والموارد المادية بل إن الموارد البشرية هي التي تقوم بإدارة الموارد المادية</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Rectangle 8"/>
          <p:cNvSpPr/>
          <p:nvPr/>
        </p:nvSpPr>
        <p:spPr>
          <a:xfrm>
            <a:off x="202916" y="2546785"/>
            <a:ext cx="8610285" cy="461665"/>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أن الموارد البشرية هي التي تقوم باتخاذ القرارات التي تحقق فرص نجاح المنظمة وحل مشكلاتها</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0" name="Rectangle 9"/>
          <p:cNvSpPr/>
          <p:nvPr/>
        </p:nvSpPr>
        <p:spPr>
          <a:xfrm>
            <a:off x="202916" y="3437696"/>
            <a:ext cx="8648998" cy="830997"/>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ترتب على التوسع والتطوير الصناعي وزيادة عدد وحجم المنظمات وتنوع أنشطتها زيادة عدد العاملين في تلك المنظمات حتى وصل عددهم في المنظمة الواحدة إلى عشرات الآلاف</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1" name="Rectangle 10"/>
          <p:cNvSpPr/>
          <p:nvPr/>
        </p:nvSpPr>
        <p:spPr>
          <a:xfrm>
            <a:off x="219541" y="4446501"/>
            <a:ext cx="8648998" cy="830997"/>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أدى كبر حجم المعروض من الموارد البشرية الفنية المتخصصة إلى ضرورة الاهتمام بتدريب وتنمية هذه الموارد البشرية.</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2" name="Rectangle 11"/>
          <p:cNvSpPr/>
          <p:nvPr/>
        </p:nvSpPr>
        <p:spPr>
          <a:xfrm>
            <a:off x="124229" y="5455307"/>
            <a:ext cx="9186323" cy="830997"/>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تزايد دور النقابات العمالية واهتمامها بالقوى العاملة في الدولة من حيث التدريب والتطوير والأجور والرعاية الصحية والاجتماعية</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94073761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arn(inVertical)">
                                      <p:cBhvr>
                                        <p:cTn id="3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4551777" y="156999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(59):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65">
            <a:extLst>
              <a:ext uri="{FF2B5EF4-FFF2-40B4-BE49-F238E27FC236}">
                <a16:creationId xmlns="" xmlns:a16="http://schemas.microsoft.com/office/drawing/2014/main" id="{7E467040-E3AD-E455-70A5-D0E4BF670073}"/>
              </a:ext>
            </a:extLst>
          </p:cNvPr>
          <p:cNvGrpSpPr/>
          <p:nvPr/>
        </p:nvGrpSpPr>
        <p:grpSpPr>
          <a:xfrm>
            <a:off x="6506651" y="2461279"/>
            <a:ext cx="4422970" cy="4072630"/>
            <a:chOff x="-233693" y="0"/>
            <a:chExt cx="8487548" cy="9881858"/>
          </a:xfrm>
        </p:grpSpPr>
        <p:sp>
          <p:nvSpPr>
            <p:cNvPr id="5" name="Shape 157">
              <a:extLst>
                <a:ext uri="{FF2B5EF4-FFF2-40B4-BE49-F238E27FC236}">
                  <a16:creationId xmlns="" xmlns:a16="http://schemas.microsoft.com/office/drawing/2014/main" id="{31F9BB31-94B3-1D56-4771-01BC7F43D933}"/>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6" name="Shape 158">
              <a:extLst>
                <a:ext uri="{FF2B5EF4-FFF2-40B4-BE49-F238E27FC236}">
                  <a16:creationId xmlns="" xmlns:a16="http://schemas.microsoft.com/office/drawing/2014/main" id="{2873A38C-AEF2-6EE0-1DDA-6299FF9B605B}"/>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62">
              <a:extLst>
                <a:ext uri="{FF2B5EF4-FFF2-40B4-BE49-F238E27FC236}">
                  <a16:creationId xmlns="" xmlns:a16="http://schemas.microsoft.com/office/drawing/2014/main" id="{BD052A10-5438-1823-3345-6166F842C12F}"/>
                </a:ext>
              </a:extLst>
            </p:cNvPr>
            <p:cNvSpPr/>
            <p:nvPr/>
          </p:nvSpPr>
          <p:spPr>
            <a:xfrm>
              <a:off x="498417" y="1194899"/>
              <a:ext cx="6811030" cy="868695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لا يجوز الحجز أو التنازل عن الأجور المستحقة للعامل إلا في حدود الربع وذلك لدين نفقة أو لأداء المبالغ المستحقة عليه للحكومة أو لصاحب العمل، وعند التزاحم تكون الأولوية لديـن النفقة</a:t>
              </a:r>
            </a:p>
          </p:txBody>
        </p:sp>
      </p:grpSp>
      <p:grpSp>
        <p:nvGrpSpPr>
          <p:cNvPr id="15" name="Group 165">
            <a:extLst>
              <a:ext uri="{FF2B5EF4-FFF2-40B4-BE49-F238E27FC236}">
                <a16:creationId xmlns="" xmlns:a16="http://schemas.microsoft.com/office/drawing/2014/main" id="{E8311B58-53A6-02AD-2912-BE74267F71DB}"/>
              </a:ext>
            </a:extLst>
          </p:cNvPr>
          <p:cNvGrpSpPr/>
          <p:nvPr/>
        </p:nvGrpSpPr>
        <p:grpSpPr>
          <a:xfrm>
            <a:off x="1556329" y="2528006"/>
            <a:ext cx="4422970" cy="4079170"/>
            <a:chOff x="-233693" y="0"/>
            <a:chExt cx="8487548" cy="9897726"/>
          </a:xfrm>
        </p:grpSpPr>
        <p:sp>
          <p:nvSpPr>
            <p:cNvPr id="18" name="Shape 157">
              <a:extLst>
                <a:ext uri="{FF2B5EF4-FFF2-40B4-BE49-F238E27FC236}">
                  <a16:creationId xmlns="" xmlns:a16="http://schemas.microsoft.com/office/drawing/2014/main" id="{7DAEA054-ED8C-9E26-5280-7083D2382DE7}"/>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9" name="Shape 158">
              <a:extLst>
                <a:ext uri="{FF2B5EF4-FFF2-40B4-BE49-F238E27FC236}">
                  <a16:creationId xmlns="" xmlns:a16="http://schemas.microsoft.com/office/drawing/2014/main" id="{690B9E2D-DBD7-3B5D-9AAE-2424B5944203}"/>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0" name="Shape 162">
              <a:extLst>
                <a:ext uri="{FF2B5EF4-FFF2-40B4-BE49-F238E27FC236}">
                  <a16:creationId xmlns="" xmlns:a16="http://schemas.microsoft.com/office/drawing/2014/main" id="{BD16BCF7-6C39-59FA-C780-E55DE226A015}"/>
                </a:ext>
              </a:extLst>
            </p:cNvPr>
            <p:cNvSpPr/>
            <p:nvPr/>
          </p:nvSpPr>
          <p:spPr>
            <a:xfrm>
              <a:off x="556336" y="1585739"/>
              <a:ext cx="6842227" cy="831198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فإذا انتهت خدمة العامل يتم خصم مستحقات الحكومة والمستحقات</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التي تثبت لصاحب العمل إن وجدت</a:t>
              </a: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
              </a:r>
              <a:b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b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من مكافأة نهاية الخدمة ومن أية استحقاقات أخرى</a:t>
              </a:r>
            </a:p>
          </p:txBody>
        </p:sp>
      </p:gr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405480802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3"/>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3"/>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392703" y="16158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(60):</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9">
            <a:extLst>
              <a:ext uri="{FF2B5EF4-FFF2-40B4-BE49-F238E27FC236}">
                <a16:creationId xmlns="" xmlns:a16="http://schemas.microsoft.com/office/drawing/2014/main" id="{85943B38-D6FB-4F2E-1FFA-25714F95974C}"/>
              </a:ext>
            </a:extLst>
          </p:cNvPr>
          <p:cNvGrpSpPr/>
          <p:nvPr/>
        </p:nvGrpSpPr>
        <p:grpSpPr>
          <a:xfrm>
            <a:off x="300099" y="1468869"/>
            <a:ext cx="11621900" cy="1056441"/>
            <a:chOff x="-7393271" y="914053"/>
            <a:chExt cx="19466221" cy="2023074"/>
          </a:xfrm>
        </p:grpSpPr>
        <p:sp>
          <p:nvSpPr>
            <p:cNvPr id="11" name="Rectangle 10">
              <a:extLst>
                <a:ext uri="{FF2B5EF4-FFF2-40B4-BE49-F238E27FC236}">
                  <a16:creationId xmlns="" xmlns:a16="http://schemas.microsoft.com/office/drawing/2014/main" id="{6A6F2264-AB22-B4C7-73B8-AE7FD1580EF9}"/>
                </a:ext>
              </a:extLst>
            </p:cNvPr>
            <p:cNvSpPr/>
            <p:nvPr/>
          </p:nvSpPr>
          <p:spPr>
            <a:xfrm>
              <a:off x="-7393271" y="914053"/>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إذا تغيب عامل المناوبة أو العامل الذي يحدد أجره على أساس الساعة أو اليوم أو الأسبوع أو نصف الشهر أو الشهر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عن العمل بدون إذن أو عذر مقبول لا يحق له الحصول إلا على أجر الساعات التي عمل فيها فعلاً</a:t>
              </a:r>
            </a:p>
          </p:txBody>
        </p:sp>
        <p:grpSp>
          <p:nvGrpSpPr>
            <p:cNvPr id="12" name="Group 11">
              <a:extLst>
                <a:ext uri="{FF2B5EF4-FFF2-40B4-BE49-F238E27FC236}">
                  <a16:creationId xmlns="" xmlns:a16="http://schemas.microsoft.com/office/drawing/2014/main" id="{D462A774-DBE4-223C-7E51-5C3DBE6B0A75}"/>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4" name="Freeform 330781">
                <a:extLst>
                  <a:ext uri="{FF2B5EF4-FFF2-40B4-BE49-F238E27FC236}">
                    <a16:creationId xmlns="" xmlns:a16="http://schemas.microsoft.com/office/drawing/2014/main" id="{99F8D19E-8D7D-4770-4A5E-D339845FA56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330782">
                <a:extLst>
                  <a:ext uri="{FF2B5EF4-FFF2-40B4-BE49-F238E27FC236}">
                    <a16:creationId xmlns="" xmlns:a16="http://schemas.microsoft.com/office/drawing/2014/main" id="{8BBAA264-8F7C-41A2-4F74-B4762B8FC0F0}"/>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330783">
                <a:extLst>
                  <a:ext uri="{FF2B5EF4-FFF2-40B4-BE49-F238E27FC236}">
                    <a16:creationId xmlns="" xmlns:a16="http://schemas.microsoft.com/office/drawing/2014/main" id="{63EF22D1-4415-60DE-3222-CE52E3C329C8}"/>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330784">
                <a:extLst>
                  <a:ext uri="{FF2B5EF4-FFF2-40B4-BE49-F238E27FC236}">
                    <a16:creationId xmlns="" xmlns:a16="http://schemas.microsoft.com/office/drawing/2014/main" id="{36532BA0-8802-1262-1A4D-0E922DE6C8A0}"/>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2" name="Group 21">
            <a:extLst>
              <a:ext uri="{FF2B5EF4-FFF2-40B4-BE49-F238E27FC236}">
                <a16:creationId xmlns="" xmlns:a16="http://schemas.microsoft.com/office/drawing/2014/main" id="{79CE73AE-2D34-4AD1-EE05-8ACF3B9FC9F2}"/>
              </a:ext>
            </a:extLst>
          </p:cNvPr>
          <p:cNvGrpSpPr/>
          <p:nvPr/>
        </p:nvGrpSpPr>
        <p:grpSpPr>
          <a:xfrm>
            <a:off x="161685" y="2721715"/>
            <a:ext cx="11762842" cy="1015663"/>
            <a:chOff x="-7629344" y="1077502"/>
            <a:chExt cx="19702294" cy="1944985"/>
          </a:xfrm>
        </p:grpSpPr>
        <p:sp>
          <p:nvSpPr>
            <p:cNvPr id="23" name="Rectangle 22">
              <a:extLst>
                <a:ext uri="{FF2B5EF4-FFF2-40B4-BE49-F238E27FC236}">
                  <a16:creationId xmlns="" xmlns:a16="http://schemas.microsoft.com/office/drawing/2014/main" id="{7CF1ED3C-A289-8A71-C964-2B72ECF45A02}"/>
                </a:ext>
              </a:extLst>
            </p:cNvPr>
            <p:cNvSpPr/>
            <p:nvPr/>
          </p:nvSpPr>
          <p:spPr>
            <a:xfrm>
              <a:off x="-7629344" y="1077502"/>
              <a:ext cx="18137526" cy="1944985"/>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ويحسب أجر الساعة للعامل المحدد أجره على أساس الشهر بقسمة الأجر الشامل على المدة التي يمنح عنها الأجر ثم على عدد الساعات الأصلية طبقا لعقد العمل أو طبقا للقانون أيهما أقل</a:t>
              </a:r>
            </a:p>
          </p:txBody>
        </p:sp>
        <p:grpSp>
          <p:nvGrpSpPr>
            <p:cNvPr id="24" name="Group 23">
              <a:extLst>
                <a:ext uri="{FF2B5EF4-FFF2-40B4-BE49-F238E27FC236}">
                  <a16:creationId xmlns="" xmlns:a16="http://schemas.microsoft.com/office/drawing/2014/main" id="{718AE07E-6C51-1E9C-F47A-98CF297C370E}"/>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25" name="Freeform 330781">
                <a:extLst>
                  <a:ext uri="{FF2B5EF4-FFF2-40B4-BE49-F238E27FC236}">
                    <a16:creationId xmlns="" xmlns:a16="http://schemas.microsoft.com/office/drawing/2014/main" id="{5077AF28-C64B-4512-F13C-4F039F51680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330782">
                <a:extLst>
                  <a:ext uri="{FF2B5EF4-FFF2-40B4-BE49-F238E27FC236}">
                    <a16:creationId xmlns="" xmlns:a16="http://schemas.microsoft.com/office/drawing/2014/main" id="{E5E25D0D-3A30-002E-6722-F76ABCDCBB4A}"/>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330783">
                <a:extLst>
                  <a:ext uri="{FF2B5EF4-FFF2-40B4-BE49-F238E27FC236}">
                    <a16:creationId xmlns="" xmlns:a16="http://schemas.microsoft.com/office/drawing/2014/main" id="{D3A1470E-6A80-9739-66A0-3E647BF72BBC}"/>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330784">
                <a:extLst>
                  <a:ext uri="{FF2B5EF4-FFF2-40B4-BE49-F238E27FC236}">
                    <a16:creationId xmlns="" xmlns:a16="http://schemas.microsoft.com/office/drawing/2014/main" id="{DA343DF8-66E3-07F1-B35B-1EB6AD86D386}"/>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9" name="Group 28">
            <a:extLst>
              <a:ext uri="{FF2B5EF4-FFF2-40B4-BE49-F238E27FC236}">
                <a16:creationId xmlns="" xmlns:a16="http://schemas.microsoft.com/office/drawing/2014/main" id="{966A69E0-561A-AA06-D6C4-5C74BE6B3CC4}"/>
              </a:ext>
            </a:extLst>
          </p:cNvPr>
          <p:cNvGrpSpPr/>
          <p:nvPr/>
        </p:nvGrpSpPr>
        <p:grpSpPr>
          <a:xfrm>
            <a:off x="118253" y="3935435"/>
            <a:ext cx="11672825" cy="1015663"/>
            <a:chOff x="-7478569" y="1216572"/>
            <a:chExt cx="19551519" cy="1944984"/>
          </a:xfrm>
        </p:grpSpPr>
        <p:sp>
          <p:nvSpPr>
            <p:cNvPr id="30" name="Rectangle 29">
              <a:extLst>
                <a:ext uri="{FF2B5EF4-FFF2-40B4-BE49-F238E27FC236}">
                  <a16:creationId xmlns="" xmlns:a16="http://schemas.microsoft.com/office/drawing/2014/main" id="{D4FD04F0-E769-A647-1B63-D036E3AC6407}"/>
                </a:ext>
              </a:extLst>
            </p:cNvPr>
            <p:cNvSpPr/>
            <p:nvPr/>
          </p:nvSpPr>
          <p:spPr>
            <a:xfrm>
              <a:off x="-7478569" y="1216572"/>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ويحسب أجر الساعة لعامل المناوبة في هذه الحالة على أساس قسمة الأجر الشامل عن دورة العمل بفرض اشتغاله فيها بالكامل على عدد الساعات الأصلية دون الساعات الإضافية</a:t>
              </a:r>
            </a:p>
          </p:txBody>
        </p:sp>
        <p:grpSp>
          <p:nvGrpSpPr>
            <p:cNvPr id="31" name="Group 30">
              <a:extLst>
                <a:ext uri="{FF2B5EF4-FFF2-40B4-BE49-F238E27FC236}">
                  <a16:creationId xmlns="" xmlns:a16="http://schemas.microsoft.com/office/drawing/2014/main" id="{8C255D1C-5539-E7D0-E342-D190016057C5}"/>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32" name="Freeform 330781">
                <a:extLst>
                  <a:ext uri="{FF2B5EF4-FFF2-40B4-BE49-F238E27FC236}">
                    <a16:creationId xmlns="" xmlns:a16="http://schemas.microsoft.com/office/drawing/2014/main" id="{9AEA3202-B970-7866-C02B-DEF21DB7DD3D}"/>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30782">
                <a:extLst>
                  <a:ext uri="{FF2B5EF4-FFF2-40B4-BE49-F238E27FC236}">
                    <a16:creationId xmlns="" xmlns:a16="http://schemas.microsoft.com/office/drawing/2014/main" id="{6ED78547-7E91-7F79-6A67-844A9A9D967B}"/>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0783">
                <a:extLst>
                  <a:ext uri="{FF2B5EF4-FFF2-40B4-BE49-F238E27FC236}">
                    <a16:creationId xmlns="" xmlns:a16="http://schemas.microsoft.com/office/drawing/2014/main" id="{E1CFABD9-609A-375F-C04D-18A6DB9C255A}"/>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30784">
                <a:extLst>
                  <a:ext uri="{FF2B5EF4-FFF2-40B4-BE49-F238E27FC236}">
                    <a16:creationId xmlns="" xmlns:a16="http://schemas.microsoft.com/office/drawing/2014/main" id="{1B372022-3DD0-9606-30AB-576C1BBEFC6C}"/>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36" name="Group 35">
            <a:extLst>
              <a:ext uri="{FF2B5EF4-FFF2-40B4-BE49-F238E27FC236}">
                <a16:creationId xmlns="" xmlns:a16="http://schemas.microsoft.com/office/drawing/2014/main" id="{38C72339-4D10-20FB-2117-3A53B38A48F2}"/>
              </a:ext>
            </a:extLst>
          </p:cNvPr>
          <p:cNvGrpSpPr/>
          <p:nvPr/>
        </p:nvGrpSpPr>
        <p:grpSpPr>
          <a:xfrm>
            <a:off x="161685" y="5315990"/>
            <a:ext cx="11648474" cy="1015663"/>
            <a:chOff x="-7437782" y="1216572"/>
            <a:chExt cx="19510732" cy="1944984"/>
          </a:xfrm>
        </p:grpSpPr>
        <p:sp>
          <p:nvSpPr>
            <p:cNvPr id="37" name="Rectangle 36">
              <a:extLst>
                <a:ext uri="{FF2B5EF4-FFF2-40B4-BE49-F238E27FC236}">
                  <a16:creationId xmlns="" xmlns:a16="http://schemas.microsoft.com/office/drawing/2014/main" id="{D139E3E7-F822-F756-637B-C1C3ABEDDCD0}"/>
                </a:ext>
              </a:extLst>
            </p:cNvPr>
            <p:cNvSpPr/>
            <p:nvPr/>
          </p:nvSpPr>
          <p:spPr>
            <a:xfrm>
              <a:off x="-7437782" y="1216572"/>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ولا يجوز الخصم من أجر العامل عن أية ساعة أو يوم يتغيب فيه عن العمل بسبب استدعائه للحضور أمام المحكمة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أو الادعاء العام كشاهد</a:t>
              </a:r>
            </a:p>
          </p:txBody>
        </p:sp>
        <p:grpSp>
          <p:nvGrpSpPr>
            <p:cNvPr id="38" name="Group 37">
              <a:extLst>
                <a:ext uri="{FF2B5EF4-FFF2-40B4-BE49-F238E27FC236}">
                  <a16:creationId xmlns="" xmlns:a16="http://schemas.microsoft.com/office/drawing/2014/main" id="{22141DEA-78E9-9AFC-0656-644FA71C2D52}"/>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39" name="Freeform 330781">
                <a:extLst>
                  <a:ext uri="{FF2B5EF4-FFF2-40B4-BE49-F238E27FC236}">
                    <a16:creationId xmlns="" xmlns:a16="http://schemas.microsoft.com/office/drawing/2014/main" id="{948BA085-FAB0-BE1E-94F6-1CE889587496}"/>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30782">
                <a:extLst>
                  <a:ext uri="{FF2B5EF4-FFF2-40B4-BE49-F238E27FC236}">
                    <a16:creationId xmlns="" xmlns:a16="http://schemas.microsoft.com/office/drawing/2014/main" id="{B96C91AC-44FA-E1FF-9351-AC99EE02B1FB}"/>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30783">
                <a:extLst>
                  <a:ext uri="{FF2B5EF4-FFF2-40B4-BE49-F238E27FC236}">
                    <a16:creationId xmlns="" xmlns:a16="http://schemas.microsoft.com/office/drawing/2014/main" id="{0E221218-D803-95ED-4AB0-C65895F44367}"/>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30784">
                <a:extLst>
                  <a:ext uri="{FF2B5EF4-FFF2-40B4-BE49-F238E27FC236}">
                    <a16:creationId xmlns="" xmlns:a16="http://schemas.microsoft.com/office/drawing/2014/main" id="{B3DAF323-8E27-89BE-89D8-C3F6CB486B9A}"/>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43"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5586952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inVertical)">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barn(inVertical)">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barn(inVertical)">
                                      <p:cBhvr>
                                        <p:cTn id="2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2" name="Group 1">
            <a:extLst>
              <a:ext uri="{FF2B5EF4-FFF2-40B4-BE49-F238E27FC236}">
                <a16:creationId xmlns="" xmlns:a16="http://schemas.microsoft.com/office/drawing/2014/main" id="{326DA868-D45A-D89E-3A70-1EFCC674BA1F}"/>
              </a:ext>
            </a:extLst>
          </p:cNvPr>
          <p:cNvGrpSpPr/>
          <p:nvPr/>
        </p:nvGrpSpPr>
        <p:grpSpPr>
          <a:xfrm>
            <a:off x="1672683" y="11938"/>
            <a:ext cx="2765371" cy="780586"/>
            <a:chOff x="142074" y="-82978"/>
            <a:chExt cx="1112253" cy="516320"/>
          </a:xfrm>
        </p:grpSpPr>
        <p:pic>
          <p:nvPicPr>
            <p:cNvPr id="5" name="Picture 4">
              <a:extLst>
                <a:ext uri="{FF2B5EF4-FFF2-40B4-BE49-F238E27FC236}">
                  <a16:creationId xmlns="" xmlns:a16="http://schemas.microsoft.com/office/drawing/2014/main" id="{98187FC0-F997-84D6-8425-29DA0BA8FFD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FF018316-6E1A-1160-7876-404D5DE8F2E8}"/>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الـإجازات</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6">
            <a:extLst>
              <a:ext uri="{FF2B5EF4-FFF2-40B4-BE49-F238E27FC236}">
                <a16:creationId xmlns="" xmlns:a16="http://schemas.microsoft.com/office/drawing/2014/main" id="{EA79C41C-5C12-16BD-6640-D71ABB9C147D}"/>
              </a:ext>
            </a:extLst>
          </p:cNvPr>
          <p:cNvGrpSpPr/>
          <p:nvPr/>
        </p:nvGrpSpPr>
        <p:grpSpPr>
          <a:xfrm>
            <a:off x="4633861" y="1448807"/>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3" name="Group 12">
            <a:extLst>
              <a:ext uri="{FF2B5EF4-FFF2-40B4-BE49-F238E27FC236}">
                <a16:creationId xmlns="" xmlns:a16="http://schemas.microsoft.com/office/drawing/2014/main" id="{CA7B1D29-FF74-ED2C-FFDA-9D20DECF6D2B}"/>
              </a:ext>
            </a:extLst>
          </p:cNvPr>
          <p:cNvGrpSpPr/>
          <p:nvPr/>
        </p:nvGrpSpPr>
        <p:grpSpPr>
          <a:xfrm>
            <a:off x="6768556" y="2653990"/>
            <a:ext cx="4293454" cy="3892327"/>
            <a:chOff x="6898435" y="1577791"/>
            <a:chExt cx="4870074" cy="4571997"/>
          </a:xfrm>
        </p:grpSpPr>
        <p:grpSp>
          <p:nvGrpSpPr>
            <p:cNvPr id="15" name="Group 14">
              <a:extLst>
                <a:ext uri="{FF2B5EF4-FFF2-40B4-BE49-F238E27FC236}">
                  <a16:creationId xmlns="" xmlns:a16="http://schemas.microsoft.com/office/drawing/2014/main" id="{4C4BCE0D-11D2-46DD-C84B-E4A10FC718E4}"/>
                </a:ext>
              </a:extLst>
            </p:cNvPr>
            <p:cNvGrpSpPr/>
            <p:nvPr/>
          </p:nvGrpSpPr>
          <p:grpSpPr>
            <a:xfrm>
              <a:off x="6898435" y="1577791"/>
              <a:ext cx="4870074" cy="4571997"/>
              <a:chOff x="6763963" y="1667436"/>
              <a:chExt cx="5022475" cy="4909070"/>
            </a:xfrm>
          </p:grpSpPr>
          <p:sp>
            <p:nvSpPr>
              <p:cNvPr id="19" name="Rounded Rectangle 4">
                <a:extLst>
                  <a:ext uri="{FF2B5EF4-FFF2-40B4-BE49-F238E27FC236}">
                    <a16:creationId xmlns="" xmlns:a16="http://schemas.microsoft.com/office/drawing/2014/main" id="{A7FCE115-8BA9-8EFF-907E-49972911F60C}"/>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ounded Rectangle 5">
                <a:extLst>
                  <a:ext uri="{FF2B5EF4-FFF2-40B4-BE49-F238E27FC236}">
                    <a16:creationId xmlns="" xmlns:a16="http://schemas.microsoft.com/office/drawing/2014/main" id="{2073602A-6D79-CDB0-E155-94CC3344CE23}"/>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8" name="Rectangle 17">
              <a:extLst>
                <a:ext uri="{FF2B5EF4-FFF2-40B4-BE49-F238E27FC236}">
                  <a16:creationId xmlns="" xmlns:a16="http://schemas.microsoft.com/office/drawing/2014/main" id="{4EADCFAA-02FB-9AA8-91AE-A383DD0988AB}"/>
                </a:ext>
              </a:extLst>
            </p:cNvPr>
            <p:cNvSpPr/>
            <p:nvPr/>
          </p:nvSpPr>
          <p:spPr>
            <a:xfrm>
              <a:off x="7216248" y="1817074"/>
              <a:ext cx="4382224" cy="3093154"/>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6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للعامل الحق في إجازة سنوية بأجر شامل لا تقل عن ثلاثين يوماً ويتمتع العامل بالإجازة حسب مقتضيات مصلحة العمل، ولا يجوز له القيام بالإجازة الاعتيادية قبل انقضاء ستة أشهر على الأقل من تاريخ التحاقه بالعمل لدى صاحب العمل</a:t>
              </a:r>
              <a:endParaRPr kumimoji="0" lang="en-US" sz="26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grpSp>
        <p:nvGrpSpPr>
          <p:cNvPr id="21" name="Group 20">
            <a:extLst>
              <a:ext uri="{FF2B5EF4-FFF2-40B4-BE49-F238E27FC236}">
                <a16:creationId xmlns="" xmlns:a16="http://schemas.microsoft.com/office/drawing/2014/main" id="{F1F46A7D-6C7E-C70F-AB30-DDC43D7199F6}"/>
              </a:ext>
            </a:extLst>
          </p:cNvPr>
          <p:cNvGrpSpPr/>
          <p:nvPr/>
        </p:nvGrpSpPr>
        <p:grpSpPr>
          <a:xfrm>
            <a:off x="1390542" y="2583021"/>
            <a:ext cx="4293454" cy="3892327"/>
            <a:chOff x="6898435" y="1577791"/>
            <a:chExt cx="4870074" cy="4571997"/>
          </a:xfrm>
        </p:grpSpPr>
        <p:grpSp>
          <p:nvGrpSpPr>
            <p:cNvPr id="22" name="Group 21">
              <a:extLst>
                <a:ext uri="{FF2B5EF4-FFF2-40B4-BE49-F238E27FC236}">
                  <a16:creationId xmlns="" xmlns:a16="http://schemas.microsoft.com/office/drawing/2014/main" id="{FA723286-8A15-E531-E4BA-57A3B0C16F06}"/>
                </a:ext>
              </a:extLst>
            </p:cNvPr>
            <p:cNvGrpSpPr/>
            <p:nvPr/>
          </p:nvGrpSpPr>
          <p:grpSpPr>
            <a:xfrm>
              <a:off x="6898435" y="1577791"/>
              <a:ext cx="4870074" cy="4571997"/>
              <a:chOff x="6763963" y="1667436"/>
              <a:chExt cx="5022475" cy="4909070"/>
            </a:xfrm>
          </p:grpSpPr>
          <p:sp>
            <p:nvSpPr>
              <p:cNvPr id="24" name="Rounded Rectangle 9">
                <a:extLst>
                  <a:ext uri="{FF2B5EF4-FFF2-40B4-BE49-F238E27FC236}">
                    <a16:creationId xmlns="" xmlns:a16="http://schemas.microsoft.com/office/drawing/2014/main" id="{DBF876AD-4442-4C5E-B2CD-D5B3DA9DE285}"/>
                  </a:ext>
                </a:extLst>
              </p:cNvPr>
              <p:cNvSpPr/>
              <p:nvPr/>
            </p:nvSpPr>
            <p:spPr>
              <a:xfrm>
                <a:off x="6763963" y="1667436"/>
                <a:ext cx="4870075" cy="4756670"/>
              </a:xfrm>
              <a:prstGeom prst="roundRect">
                <a:avLst>
                  <a:gd name="adj" fmla="val 697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ounded Rectangle 10">
                <a:extLst>
                  <a:ext uri="{FF2B5EF4-FFF2-40B4-BE49-F238E27FC236}">
                    <a16:creationId xmlns="" xmlns:a16="http://schemas.microsoft.com/office/drawing/2014/main" id="{2BF904F6-0CD5-1E6D-31FA-64A321B04E83}"/>
                  </a:ext>
                </a:extLst>
              </p:cNvPr>
              <p:cNvSpPr/>
              <p:nvPr/>
            </p:nvSpPr>
            <p:spPr>
              <a:xfrm>
                <a:off x="6916363" y="1819836"/>
                <a:ext cx="4870075" cy="4756670"/>
              </a:xfrm>
              <a:prstGeom prst="roundRect">
                <a:avLst>
                  <a:gd name="adj" fmla="val 6975"/>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Rectangle 22">
              <a:extLst>
                <a:ext uri="{FF2B5EF4-FFF2-40B4-BE49-F238E27FC236}">
                  <a16:creationId xmlns="" xmlns:a16="http://schemas.microsoft.com/office/drawing/2014/main" id="{C070BC98-5AB9-C35D-F398-A94142490FD1}"/>
                </a:ext>
              </a:extLst>
            </p:cNvPr>
            <p:cNvSpPr/>
            <p:nvPr/>
          </p:nvSpPr>
          <p:spPr>
            <a:xfrm>
              <a:off x="7316210" y="1955435"/>
              <a:ext cx="3949891" cy="3958642"/>
            </a:xfrm>
            <a:prstGeom prst="rect">
              <a:avLst/>
            </a:prstGeom>
          </p:spPr>
          <p:txBody>
            <a:bodyPr wrap="square">
              <a:spAutoFit/>
            </a:body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وللعامل الحق في إجازة طارئة بأجر شامل لمدة ستة أيام طوال السنة لمواجهة أي ظرف طارئ، ويصدر بتنظيم الإجازة الطارئة للعاملين قرار من الوزير، ولا يجوز للعامل التنازل عن إجازته</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sp>
        <p:nvSpPr>
          <p:cNvPr id="2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3983653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3"/>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1000" fill="hold"/>
                                        <p:tgtEl>
                                          <p:spTgt spid="21"/>
                                        </p:tgtEl>
                                        <p:attrNameLst>
                                          <p:attrName>ppt_w</p:attrName>
                                        </p:attrNameLst>
                                      </p:cBhvr>
                                      <p:tavLst>
                                        <p:tav tm="0">
                                          <p:val>
                                            <p:strVal val="#ppt_w+.3"/>
                                          </p:val>
                                        </p:tav>
                                        <p:tav tm="100000">
                                          <p:val>
                                            <p:strVal val="#ppt_w"/>
                                          </p:val>
                                        </p:tav>
                                      </p:tavLst>
                                    </p:anim>
                                    <p:anim calcmode="lin" valueType="num">
                                      <p:cBhvr>
                                        <p:cTn id="20" dur="1000" fill="hold"/>
                                        <p:tgtEl>
                                          <p:spTgt spid="21"/>
                                        </p:tgtEl>
                                        <p:attrNameLst>
                                          <p:attrName>ppt_h</p:attrName>
                                        </p:attrNameLst>
                                      </p:cBhvr>
                                      <p:tavLst>
                                        <p:tav tm="0">
                                          <p:val>
                                            <p:strVal val="#ppt_h"/>
                                          </p:val>
                                        </p:tav>
                                        <p:tav tm="100000">
                                          <p:val>
                                            <p:strVal val="#ppt_h"/>
                                          </p:val>
                                        </p:tav>
                                      </p:tavLst>
                                    </p:anim>
                                    <p:animEffect transition="in" filter="fade">
                                      <p:cBhvr>
                                        <p:cTn id="21"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255447" y="382652"/>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0" name="Group 9">
            <a:extLst>
              <a:ext uri="{FF2B5EF4-FFF2-40B4-BE49-F238E27FC236}">
                <a16:creationId xmlns="" xmlns:a16="http://schemas.microsoft.com/office/drawing/2014/main" id="{AAC78890-0FD1-8916-526D-286D9843A4E9}"/>
              </a:ext>
            </a:extLst>
          </p:cNvPr>
          <p:cNvGrpSpPr/>
          <p:nvPr/>
        </p:nvGrpSpPr>
        <p:grpSpPr>
          <a:xfrm>
            <a:off x="838200" y="1643880"/>
            <a:ext cx="11118434" cy="857321"/>
            <a:chOff x="-3470192" y="943534"/>
            <a:chExt cx="11118434" cy="857321"/>
          </a:xfrm>
        </p:grpSpPr>
        <p:pic>
          <p:nvPicPr>
            <p:cNvPr id="11" name="Picture 10">
              <a:extLst>
                <a:ext uri="{FF2B5EF4-FFF2-40B4-BE49-F238E27FC236}">
                  <a16:creationId xmlns="" xmlns:a16="http://schemas.microsoft.com/office/drawing/2014/main" id="{6CDC21C9-3CF1-36B0-25B1-178BD318B99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53995" y="1258378"/>
              <a:ext cx="694247" cy="542477"/>
            </a:xfrm>
            <a:prstGeom prst="rect">
              <a:avLst/>
            </a:prstGeom>
          </p:spPr>
        </p:pic>
        <p:grpSp>
          <p:nvGrpSpPr>
            <p:cNvPr id="12" name="Group 11">
              <a:extLst>
                <a:ext uri="{FF2B5EF4-FFF2-40B4-BE49-F238E27FC236}">
                  <a16:creationId xmlns="" xmlns:a16="http://schemas.microsoft.com/office/drawing/2014/main" id="{EB9F9F1A-6273-18BC-A08B-C162EAAA2FA2}"/>
                </a:ext>
              </a:extLst>
            </p:cNvPr>
            <p:cNvGrpSpPr/>
            <p:nvPr/>
          </p:nvGrpSpPr>
          <p:grpSpPr>
            <a:xfrm>
              <a:off x="-3470192" y="943534"/>
              <a:ext cx="10973399" cy="769743"/>
              <a:chOff x="-3470192" y="943534"/>
              <a:chExt cx="10973399" cy="769743"/>
            </a:xfrm>
          </p:grpSpPr>
          <p:sp>
            <p:nvSpPr>
              <p:cNvPr id="14" name="Rectangle 13">
                <a:extLst>
                  <a:ext uri="{FF2B5EF4-FFF2-40B4-BE49-F238E27FC236}">
                    <a16:creationId xmlns="" xmlns:a16="http://schemas.microsoft.com/office/drawing/2014/main" id="{A6D9C5A6-09A2-58A7-24B0-87A4C3C3F83E}"/>
                  </a:ext>
                </a:extLst>
              </p:cNvPr>
              <p:cNvSpPr/>
              <p:nvPr/>
            </p:nvSpPr>
            <p:spPr>
              <a:xfrm>
                <a:off x="-3470192" y="1159279"/>
                <a:ext cx="10424187"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فيما عدا إجازات العمال الأحداث، تصح تجزئة الإجازة وفقاً لمقتضيات العمل</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16" name="Rectangle 15">
                <a:extLst>
                  <a:ext uri="{FF2B5EF4-FFF2-40B4-BE49-F238E27FC236}">
                    <a16:creationId xmlns="" xmlns:a16="http://schemas.microsoft.com/office/drawing/2014/main" id="{F8F884E7-E4F6-3B58-B4D2-4C95CBC1A9AF}"/>
                  </a:ext>
                </a:extLst>
              </p:cNvPr>
              <p:cNvSpPr/>
              <p:nvPr/>
            </p:nvSpPr>
            <p:spPr>
              <a:xfrm>
                <a:off x="7036322" y="943534"/>
                <a:ext cx="466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1</a:t>
                </a:r>
                <a:endParaRPr kumimoji="0" lang="en-US"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grpSp>
        <p:nvGrpSpPr>
          <p:cNvPr id="17" name="Group 16">
            <a:extLst>
              <a:ext uri="{FF2B5EF4-FFF2-40B4-BE49-F238E27FC236}">
                <a16:creationId xmlns="" xmlns:a16="http://schemas.microsoft.com/office/drawing/2014/main" id="{CB61FB41-C454-040C-E882-BFEC32279CCB}"/>
              </a:ext>
            </a:extLst>
          </p:cNvPr>
          <p:cNvGrpSpPr/>
          <p:nvPr/>
        </p:nvGrpSpPr>
        <p:grpSpPr>
          <a:xfrm>
            <a:off x="1694986" y="2745320"/>
            <a:ext cx="10261648" cy="830255"/>
            <a:chOff x="-2613406" y="2044974"/>
            <a:chExt cx="10261648" cy="830255"/>
          </a:xfrm>
        </p:grpSpPr>
        <p:pic>
          <p:nvPicPr>
            <p:cNvPr id="26" name="Picture 25">
              <a:extLst>
                <a:ext uri="{FF2B5EF4-FFF2-40B4-BE49-F238E27FC236}">
                  <a16:creationId xmlns="" xmlns:a16="http://schemas.microsoft.com/office/drawing/2014/main" id="{D5415D58-7B48-9019-6A33-42F3B0972ED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953995" y="2332752"/>
              <a:ext cx="694247" cy="542477"/>
            </a:xfrm>
            <a:prstGeom prst="rect">
              <a:avLst/>
            </a:prstGeom>
          </p:spPr>
        </p:pic>
        <p:grpSp>
          <p:nvGrpSpPr>
            <p:cNvPr id="27" name="Group 26">
              <a:extLst>
                <a:ext uri="{FF2B5EF4-FFF2-40B4-BE49-F238E27FC236}">
                  <a16:creationId xmlns="" xmlns:a16="http://schemas.microsoft.com/office/drawing/2014/main" id="{07F693F9-E858-F64F-147D-A65044860233}"/>
                </a:ext>
              </a:extLst>
            </p:cNvPr>
            <p:cNvGrpSpPr/>
            <p:nvPr/>
          </p:nvGrpSpPr>
          <p:grpSpPr>
            <a:xfrm>
              <a:off x="-2613406" y="2044974"/>
              <a:ext cx="10132655" cy="769743"/>
              <a:chOff x="-2613406" y="943534"/>
              <a:chExt cx="10132655" cy="769743"/>
            </a:xfrm>
          </p:grpSpPr>
          <p:sp>
            <p:nvSpPr>
              <p:cNvPr id="28" name="Rectangle 27">
                <a:extLst>
                  <a:ext uri="{FF2B5EF4-FFF2-40B4-BE49-F238E27FC236}">
                    <a16:creationId xmlns="" xmlns:a16="http://schemas.microsoft.com/office/drawing/2014/main" id="{4AF07499-6153-D9DA-D0FE-4E8A8DC44C37}"/>
                  </a:ext>
                </a:extLst>
              </p:cNvPr>
              <p:cNvSpPr/>
              <p:nvPr/>
            </p:nvSpPr>
            <p:spPr>
              <a:xfrm>
                <a:off x="-2613406" y="1159279"/>
                <a:ext cx="956740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ولصاحب العمل أن يؤجل إعطاء العامل الإجازة السنوية طبقاً للفقرة السابقة إلى سنة واحدة تالية</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29" name="Rectangle 28">
                <a:extLst>
                  <a:ext uri="{FF2B5EF4-FFF2-40B4-BE49-F238E27FC236}">
                    <a16:creationId xmlns="" xmlns:a16="http://schemas.microsoft.com/office/drawing/2014/main" id="{3228572D-5E56-1287-C2B2-758668000875}"/>
                  </a:ext>
                </a:extLst>
              </p:cNvPr>
              <p:cNvSpPr/>
              <p:nvPr/>
            </p:nvSpPr>
            <p:spPr>
              <a:xfrm>
                <a:off x="7052364" y="943534"/>
                <a:ext cx="466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2</a:t>
                </a:r>
                <a:endParaRPr kumimoji="0" lang="en-US"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grpSp>
        <p:nvGrpSpPr>
          <p:cNvPr id="30" name="Group 29">
            <a:extLst>
              <a:ext uri="{FF2B5EF4-FFF2-40B4-BE49-F238E27FC236}">
                <a16:creationId xmlns="" xmlns:a16="http://schemas.microsoft.com/office/drawing/2014/main" id="{EEAB6377-B906-A639-4E94-91AC35519F9A}"/>
              </a:ext>
            </a:extLst>
          </p:cNvPr>
          <p:cNvGrpSpPr/>
          <p:nvPr/>
        </p:nvGrpSpPr>
        <p:grpSpPr>
          <a:xfrm>
            <a:off x="4661318" y="3788264"/>
            <a:ext cx="7295316" cy="861685"/>
            <a:chOff x="352926" y="3087918"/>
            <a:chExt cx="7295316" cy="861685"/>
          </a:xfrm>
        </p:grpSpPr>
        <p:pic>
          <p:nvPicPr>
            <p:cNvPr id="31" name="Picture 30">
              <a:extLst>
                <a:ext uri="{FF2B5EF4-FFF2-40B4-BE49-F238E27FC236}">
                  <a16:creationId xmlns="" xmlns:a16="http://schemas.microsoft.com/office/drawing/2014/main" id="{A84430A0-DDC0-599B-65A2-2A401947994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953995" y="3407126"/>
              <a:ext cx="694247" cy="542477"/>
            </a:xfrm>
            <a:prstGeom prst="rect">
              <a:avLst/>
            </a:prstGeom>
          </p:spPr>
        </p:pic>
        <p:grpSp>
          <p:nvGrpSpPr>
            <p:cNvPr id="32" name="Group 31">
              <a:extLst>
                <a:ext uri="{FF2B5EF4-FFF2-40B4-BE49-F238E27FC236}">
                  <a16:creationId xmlns="" xmlns:a16="http://schemas.microsoft.com/office/drawing/2014/main" id="{D142F655-6A22-A74D-C3A1-55CF99AC1D41}"/>
                </a:ext>
              </a:extLst>
            </p:cNvPr>
            <p:cNvGrpSpPr/>
            <p:nvPr/>
          </p:nvGrpSpPr>
          <p:grpSpPr>
            <a:xfrm>
              <a:off x="352926" y="3087918"/>
              <a:ext cx="7165134" cy="780113"/>
              <a:chOff x="385010" y="933164"/>
              <a:chExt cx="7165134" cy="780113"/>
            </a:xfrm>
          </p:grpSpPr>
          <p:sp>
            <p:nvSpPr>
              <p:cNvPr id="33" name="Rectangle 32">
                <a:extLst>
                  <a:ext uri="{FF2B5EF4-FFF2-40B4-BE49-F238E27FC236}">
                    <a16:creationId xmlns="" xmlns:a16="http://schemas.microsoft.com/office/drawing/2014/main" id="{F51DC02D-C531-2938-AAD4-B905C17DB8C0}"/>
                  </a:ext>
                </a:extLst>
              </p:cNvPr>
              <p:cNvSpPr/>
              <p:nvPr/>
            </p:nvSpPr>
            <p:spPr>
              <a:xfrm>
                <a:off x="385010" y="1159279"/>
                <a:ext cx="6568985"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ويتعين قيام العامل بإجازة مرة على الأقل كل سنتين لا تقل عـن أسبوعين</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34" name="Rectangle 33">
                <a:extLst>
                  <a:ext uri="{FF2B5EF4-FFF2-40B4-BE49-F238E27FC236}">
                    <a16:creationId xmlns="" xmlns:a16="http://schemas.microsoft.com/office/drawing/2014/main" id="{3F8DA057-F545-FF25-2CCE-37BDEE0EDEAA}"/>
                  </a:ext>
                </a:extLst>
              </p:cNvPr>
              <p:cNvSpPr/>
              <p:nvPr/>
            </p:nvSpPr>
            <p:spPr>
              <a:xfrm>
                <a:off x="7083259" y="933164"/>
                <a:ext cx="466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3</a:t>
                </a:r>
                <a:endParaRPr kumimoji="0" lang="en-US"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grpSp>
        <p:nvGrpSpPr>
          <p:cNvPr id="35" name="Group 34">
            <a:extLst>
              <a:ext uri="{FF2B5EF4-FFF2-40B4-BE49-F238E27FC236}">
                <a16:creationId xmlns="" xmlns:a16="http://schemas.microsoft.com/office/drawing/2014/main" id="{FA89818D-7988-C13C-2272-0B7D91E0F19E}"/>
              </a:ext>
            </a:extLst>
          </p:cNvPr>
          <p:cNvGrpSpPr/>
          <p:nvPr/>
        </p:nvGrpSpPr>
        <p:grpSpPr>
          <a:xfrm>
            <a:off x="0" y="4996326"/>
            <a:ext cx="11941323" cy="875957"/>
            <a:chOff x="-4308392" y="4295980"/>
            <a:chExt cx="11941323" cy="875957"/>
          </a:xfrm>
        </p:grpSpPr>
        <p:pic>
          <p:nvPicPr>
            <p:cNvPr id="36" name="Picture 35">
              <a:extLst>
                <a:ext uri="{FF2B5EF4-FFF2-40B4-BE49-F238E27FC236}">
                  <a16:creationId xmlns="" xmlns:a16="http://schemas.microsoft.com/office/drawing/2014/main" id="{63B606CA-84A9-BFDD-BB26-6824A71745D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938684" y="4623002"/>
              <a:ext cx="694247" cy="548935"/>
            </a:xfrm>
            <a:prstGeom prst="rect">
              <a:avLst/>
            </a:prstGeom>
          </p:spPr>
        </p:pic>
        <p:grpSp>
          <p:nvGrpSpPr>
            <p:cNvPr id="37" name="Group 36">
              <a:extLst>
                <a:ext uri="{FF2B5EF4-FFF2-40B4-BE49-F238E27FC236}">
                  <a16:creationId xmlns="" xmlns:a16="http://schemas.microsoft.com/office/drawing/2014/main" id="{89809A1C-25CB-D5B9-76EA-19C7863E3BB3}"/>
                </a:ext>
              </a:extLst>
            </p:cNvPr>
            <p:cNvGrpSpPr/>
            <p:nvPr/>
          </p:nvGrpSpPr>
          <p:grpSpPr>
            <a:xfrm>
              <a:off x="-4308392" y="4295980"/>
              <a:ext cx="11827641" cy="769743"/>
              <a:chOff x="-4276308" y="943534"/>
              <a:chExt cx="11827641" cy="769743"/>
            </a:xfrm>
          </p:grpSpPr>
          <p:sp>
            <p:nvSpPr>
              <p:cNvPr id="38" name="Rectangle 37">
                <a:extLst>
                  <a:ext uri="{FF2B5EF4-FFF2-40B4-BE49-F238E27FC236}">
                    <a16:creationId xmlns="" xmlns:a16="http://schemas.microsoft.com/office/drawing/2014/main" id="{2BCF9AD9-9C5D-16BB-0976-17881A9CACF0}"/>
                  </a:ext>
                </a:extLst>
              </p:cNvPr>
              <p:cNvSpPr/>
              <p:nvPr/>
            </p:nvSpPr>
            <p:spPr>
              <a:xfrm>
                <a:off x="-4276308" y="1159279"/>
                <a:ext cx="11230304"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ولصاحب العمل أن يدفع للعامل الأجر الأساسي عن أيام الإجازات السنويـة التي لم يحصل عليها إذا وافق العامل كتابة على ذلك</a:t>
                </a:r>
                <a:endParaRPr kumimoji="0" lang="en-US"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sp>
            <p:nvSpPr>
              <p:cNvPr id="39" name="Rectangle 38">
                <a:extLst>
                  <a:ext uri="{FF2B5EF4-FFF2-40B4-BE49-F238E27FC236}">
                    <a16:creationId xmlns="" xmlns:a16="http://schemas.microsoft.com/office/drawing/2014/main" id="{56A79842-F126-6168-4304-E52A26CAAD93}"/>
                  </a:ext>
                </a:extLst>
              </p:cNvPr>
              <p:cNvSpPr/>
              <p:nvPr/>
            </p:nvSpPr>
            <p:spPr>
              <a:xfrm>
                <a:off x="7084448" y="943534"/>
                <a:ext cx="466885"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rPr>
                  <a:t>4</a:t>
                </a:r>
                <a:endParaRPr kumimoji="0" lang="en-US" sz="2800" b="1" i="0" u="none" strike="noStrike" kern="1200" cap="none" spc="0" normalizeH="0" baseline="0" noProof="0" dirty="0">
                  <a:ln>
                    <a:noFill/>
                  </a:ln>
                  <a:solidFill>
                    <a:prstClr val="black"/>
                  </a:solidFill>
                  <a:effectLst/>
                  <a:uLnTx/>
                  <a:uFillTx/>
                  <a:latin typeface="Sakkal Majalla" panose="02000000000000000000" pitchFamily="2" charset="-78"/>
                  <a:ea typeface="+mn-ea"/>
                  <a:cs typeface="Sakkal Majalla" panose="02000000000000000000" pitchFamily="2" charset="-78"/>
                </a:endParaRPr>
              </a:p>
            </p:txBody>
          </p:sp>
        </p:grpSp>
      </p:grpSp>
      <p:sp>
        <p:nvSpPr>
          <p:cNvPr id="40"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9"/>
              </a:rPr>
              <a:t>www.dawliatraining.com</a:t>
            </a:r>
            <a:endParaRPr lang="en-US" sz="1100">
              <a:effectLst/>
              <a:ea typeface="Calibri"/>
              <a:cs typeface="Arial"/>
            </a:endParaRPr>
          </a:p>
        </p:txBody>
      </p:sp>
    </p:spTree>
    <p:extLst>
      <p:ext uri="{BB962C8B-B14F-4D97-AF65-F5344CB8AC3E}">
        <p14:creationId xmlns:p14="http://schemas.microsoft.com/office/powerpoint/2010/main" val="119372831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arn(inVertical)">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barn(inVertical)">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9539228" y="1258207"/>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7A077811-92E2-B6FD-05D3-5FAC12E0B37B}"/>
              </a:ext>
            </a:extLst>
          </p:cNvPr>
          <p:cNvSpPr/>
          <p:nvPr/>
        </p:nvSpPr>
        <p:spPr>
          <a:xfrm>
            <a:off x="44603" y="1802352"/>
            <a:ext cx="11668132"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لصاحب العمل أن يحرم العامل من أجره عن مدة الإجازة أو أن يسترد ما أداه من أجر عنها إذا ثبت اشتغاله خلالها لحساب صاحب عمل أخر</a:t>
            </a:r>
          </a:p>
        </p:txBody>
      </p:sp>
      <p:grpSp>
        <p:nvGrpSpPr>
          <p:cNvPr id="11" name="Group 10">
            <a:extLst>
              <a:ext uri="{FF2B5EF4-FFF2-40B4-BE49-F238E27FC236}">
                <a16:creationId xmlns="" xmlns:a16="http://schemas.microsoft.com/office/drawing/2014/main" id="{C7190CB5-3E85-D9E8-9DC2-28A085CC1721}"/>
              </a:ext>
            </a:extLst>
          </p:cNvPr>
          <p:cNvGrpSpPr/>
          <p:nvPr/>
        </p:nvGrpSpPr>
        <p:grpSpPr>
          <a:xfrm>
            <a:off x="9422983" y="2780955"/>
            <a:ext cx="2417406" cy="634504"/>
            <a:chOff x="0" y="0"/>
            <a:chExt cx="1518920" cy="365760"/>
          </a:xfrm>
        </p:grpSpPr>
        <p:pic>
          <p:nvPicPr>
            <p:cNvPr id="12" name="Picture 1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3A2034C-E91D-FFC3-09B6-7745DDF6B893}"/>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4" name="Rectangle 13">
              <a:extLst>
                <a:ext uri="{FF2B5EF4-FFF2-40B4-BE49-F238E27FC236}">
                  <a16:creationId xmlns="" xmlns:a16="http://schemas.microsoft.com/office/drawing/2014/main" id="{5A1E929A-5BD9-EC64-3A10-E0EC3F7094D0}"/>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6" name="Rectangle 15">
            <a:extLst>
              <a:ext uri="{FF2B5EF4-FFF2-40B4-BE49-F238E27FC236}">
                <a16:creationId xmlns="" xmlns:a16="http://schemas.microsoft.com/office/drawing/2014/main" id="{8937AB08-9BF6-5060-D686-57093D5B025C}"/>
              </a:ext>
            </a:extLst>
          </p:cNvPr>
          <p:cNvSpPr/>
          <p:nvPr/>
        </p:nvSpPr>
        <p:spPr>
          <a:xfrm>
            <a:off x="-1" y="3484787"/>
            <a:ext cx="11668132"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يستحق العامل الأجر الأساسي عن رصيده من الإجازات السنوية إذا ترك العمل قبل استنفاذه لها</a:t>
            </a:r>
          </a:p>
        </p:txBody>
      </p:sp>
      <p:grpSp>
        <p:nvGrpSpPr>
          <p:cNvPr id="17" name="Group 16">
            <a:extLst>
              <a:ext uri="{FF2B5EF4-FFF2-40B4-BE49-F238E27FC236}">
                <a16:creationId xmlns="" xmlns:a16="http://schemas.microsoft.com/office/drawing/2014/main" id="{D618E107-6B8C-747A-BC33-BD5308C51655}"/>
              </a:ext>
            </a:extLst>
          </p:cNvPr>
          <p:cNvGrpSpPr/>
          <p:nvPr/>
        </p:nvGrpSpPr>
        <p:grpSpPr>
          <a:xfrm>
            <a:off x="9312283" y="4081008"/>
            <a:ext cx="2522912" cy="634504"/>
            <a:chOff x="-66292" y="0"/>
            <a:chExt cx="1585212" cy="365760"/>
          </a:xfrm>
        </p:grpSpPr>
        <p:pic>
          <p:nvPicPr>
            <p:cNvPr id="32" name="Picture 31"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DC111DBE-13AF-C36A-159A-3C7869E70677}"/>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33" name="Rectangle 32">
              <a:extLst>
                <a:ext uri="{FF2B5EF4-FFF2-40B4-BE49-F238E27FC236}">
                  <a16:creationId xmlns="" xmlns:a16="http://schemas.microsoft.com/office/drawing/2014/main" id="{AB4A5F6A-E5FD-1157-AD86-D202923F3733}"/>
                </a:ext>
              </a:extLst>
            </p:cNvPr>
            <p:cNvSpPr/>
            <p:nvPr/>
          </p:nvSpPr>
          <p:spPr>
            <a:xfrm>
              <a:off x="-66292" y="0"/>
              <a:ext cx="1300098"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(65):</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34" name="Rectangle 33">
            <a:extLst>
              <a:ext uri="{FF2B5EF4-FFF2-40B4-BE49-F238E27FC236}">
                <a16:creationId xmlns="" xmlns:a16="http://schemas.microsoft.com/office/drawing/2014/main" id="{B8DD2125-7BF9-F3B3-E020-B7F5B49B2266}"/>
              </a:ext>
            </a:extLst>
          </p:cNvPr>
          <p:cNvSpPr/>
          <p:nvPr/>
        </p:nvSpPr>
        <p:spPr>
          <a:xfrm>
            <a:off x="148488" y="4796866"/>
            <a:ext cx="11668132" cy="1938992"/>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للعامل الحق في أجره الشامل خلال العطلات في الأعياد والمناسبات التي يصدر بتحديدها قرار من الوزير. وإذا وقع يوم العطلة الرسمية في يوم الراحة الأسبوعية المقررة يعوض عنه بيوم آخر. أما إذا وقعت العطلة ضمن مدة الإجازة السنوية فإن العامل لا يستحق أي تعويض عنها. ويجوز تشغيل العامل في يوم العطلة الرسمية إذا اقتضت ظروف العمل ذلك وفي هذه الحالة يحق له أن يستلم أجره الشامل عن هذا اليوم بزيادة لا تقل عن 25% أو أن يحصل على يوم راحة بدلا منه</a:t>
            </a:r>
          </a:p>
        </p:txBody>
      </p:sp>
      <p:sp>
        <p:nvSpPr>
          <p:cNvPr id="1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38977924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circle(in)">
                                      <p:cBhvr>
                                        <p:cTn id="29" dur="20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34"/>
                                        </p:tgtEl>
                                        <p:attrNameLst>
                                          <p:attrName>style.visibility</p:attrName>
                                        </p:attrNameLst>
                                      </p:cBhvr>
                                      <p:to>
                                        <p:strVal val="visible"/>
                                      </p:to>
                                    </p:set>
                                    <p:anim calcmode="lin" valueType="num">
                                      <p:cBhvr additive="base">
                                        <p:cTn id="34" dur="500" fill="hold"/>
                                        <p:tgtEl>
                                          <p:spTgt spid="34"/>
                                        </p:tgtEl>
                                        <p:attrNameLst>
                                          <p:attrName>ppt_x</p:attrName>
                                        </p:attrNameLst>
                                      </p:cBhvr>
                                      <p:tavLst>
                                        <p:tav tm="0">
                                          <p:val>
                                            <p:strVal val="#ppt_x"/>
                                          </p:val>
                                        </p:tav>
                                        <p:tav tm="100000">
                                          <p:val>
                                            <p:strVal val="#ppt_x"/>
                                          </p:val>
                                        </p:tav>
                                      </p:tavLst>
                                    </p:anim>
                                    <p:anim calcmode="lin" valueType="num">
                                      <p:cBhvr additive="base">
                                        <p:cTn id="35"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34" grpId="0"/>
    </p:bldLst>
  </p:timing>
</p:sld>
</file>

<file path=ppt/slides/slide18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477247" y="16069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43F8B302-F9F5-8054-FEEA-D932F45BC0EC}"/>
              </a:ext>
            </a:extLst>
          </p:cNvPr>
          <p:cNvGrpSpPr/>
          <p:nvPr/>
        </p:nvGrpSpPr>
        <p:grpSpPr>
          <a:xfrm>
            <a:off x="285050" y="1304960"/>
            <a:ext cx="11621900" cy="1154162"/>
            <a:chOff x="-7393271" y="1063821"/>
            <a:chExt cx="19466221" cy="2210209"/>
          </a:xfrm>
        </p:grpSpPr>
        <p:sp>
          <p:nvSpPr>
            <p:cNvPr id="5" name="Rectangle 4">
              <a:extLst>
                <a:ext uri="{FF2B5EF4-FFF2-40B4-BE49-F238E27FC236}">
                  <a16:creationId xmlns="" xmlns:a16="http://schemas.microsoft.com/office/drawing/2014/main" id="{D8E9D517-3EDF-4B15-BBED-BC9515565E1F}"/>
                </a:ext>
              </a:extLst>
            </p:cNvPr>
            <p:cNvSpPr/>
            <p:nvPr/>
          </p:nvSpPr>
          <p:spPr>
            <a:xfrm>
              <a:off x="-7393271" y="1063821"/>
              <a:ext cx="18137525" cy="2210209"/>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مع مراعاة أحكام قانون التأمينات الاجتماعية للعامل الذي يثبت مرضه الحق في إجازة مرضية لا تتجاوز في مجموعها عشرة أسابيع خلال السنة الواحدة سواء كانت منفصلة أم متصلة وتمنح على النحو الآتي:</a:t>
              </a:r>
            </a:p>
          </p:txBody>
        </p:sp>
        <p:grpSp>
          <p:nvGrpSpPr>
            <p:cNvPr id="6" name="Group 5">
              <a:extLst>
                <a:ext uri="{FF2B5EF4-FFF2-40B4-BE49-F238E27FC236}">
                  <a16:creationId xmlns="" xmlns:a16="http://schemas.microsoft.com/office/drawing/2014/main" id="{984C710E-E62C-2E93-2FE4-D3E6A6F6BB70}"/>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3" name="Freeform 330781">
                <a:extLst>
                  <a:ext uri="{FF2B5EF4-FFF2-40B4-BE49-F238E27FC236}">
                    <a16:creationId xmlns="" xmlns:a16="http://schemas.microsoft.com/office/drawing/2014/main" id="{7E920794-C97D-68EA-53F7-15361AD0923C}"/>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330782">
                <a:extLst>
                  <a:ext uri="{FF2B5EF4-FFF2-40B4-BE49-F238E27FC236}">
                    <a16:creationId xmlns="" xmlns:a16="http://schemas.microsoft.com/office/drawing/2014/main" id="{AD957C4C-B4F8-AAE1-223E-6FFC1B586C9C}"/>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330783">
                <a:extLst>
                  <a:ext uri="{FF2B5EF4-FFF2-40B4-BE49-F238E27FC236}">
                    <a16:creationId xmlns="" xmlns:a16="http://schemas.microsoft.com/office/drawing/2014/main" id="{F3FAFFD7-3EE8-A6BE-5A5B-EC42E5016958}"/>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330784">
                <a:extLst>
                  <a:ext uri="{FF2B5EF4-FFF2-40B4-BE49-F238E27FC236}">
                    <a16:creationId xmlns="" xmlns:a16="http://schemas.microsoft.com/office/drawing/2014/main" id="{FBCFC88A-2458-F7F3-4321-DAC40C651FBD}"/>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 name="Group 19">
            <a:extLst>
              <a:ext uri="{FF2B5EF4-FFF2-40B4-BE49-F238E27FC236}">
                <a16:creationId xmlns="" xmlns:a16="http://schemas.microsoft.com/office/drawing/2014/main" id="{69254282-ACD1-AF53-D382-D753196A140B}"/>
              </a:ext>
            </a:extLst>
          </p:cNvPr>
          <p:cNvGrpSpPr/>
          <p:nvPr/>
        </p:nvGrpSpPr>
        <p:grpSpPr>
          <a:xfrm flipH="1">
            <a:off x="7175555" y="2661606"/>
            <a:ext cx="4460571" cy="797615"/>
            <a:chOff x="331416" y="1370341"/>
            <a:chExt cx="5336622" cy="863024"/>
          </a:xfrm>
        </p:grpSpPr>
        <p:pic>
          <p:nvPicPr>
            <p:cNvPr id="21" name="Picture 20">
              <a:extLst>
                <a:ext uri="{FF2B5EF4-FFF2-40B4-BE49-F238E27FC236}">
                  <a16:creationId xmlns="" xmlns:a16="http://schemas.microsoft.com/office/drawing/2014/main" id="{AE327D2F-0E84-FE3A-BFC0-6A2875930E7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2" name="Group 21">
              <a:extLst>
                <a:ext uri="{FF2B5EF4-FFF2-40B4-BE49-F238E27FC236}">
                  <a16:creationId xmlns="" xmlns:a16="http://schemas.microsoft.com/office/drawing/2014/main" id="{1BF81D7C-788A-7767-9A1A-5F4FA6B86EF8}"/>
                </a:ext>
              </a:extLst>
            </p:cNvPr>
            <p:cNvGrpSpPr/>
            <p:nvPr/>
          </p:nvGrpSpPr>
          <p:grpSpPr>
            <a:xfrm>
              <a:off x="336080" y="1523587"/>
              <a:ext cx="5331958" cy="599429"/>
              <a:chOff x="1755447" y="825293"/>
              <a:chExt cx="5331958" cy="599429"/>
            </a:xfrm>
          </p:grpSpPr>
          <p:sp>
            <p:nvSpPr>
              <p:cNvPr id="23" name="Rectangle 22">
                <a:extLst>
                  <a:ext uri="{FF2B5EF4-FFF2-40B4-BE49-F238E27FC236}">
                    <a16:creationId xmlns="" xmlns:a16="http://schemas.microsoft.com/office/drawing/2014/main" id="{0CBBF6AC-6DE9-3058-32B4-C07BBF689168}"/>
                  </a:ext>
                </a:extLst>
              </p:cNvPr>
              <p:cNvSpPr/>
              <p:nvPr/>
            </p:nvSpPr>
            <p:spPr>
              <a:xfrm>
                <a:off x="2520605" y="825293"/>
                <a:ext cx="4566800"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الأسبوعان الأول والثاني بأجر شامل</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24" name="Rectangle 23">
                <a:extLst>
                  <a:ext uri="{FF2B5EF4-FFF2-40B4-BE49-F238E27FC236}">
                    <a16:creationId xmlns="" xmlns:a16="http://schemas.microsoft.com/office/drawing/2014/main" id="{9F397137-33AD-DD95-610E-49F460360DF1}"/>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1</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5" name="Group 24">
            <a:extLst>
              <a:ext uri="{FF2B5EF4-FFF2-40B4-BE49-F238E27FC236}">
                <a16:creationId xmlns="" xmlns:a16="http://schemas.microsoft.com/office/drawing/2014/main" id="{951B809C-D754-E3D7-547C-23846599920A}"/>
              </a:ext>
            </a:extLst>
          </p:cNvPr>
          <p:cNvGrpSpPr/>
          <p:nvPr/>
        </p:nvGrpSpPr>
        <p:grpSpPr>
          <a:xfrm flipH="1">
            <a:off x="49696" y="2693396"/>
            <a:ext cx="5943949" cy="797615"/>
            <a:chOff x="331416" y="1370341"/>
            <a:chExt cx="7111334" cy="863024"/>
          </a:xfrm>
        </p:grpSpPr>
        <p:pic>
          <p:nvPicPr>
            <p:cNvPr id="26" name="Picture 25">
              <a:extLst>
                <a:ext uri="{FF2B5EF4-FFF2-40B4-BE49-F238E27FC236}">
                  <a16:creationId xmlns="" xmlns:a16="http://schemas.microsoft.com/office/drawing/2014/main" id="{7BE3DBBC-1615-4D33-0435-05DE979373F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7" name="Group 26">
              <a:extLst>
                <a:ext uri="{FF2B5EF4-FFF2-40B4-BE49-F238E27FC236}">
                  <a16:creationId xmlns="" xmlns:a16="http://schemas.microsoft.com/office/drawing/2014/main" id="{9879F880-E1F4-346B-4AD5-5DC417AFDF93}"/>
                </a:ext>
              </a:extLst>
            </p:cNvPr>
            <p:cNvGrpSpPr/>
            <p:nvPr/>
          </p:nvGrpSpPr>
          <p:grpSpPr>
            <a:xfrm>
              <a:off x="336080" y="1524854"/>
              <a:ext cx="7106670" cy="599429"/>
              <a:chOff x="1755447" y="826560"/>
              <a:chExt cx="7106670" cy="599429"/>
            </a:xfrm>
          </p:grpSpPr>
          <p:sp>
            <p:nvSpPr>
              <p:cNvPr id="28" name="Rectangle 27">
                <a:extLst>
                  <a:ext uri="{FF2B5EF4-FFF2-40B4-BE49-F238E27FC236}">
                    <a16:creationId xmlns="" xmlns:a16="http://schemas.microsoft.com/office/drawing/2014/main" id="{7FF8A06C-E145-D76F-2EF9-8C941443D034}"/>
                  </a:ext>
                </a:extLst>
              </p:cNvPr>
              <p:cNvSpPr/>
              <p:nvPr/>
            </p:nvSpPr>
            <p:spPr>
              <a:xfrm>
                <a:off x="2568125" y="826560"/>
                <a:ext cx="6293992"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الأسبوعان الثالث والرابع بثلاثة أرباع الأجر الشامل</a:t>
                </a:r>
              </a:p>
            </p:txBody>
          </p:sp>
          <p:sp>
            <p:nvSpPr>
              <p:cNvPr id="29" name="Rectangle 28">
                <a:extLst>
                  <a:ext uri="{FF2B5EF4-FFF2-40B4-BE49-F238E27FC236}">
                    <a16:creationId xmlns="" xmlns:a16="http://schemas.microsoft.com/office/drawing/2014/main" id="{81CB4E38-6672-B991-0BE9-EB2ED4EA56C5}"/>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2</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30" name="Group 29">
            <a:extLst>
              <a:ext uri="{FF2B5EF4-FFF2-40B4-BE49-F238E27FC236}">
                <a16:creationId xmlns="" xmlns:a16="http://schemas.microsoft.com/office/drawing/2014/main" id="{5427A005-9F76-C5C9-8987-C2302CE83198}"/>
              </a:ext>
            </a:extLst>
          </p:cNvPr>
          <p:cNvGrpSpPr/>
          <p:nvPr/>
        </p:nvGrpSpPr>
        <p:grpSpPr>
          <a:xfrm flipH="1">
            <a:off x="6096000" y="3722194"/>
            <a:ext cx="5388589" cy="797615"/>
            <a:chOff x="331416" y="1370341"/>
            <a:chExt cx="6446901" cy="863024"/>
          </a:xfrm>
        </p:grpSpPr>
        <p:pic>
          <p:nvPicPr>
            <p:cNvPr id="31" name="Picture 30">
              <a:extLst>
                <a:ext uri="{FF2B5EF4-FFF2-40B4-BE49-F238E27FC236}">
                  <a16:creationId xmlns="" xmlns:a16="http://schemas.microsoft.com/office/drawing/2014/main" id="{098220D7-614B-F98C-5B99-B8137DD5665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35" name="Group 34">
              <a:extLst>
                <a:ext uri="{FF2B5EF4-FFF2-40B4-BE49-F238E27FC236}">
                  <a16:creationId xmlns="" xmlns:a16="http://schemas.microsoft.com/office/drawing/2014/main" id="{04CBC304-D49C-5314-F4E4-D6CAC465B59E}"/>
                </a:ext>
              </a:extLst>
            </p:cNvPr>
            <p:cNvGrpSpPr/>
            <p:nvPr/>
          </p:nvGrpSpPr>
          <p:grpSpPr>
            <a:xfrm>
              <a:off x="336080" y="1519618"/>
              <a:ext cx="6442237" cy="599429"/>
              <a:chOff x="1755447" y="821324"/>
              <a:chExt cx="6442237" cy="599429"/>
            </a:xfrm>
          </p:grpSpPr>
          <p:sp>
            <p:nvSpPr>
              <p:cNvPr id="36" name="Rectangle 35">
                <a:extLst>
                  <a:ext uri="{FF2B5EF4-FFF2-40B4-BE49-F238E27FC236}">
                    <a16:creationId xmlns="" xmlns:a16="http://schemas.microsoft.com/office/drawing/2014/main" id="{D7C412E1-40B6-5E29-BE44-15C911C4AD24}"/>
                  </a:ext>
                </a:extLst>
              </p:cNvPr>
              <p:cNvSpPr/>
              <p:nvPr/>
            </p:nvSpPr>
            <p:spPr>
              <a:xfrm>
                <a:off x="2490158" y="821324"/>
                <a:ext cx="5707526"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الأسبوعان الخامس والسادس بنصف الأجر الشامل</a:t>
                </a:r>
              </a:p>
            </p:txBody>
          </p:sp>
          <p:sp>
            <p:nvSpPr>
              <p:cNvPr id="37" name="Rectangle 36">
                <a:extLst>
                  <a:ext uri="{FF2B5EF4-FFF2-40B4-BE49-F238E27FC236}">
                    <a16:creationId xmlns="" xmlns:a16="http://schemas.microsoft.com/office/drawing/2014/main" id="{0C850642-5290-8847-5B2C-E3C84144ECCF}"/>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3</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38" name="Group 37">
            <a:extLst>
              <a:ext uri="{FF2B5EF4-FFF2-40B4-BE49-F238E27FC236}">
                <a16:creationId xmlns="" xmlns:a16="http://schemas.microsoft.com/office/drawing/2014/main" id="{C420243F-709B-CD3C-B9B3-14B0D626A8BF}"/>
              </a:ext>
            </a:extLst>
          </p:cNvPr>
          <p:cNvGrpSpPr/>
          <p:nvPr/>
        </p:nvGrpSpPr>
        <p:grpSpPr>
          <a:xfrm flipH="1">
            <a:off x="-233546" y="3706466"/>
            <a:ext cx="6200448" cy="797615"/>
            <a:chOff x="331416" y="1370341"/>
            <a:chExt cx="7418208" cy="863024"/>
          </a:xfrm>
        </p:grpSpPr>
        <p:pic>
          <p:nvPicPr>
            <p:cNvPr id="39" name="Picture 38">
              <a:extLst>
                <a:ext uri="{FF2B5EF4-FFF2-40B4-BE49-F238E27FC236}">
                  <a16:creationId xmlns="" xmlns:a16="http://schemas.microsoft.com/office/drawing/2014/main" id="{1322232A-B5E0-CC42-A85E-EAB31A794BC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40" name="Group 39">
              <a:extLst>
                <a:ext uri="{FF2B5EF4-FFF2-40B4-BE49-F238E27FC236}">
                  <a16:creationId xmlns="" xmlns:a16="http://schemas.microsoft.com/office/drawing/2014/main" id="{7523A915-D1F3-4128-A6C4-D2966634F8C6}"/>
                </a:ext>
              </a:extLst>
            </p:cNvPr>
            <p:cNvGrpSpPr/>
            <p:nvPr/>
          </p:nvGrpSpPr>
          <p:grpSpPr>
            <a:xfrm>
              <a:off x="336080" y="1524854"/>
              <a:ext cx="7413544" cy="599429"/>
              <a:chOff x="1755447" y="826560"/>
              <a:chExt cx="7413544" cy="599429"/>
            </a:xfrm>
          </p:grpSpPr>
          <p:sp>
            <p:nvSpPr>
              <p:cNvPr id="41" name="Rectangle 40">
                <a:extLst>
                  <a:ext uri="{FF2B5EF4-FFF2-40B4-BE49-F238E27FC236}">
                    <a16:creationId xmlns="" xmlns:a16="http://schemas.microsoft.com/office/drawing/2014/main" id="{9BCAA72E-7A09-6D10-A5B9-47C30917789D}"/>
                  </a:ext>
                </a:extLst>
              </p:cNvPr>
              <p:cNvSpPr/>
              <p:nvPr/>
            </p:nvSpPr>
            <p:spPr>
              <a:xfrm>
                <a:off x="2568124" y="826560"/>
                <a:ext cx="6600867"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الأسابيع من السابع إلى العاشر بربع الأجر الشامل</a:t>
                </a:r>
              </a:p>
            </p:txBody>
          </p:sp>
          <p:sp>
            <p:nvSpPr>
              <p:cNvPr id="42" name="Rectangle 41">
                <a:extLst>
                  <a:ext uri="{FF2B5EF4-FFF2-40B4-BE49-F238E27FC236}">
                    <a16:creationId xmlns="" xmlns:a16="http://schemas.microsoft.com/office/drawing/2014/main" id="{FB8A3698-5E9A-5472-95DD-7D28BC7DB5D4}"/>
                  </a:ext>
                </a:extLst>
              </p:cNvPr>
              <p:cNvSpPr/>
              <p:nvPr/>
            </p:nvSpPr>
            <p:spPr>
              <a:xfrm>
                <a:off x="1755447" y="863878"/>
                <a:ext cx="734706" cy="559883"/>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SA"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4</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43" name="Group 42">
            <a:extLst>
              <a:ext uri="{FF2B5EF4-FFF2-40B4-BE49-F238E27FC236}">
                <a16:creationId xmlns="" xmlns:a16="http://schemas.microsoft.com/office/drawing/2014/main" id="{7863AEC2-5D85-1EE0-0DDC-0DF23C90EF19}"/>
              </a:ext>
            </a:extLst>
          </p:cNvPr>
          <p:cNvGrpSpPr/>
          <p:nvPr/>
        </p:nvGrpSpPr>
        <p:grpSpPr>
          <a:xfrm>
            <a:off x="285050" y="4676682"/>
            <a:ext cx="11621900" cy="1154162"/>
            <a:chOff x="-7393271" y="1063821"/>
            <a:chExt cx="19466221" cy="2210209"/>
          </a:xfrm>
        </p:grpSpPr>
        <p:sp>
          <p:nvSpPr>
            <p:cNvPr id="44" name="Rectangle 43">
              <a:extLst>
                <a:ext uri="{FF2B5EF4-FFF2-40B4-BE49-F238E27FC236}">
                  <a16:creationId xmlns="" xmlns:a16="http://schemas.microsoft.com/office/drawing/2014/main" id="{CC286D9D-B680-3C9A-D4E9-FD57B17923C4}"/>
                </a:ext>
              </a:extLst>
            </p:cNvPr>
            <p:cNvSpPr/>
            <p:nvPr/>
          </p:nvSpPr>
          <p:spPr>
            <a:xfrm>
              <a:off x="-7393271" y="1063821"/>
              <a:ext cx="18137525" cy="2210209"/>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ويكون إثبات المرض بموجب شهادة طبية وفي حالة النزاع يعرض الأمر على اللجنة الطبية المنصوص عليها في المادة (43)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من هذا القانون</a:t>
              </a:r>
            </a:p>
          </p:txBody>
        </p:sp>
        <p:grpSp>
          <p:nvGrpSpPr>
            <p:cNvPr id="45" name="Group 44">
              <a:extLst>
                <a:ext uri="{FF2B5EF4-FFF2-40B4-BE49-F238E27FC236}">
                  <a16:creationId xmlns="" xmlns:a16="http://schemas.microsoft.com/office/drawing/2014/main" id="{40562502-D70B-1428-8E72-35608AF0709F}"/>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46" name="Freeform 330781">
                <a:extLst>
                  <a:ext uri="{FF2B5EF4-FFF2-40B4-BE49-F238E27FC236}">
                    <a16:creationId xmlns="" xmlns:a16="http://schemas.microsoft.com/office/drawing/2014/main" id="{6FE123B8-CBAD-A4D6-A760-1CA6975C3DB6}"/>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30782">
                <a:extLst>
                  <a:ext uri="{FF2B5EF4-FFF2-40B4-BE49-F238E27FC236}">
                    <a16:creationId xmlns="" xmlns:a16="http://schemas.microsoft.com/office/drawing/2014/main" id="{539BA2BB-0733-4C80-BB86-91602454FC42}"/>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30783">
                <a:extLst>
                  <a:ext uri="{FF2B5EF4-FFF2-40B4-BE49-F238E27FC236}">
                    <a16:creationId xmlns="" xmlns:a16="http://schemas.microsoft.com/office/drawing/2014/main" id="{175386FE-0765-7A26-E3F9-BAB7866C2822}"/>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330784">
                <a:extLst>
                  <a:ext uri="{FF2B5EF4-FFF2-40B4-BE49-F238E27FC236}">
                    <a16:creationId xmlns="" xmlns:a16="http://schemas.microsoft.com/office/drawing/2014/main" id="{33837386-7025-B32C-D0B8-C479134C30D5}"/>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 xmlns:a16="http://schemas.microsoft.com/office/drawing/2014/main" id="{FB926DAB-6EBC-667E-A1DF-BC0D6E61E95E}"/>
              </a:ext>
            </a:extLst>
          </p:cNvPr>
          <p:cNvGrpSpPr/>
          <p:nvPr/>
        </p:nvGrpSpPr>
        <p:grpSpPr>
          <a:xfrm>
            <a:off x="238982" y="5952291"/>
            <a:ext cx="11621900" cy="816867"/>
            <a:chOff x="-7393271" y="1372835"/>
            <a:chExt cx="19466221" cy="1564292"/>
          </a:xfrm>
        </p:grpSpPr>
        <p:sp>
          <p:nvSpPr>
            <p:cNvPr id="51" name="Rectangle 50">
              <a:extLst>
                <a:ext uri="{FF2B5EF4-FFF2-40B4-BE49-F238E27FC236}">
                  <a16:creationId xmlns="" xmlns:a16="http://schemas.microsoft.com/office/drawing/2014/main" id="{F50157B7-639D-DB8B-DF47-4C864B318C8A}"/>
                </a:ext>
              </a:extLst>
            </p:cNvPr>
            <p:cNvSpPr/>
            <p:nvPr/>
          </p:nvSpPr>
          <p:spPr>
            <a:xfrm>
              <a:off x="-7393271" y="1553089"/>
              <a:ext cx="18137525"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وللعامل المريض أن يستنفذ رصيده من الإجازات السنوية إلى جانب ما يستحقه من إجازة مرضية</a:t>
              </a:r>
            </a:p>
          </p:txBody>
        </p:sp>
        <p:grpSp>
          <p:nvGrpSpPr>
            <p:cNvPr id="52" name="Group 51">
              <a:extLst>
                <a:ext uri="{FF2B5EF4-FFF2-40B4-BE49-F238E27FC236}">
                  <a16:creationId xmlns="" xmlns:a16="http://schemas.microsoft.com/office/drawing/2014/main" id="{55913FF9-BFD1-D228-B110-F8780BC04BFB}"/>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53" name="Freeform 330781">
                <a:extLst>
                  <a:ext uri="{FF2B5EF4-FFF2-40B4-BE49-F238E27FC236}">
                    <a16:creationId xmlns="" xmlns:a16="http://schemas.microsoft.com/office/drawing/2014/main" id="{A46C5F0F-4F7A-AD7A-2992-085801206DF2}"/>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330782">
                <a:extLst>
                  <a:ext uri="{FF2B5EF4-FFF2-40B4-BE49-F238E27FC236}">
                    <a16:creationId xmlns="" xmlns:a16="http://schemas.microsoft.com/office/drawing/2014/main" id="{C86F7CA3-D065-84D7-2715-1AC28A879395}"/>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330783">
                <a:extLst>
                  <a:ext uri="{FF2B5EF4-FFF2-40B4-BE49-F238E27FC236}">
                    <a16:creationId xmlns="" xmlns:a16="http://schemas.microsoft.com/office/drawing/2014/main" id="{56C472E0-87E2-D80A-D854-37996D01D8D7}"/>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330784">
                <a:extLst>
                  <a:ext uri="{FF2B5EF4-FFF2-40B4-BE49-F238E27FC236}">
                    <a16:creationId xmlns="" xmlns:a16="http://schemas.microsoft.com/office/drawing/2014/main" id="{6B497483-F99E-EE5D-6BFC-6D9198AE46DF}"/>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6073419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barn(inVertical)">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50"/>
                                        </p:tgtEl>
                                        <p:attrNameLst>
                                          <p:attrName>style.visibility</p:attrName>
                                        </p:attrNameLst>
                                      </p:cBhvr>
                                      <p:to>
                                        <p:strVal val="visible"/>
                                      </p:to>
                                    </p:set>
                                    <p:animEffect transition="in" filter="barn(inVertical)">
                                      <p:cBhvr>
                                        <p:cTn id="4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477247" y="16069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1C82AD72-DA1F-AE84-3752-3232A8313707}"/>
              </a:ext>
            </a:extLst>
          </p:cNvPr>
          <p:cNvSpPr/>
          <p:nvPr/>
        </p:nvSpPr>
        <p:spPr>
          <a:xfrm>
            <a:off x="13613" y="1489782"/>
            <a:ext cx="11668132"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يستحق العامل إجازة خاصة بأجر شامل على النحو الآتي:</a:t>
            </a:r>
          </a:p>
        </p:txBody>
      </p:sp>
      <p:grpSp>
        <p:nvGrpSpPr>
          <p:cNvPr id="11" name="Group 10">
            <a:extLst>
              <a:ext uri="{FF2B5EF4-FFF2-40B4-BE49-F238E27FC236}">
                <a16:creationId xmlns="" xmlns:a16="http://schemas.microsoft.com/office/drawing/2014/main" id="{7BD21754-8E62-DFFD-D0AF-4A19D0247295}"/>
              </a:ext>
            </a:extLst>
          </p:cNvPr>
          <p:cNvGrpSpPr/>
          <p:nvPr/>
        </p:nvGrpSpPr>
        <p:grpSpPr>
          <a:xfrm>
            <a:off x="270000" y="2132189"/>
            <a:ext cx="11651999" cy="816867"/>
            <a:chOff x="-7443686" y="1372835"/>
            <a:chExt cx="19516636" cy="1564292"/>
          </a:xfrm>
        </p:grpSpPr>
        <p:sp>
          <p:nvSpPr>
            <p:cNvPr id="12" name="Rectangle 11">
              <a:extLst>
                <a:ext uri="{FF2B5EF4-FFF2-40B4-BE49-F238E27FC236}">
                  <a16:creationId xmlns="" xmlns:a16="http://schemas.microsoft.com/office/drawing/2014/main" id="{12F638B8-BB89-0FFA-68EB-F774CF3823C9}"/>
                </a:ext>
              </a:extLst>
            </p:cNvPr>
            <p:cNvSpPr/>
            <p:nvPr/>
          </p:nvSpPr>
          <p:spPr>
            <a:xfrm>
              <a:off x="-7443686" y="1516459"/>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ثلاثة أيام في حالة زواجه، ولا تعطى له أكثر من مرة طوال مدة خدمته</a:t>
              </a:r>
            </a:p>
          </p:txBody>
        </p:sp>
        <p:grpSp>
          <p:nvGrpSpPr>
            <p:cNvPr id="14" name="Group 13">
              <a:extLst>
                <a:ext uri="{FF2B5EF4-FFF2-40B4-BE49-F238E27FC236}">
                  <a16:creationId xmlns="" xmlns:a16="http://schemas.microsoft.com/office/drawing/2014/main" id="{5D438873-9B7B-1CEB-0D9D-3BB5DDFB50C7}"/>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6" name="Freeform 330781">
                <a:extLst>
                  <a:ext uri="{FF2B5EF4-FFF2-40B4-BE49-F238E27FC236}">
                    <a16:creationId xmlns="" xmlns:a16="http://schemas.microsoft.com/office/drawing/2014/main" id="{90E69E32-BF5E-674C-AE00-FEF1D3B61E0F}"/>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330782">
                <a:extLst>
                  <a:ext uri="{FF2B5EF4-FFF2-40B4-BE49-F238E27FC236}">
                    <a16:creationId xmlns="" xmlns:a16="http://schemas.microsoft.com/office/drawing/2014/main" id="{CAC74D17-82A6-F49D-5991-C3376BD8B5AF}"/>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30783">
                <a:extLst>
                  <a:ext uri="{FF2B5EF4-FFF2-40B4-BE49-F238E27FC236}">
                    <a16:creationId xmlns="" xmlns:a16="http://schemas.microsoft.com/office/drawing/2014/main" id="{3A05CDA2-BA56-5F77-9137-F8BB236E6A8D}"/>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30784">
                <a:extLst>
                  <a:ext uri="{FF2B5EF4-FFF2-40B4-BE49-F238E27FC236}">
                    <a16:creationId xmlns="" xmlns:a16="http://schemas.microsoft.com/office/drawing/2014/main" id="{DA0E95D6-6A97-7621-7BEB-D092C7131CFE}"/>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34" name="Group 33">
            <a:extLst>
              <a:ext uri="{FF2B5EF4-FFF2-40B4-BE49-F238E27FC236}">
                <a16:creationId xmlns="" xmlns:a16="http://schemas.microsoft.com/office/drawing/2014/main" id="{E618AE92-FC17-1689-FBE0-32B72C62094B}"/>
              </a:ext>
            </a:extLst>
          </p:cNvPr>
          <p:cNvGrpSpPr/>
          <p:nvPr/>
        </p:nvGrpSpPr>
        <p:grpSpPr>
          <a:xfrm>
            <a:off x="205643" y="3053081"/>
            <a:ext cx="11768808" cy="816866"/>
            <a:chOff x="-7639337" y="1372835"/>
            <a:chExt cx="19712287" cy="1564292"/>
          </a:xfrm>
        </p:grpSpPr>
        <p:sp>
          <p:nvSpPr>
            <p:cNvPr id="57" name="Rectangle 56">
              <a:extLst>
                <a:ext uri="{FF2B5EF4-FFF2-40B4-BE49-F238E27FC236}">
                  <a16:creationId xmlns="" xmlns:a16="http://schemas.microsoft.com/office/drawing/2014/main" id="{EAD1B3A2-772C-CA14-3F0A-023195C8290D}"/>
                </a:ext>
              </a:extLst>
            </p:cNvPr>
            <p:cNvSpPr/>
            <p:nvPr/>
          </p:nvSpPr>
          <p:spPr>
            <a:xfrm>
              <a:off x="-7639337" y="1677595"/>
              <a:ext cx="18137526" cy="1060901"/>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ثلاثة أيام في حالة وفاة الابن أو الابنة أو الأم أو الأب أو الزوجة أو الجد أو الجدة أو الأخ أو الأخت</a:t>
              </a:r>
            </a:p>
          </p:txBody>
        </p:sp>
        <p:grpSp>
          <p:nvGrpSpPr>
            <p:cNvPr id="58" name="Group 57">
              <a:extLst>
                <a:ext uri="{FF2B5EF4-FFF2-40B4-BE49-F238E27FC236}">
                  <a16:creationId xmlns="" xmlns:a16="http://schemas.microsoft.com/office/drawing/2014/main" id="{BC217285-A419-A1EE-5AD5-DFB86CB75E09}"/>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59" name="Freeform 330781">
                <a:extLst>
                  <a:ext uri="{FF2B5EF4-FFF2-40B4-BE49-F238E27FC236}">
                    <a16:creationId xmlns="" xmlns:a16="http://schemas.microsoft.com/office/drawing/2014/main" id="{FE1203D6-FAA5-22A5-AE2B-F45BA8F2CC1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330782">
                <a:extLst>
                  <a:ext uri="{FF2B5EF4-FFF2-40B4-BE49-F238E27FC236}">
                    <a16:creationId xmlns="" xmlns:a16="http://schemas.microsoft.com/office/drawing/2014/main" id="{15B06D02-99D7-654D-E0CC-AEF6394F4B00}"/>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330783">
                <a:extLst>
                  <a:ext uri="{FF2B5EF4-FFF2-40B4-BE49-F238E27FC236}">
                    <a16:creationId xmlns="" xmlns:a16="http://schemas.microsoft.com/office/drawing/2014/main" id="{27B00CAA-2ACE-D0BE-DAD9-28732B996DF3}"/>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330784">
                <a:extLst>
                  <a:ext uri="{FF2B5EF4-FFF2-40B4-BE49-F238E27FC236}">
                    <a16:creationId xmlns="" xmlns:a16="http://schemas.microsoft.com/office/drawing/2014/main" id="{38496E8C-047D-AFC1-45DE-5147C4524E51}"/>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63" name="Group 62">
            <a:extLst>
              <a:ext uri="{FF2B5EF4-FFF2-40B4-BE49-F238E27FC236}">
                <a16:creationId xmlns="" xmlns:a16="http://schemas.microsoft.com/office/drawing/2014/main" id="{B635F638-684A-87BC-25D9-DE508C522948}"/>
              </a:ext>
            </a:extLst>
          </p:cNvPr>
          <p:cNvGrpSpPr/>
          <p:nvPr/>
        </p:nvGrpSpPr>
        <p:grpSpPr>
          <a:xfrm>
            <a:off x="137334" y="4172496"/>
            <a:ext cx="11672825" cy="816867"/>
            <a:chOff x="-7478569" y="1372835"/>
            <a:chExt cx="19551519" cy="1564292"/>
          </a:xfrm>
        </p:grpSpPr>
        <p:sp>
          <p:nvSpPr>
            <p:cNvPr id="64" name="Rectangle 63">
              <a:extLst>
                <a:ext uri="{FF2B5EF4-FFF2-40B4-BE49-F238E27FC236}">
                  <a16:creationId xmlns="" xmlns:a16="http://schemas.microsoft.com/office/drawing/2014/main" id="{F1BB6B73-3058-0EAC-FCED-F556D65EFF9A}"/>
                </a:ext>
              </a:extLst>
            </p:cNvPr>
            <p:cNvSpPr/>
            <p:nvPr/>
          </p:nvSpPr>
          <p:spPr>
            <a:xfrm>
              <a:off x="-7478569" y="1688831"/>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يومان في حالة وفاة العم أو العمة أو الخال أو الخالة</a:t>
              </a:r>
            </a:p>
          </p:txBody>
        </p:sp>
        <p:grpSp>
          <p:nvGrpSpPr>
            <p:cNvPr id="65" name="Group 64">
              <a:extLst>
                <a:ext uri="{FF2B5EF4-FFF2-40B4-BE49-F238E27FC236}">
                  <a16:creationId xmlns="" xmlns:a16="http://schemas.microsoft.com/office/drawing/2014/main" id="{CF67D3E7-1399-1A2D-BFC7-404F5E80E08D}"/>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66" name="Freeform 330781">
                <a:extLst>
                  <a:ext uri="{FF2B5EF4-FFF2-40B4-BE49-F238E27FC236}">
                    <a16:creationId xmlns="" xmlns:a16="http://schemas.microsoft.com/office/drawing/2014/main" id="{2F5CFADA-DAA8-54CB-BB36-A5D76DA268B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330782">
                <a:extLst>
                  <a:ext uri="{FF2B5EF4-FFF2-40B4-BE49-F238E27FC236}">
                    <a16:creationId xmlns="" xmlns:a16="http://schemas.microsoft.com/office/drawing/2014/main" id="{0650539D-C063-4842-268C-64E11AA0BE59}"/>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330783">
                <a:extLst>
                  <a:ext uri="{FF2B5EF4-FFF2-40B4-BE49-F238E27FC236}">
                    <a16:creationId xmlns="" xmlns:a16="http://schemas.microsoft.com/office/drawing/2014/main" id="{C13BC33D-DB28-4A9B-9FB1-001E0FD7F5FC}"/>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330784">
                <a:extLst>
                  <a:ext uri="{FF2B5EF4-FFF2-40B4-BE49-F238E27FC236}">
                    <a16:creationId xmlns="" xmlns:a16="http://schemas.microsoft.com/office/drawing/2014/main" id="{208B28AD-73F4-ED68-E380-048CF73B01C3}"/>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70" name="Group 69">
            <a:extLst>
              <a:ext uri="{FF2B5EF4-FFF2-40B4-BE49-F238E27FC236}">
                <a16:creationId xmlns="" xmlns:a16="http://schemas.microsoft.com/office/drawing/2014/main" id="{3CB8566B-3E3D-D75D-6F9B-65B6911AF690}"/>
              </a:ext>
            </a:extLst>
          </p:cNvPr>
          <p:cNvGrpSpPr/>
          <p:nvPr/>
        </p:nvGrpSpPr>
        <p:grpSpPr>
          <a:xfrm>
            <a:off x="181293" y="5268364"/>
            <a:ext cx="11648474" cy="1015663"/>
            <a:chOff x="-7437782" y="1216572"/>
            <a:chExt cx="19510732" cy="1944984"/>
          </a:xfrm>
        </p:grpSpPr>
        <p:sp>
          <p:nvSpPr>
            <p:cNvPr id="71" name="Rectangle 70">
              <a:extLst>
                <a:ext uri="{FF2B5EF4-FFF2-40B4-BE49-F238E27FC236}">
                  <a16:creationId xmlns="" xmlns:a16="http://schemas.microsoft.com/office/drawing/2014/main" id="{E5F62210-1738-6EDB-8879-C3C4011FA177}"/>
                </a:ext>
              </a:extLst>
            </p:cNvPr>
            <p:cNvSpPr/>
            <p:nvPr/>
          </p:nvSpPr>
          <p:spPr>
            <a:xfrm>
              <a:off x="-7437782" y="1216572"/>
              <a:ext cx="18137526"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خمسة عشر يوماً لأداء فريضة الحج مرة واحدة طوال مدة خدمته شريطة أن يكون العامل قد أمضى مدة سنة متصلة في خدمة صاحب العمل</a:t>
              </a:r>
            </a:p>
          </p:txBody>
        </p:sp>
        <p:grpSp>
          <p:nvGrpSpPr>
            <p:cNvPr id="72" name="Group 71">
              <a:extLst>
                <a:ext uri="{FF2B5EF4-FFF2-40B4-BE49-F238E27FC236}">
                  <a16:creationId xmlns="" xmlns:a16="http://schemas.microsoft.com/office/drawing/2014/main" id="{A605F4B3-DAF0-F91A-1F68-064A4DC014EB}"/>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73" name="Freeform 330781">
                <a:extLst>
                  <a:ext uri="{FF2B5EF4-FFF2-40B4-BE49-F238E27FC236}">
                    <a16:creationId xmlns="" xmlns:a16="http://schemas.microsoft.com/office/drawing/2014/main" id="{F22C5B36-97EB-B73E-17DF-D78474BB4BA6}"/>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330782">
                <a:extLst>
                  <a:ext uri="{FF2B5EF4-FFF2-40B4-BE49-F238E27FC236}">
                    <a16:creationId xmlns="" xmlns:a16="http://schemas.microsoft.com/office/drawing/2014/main" id="{DC1A9DC6-4978-2D69-F8EF-A7A44499232A}"/>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330783">
                <a:extLst>
                  <a:ext uri="{FF2B5EF4-FFF2-40B4-BE49-F238E27FC236}">
                    <a16:creationId xmlns="" xmlns:a16="http://schemas.microsoft.com/office/drawing/2014/main" id="{6B03970C-135B-91A8-4ED7-41D6E96DC98D}"/>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330784">
                <a:extLst>
                  <a:ext uri="{FF2B5EF4-FFF2-40B4-BE49-F238E27FC236}">
                    <a16:creationId xmlns="" xmlns:a16="http://schemas.microsoft.com/office/drawing/2014/main" id="{2CB969D9-23BD-52AB-BA11-39C228605223}"/>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5716319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barn(inVertical)">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63"/>
                                        </p:tgtEl>
                                        <p:attrNameLst>
                                          <p:attrName>style.visibility</p:attrName>
                                        </p:attrNameLst>
                                      </p:cBhvr>
                                      <p:to>
                                        <p:strVal val="visible"/>
                                      </p:to>
                                    </p:set>
                                    <p:animEffect transition="in" filter="barn(inVertical)">
                                      <p:cBhvr>
                                        <p:cTn id="28" dur="500"/>
                                        <p:tgtEl>
                                          <p:spTgt spid="63"/>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0"/>
                                        </p:tgtEl>
                                        <p:attrNameLst>
                                          <p:attrName>style.visibility</p:attrName>
                                        </p:attrNameLst>
                                      </p:cBhvr>
                                      <p:to>
                                        <p:strVal val="visible"/>
                                      </p:to>
                                    </p:set>
                                    <p:animEffect transition="in" filter="barn(inVertical)">
                                      <p:cBhvr>
                                        <p:cTn id="33"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8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477247" y="16069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(67):</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0" name="Rectangle 9">
            <a:extLst>
              <a:ext uri="{FF2B5EF4-FFF2-40B4-BE49-F238E27FC236}">
                <a16:creationId xmlns="" xmlns:a16="http://schemas.microsoft.com/office/drawing/2014/main" id="{1C82AD72-DA1F-AE84-3752-3232A8313707}"/>
              </a:ext>
            </a:extLst>
          </p:cNvPr>
          <p:cNvSpPr/>
          <p:nvPr/>
        </p:nvSpPr>
        <p:spPr>
          <a:xfrm>
            <a:off x="13613" y="1489782"/>
            <a:ext cx="11668132"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Calibri" panose="020F0502020204030204" pitchFamily="34" charset="0"/>
                <a:cs typeface="Sakkal Majalla" panose="02000000000000000000" pitchFamily="2" charset="-78"/>
              </a:rPr>
              <a:t>يستحق العامل إجازة خاصة بأجر شامل على النحو الآتي:</a:t>
            </a:r>
          </a:p>
        </p:txBody>
      </p:sp>
      <p:grpSp>
        <p:nvGrpSpPr>
          <p:cNvPr id="11" name="Group 10">
            <a:extLst>
              <a:ext uri="{FF2B5EF4-FFF2-40B4-BE49-F238E27FC236}">
                <a16:creationId xmlns="" xmlns:a16="http://schemas.microsoft.com/office/drawing/2014/main" id="{7BD21754-8E62-DFFD-D0AF-4A19D0247295}"/>
              </a:ext>
            </a:extLst>
          </p:cNvPr>
          <p:cNvGrpSpPr/>
          <p:nvPr/>
        </p:nvGrpSpPr>
        <p:grpSpPr>
          <a:xfrm>
            <a:off x="302629" y="2396327"/>
            <a:ext cx="11648474" cy="1154162"/>
            <a:chOff x="-7437782" y="1083961"/>
            <a:chExt cx="19510732" cy="2210208"/>
          </a:xfrm>
        </p:grpSpPr>
        <p:sp>
          <p:nvSpPr>
            <p:cNvPr id="12" name="Rectangle 11">
              <a:extLst>
                <a:ext uri="{FF2B5EF4-FFF2-40B4-BE49-F238E27FC236}">
                  <a16:creationId xmlns="" xmlns:a16="http://schemas.microsoft.com/office/drawing/2014/main" id="{12F638B8-BB89-0FFA-68EB-F774CF3823C9}"/>
                </a:ext>
              </a:extLst>
            </p:cNvPr>
            <p:cNvSpPr/>
            <p:nvPr/>
          </p:nvSpPr>
          <p:spPr>
            <a:xfrm>
              <a:off x="-7437782" y="1083961"/>
              <a:ext cx="18137526" cy="2210208"/>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خمسة عشر يوماً في السنة لأداء الامتحان وذلك بالنسبة إلى العامل العماني المنتسب للدراسة بإحدى المدارس أو المعاهد</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أو الكليات أو الجامعات</a:t>
              </a:r>
            </a:p>
          </p:txBody>
        </p:sp>
        <p:grpSp>
          <p:nvGrpSpPr>
            <p:cNvPr id="14" name="Group 13">
              <a:extLst>
                <a:ext uri="{FF2B5EF4-FFF2-40B4-BE49-F238E27FC236}">
                  <a16:creationId xmlns="" xmlns:a16="http://schemas.microsoft.com/office/drawing/2014/main" id="{5D438873-9B7B-1CEB-0D9D-3BB5DDFB50C7}"/>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6" name="Freeform 330781">
                <a:extLst>
                  <a:ext uri="{FF2B5EF4-FFF2-40B4-BE49-F238E27FC236}">
                    <a16:creationId xmlns="" xmlns:a16="http://schemas.microsoft.com/office/drawing/2014/main" id="{90E69E32-BF5E-674C-AE00-FEF1D3B61E0F}"/>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330782">
                <a:extLst>
                  <a:ext uri="{FF2B5EF4-FFF2-40B4-BE49-F238E27FC236}">
                    <a16:creationId xmlns="" xmlns:a16="http://schemas.microsoft.com/office/drawing/2014/main" id="{CAC74D17-82A6-F49D-5991-C3376BD8B5AF}"/>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30783">
                <a:extLst>
                  <a:ext uri="{FF2B5EF4-FFF2-40B4-BE49-F238E27FC236}">
                    <a16:creationId xmlns="" xmlns:a16="http://schemas.microsoft.com/office/drawing/2014/main" id="{3A05CDA2-BA56-5F77-9137-F8BB236E6A8D}"/>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30784">
                <a:extLst>
                  <a:ext uri="{FF2B5EF4-FFF2-40B4-BE49-F238E27FC236}">
                    <a16:creationId xmlns="" xmlns:a16="http://schemas.microsoft.com/office/drawing/2014/main" id="{DA0E95D6-6A97-7621-7BEB-D092C7131CFE}"/>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34" name="Group 33">
            <a:extLst>
              <a:ext uri="{FF2B5EF4-FFF2-40B4-BE49-F238E27FC236}">
                <a16:creationId xmlns="" xmlns:a16="http://schemas.microsoft.com/office/drawing/2014/main" id="{E618AE92-FC17-1689-FBE0-32B72C62094B}"/>
              </a:ext>
            </a:extLst>
          </p:cNvPr>
          <p:cNvGrpSpPr/>
          <p:nvPr/>
        </p:nvGrpSpPr>
        <p:grpSpPr>
          <a:xfrm>
            <a:off x="-1" y="4041666"/>
            <a:ext cx="11768808" cy="816866"/>
            <a:chOff x="-7639337" y="1372835"/>
            <a:chExt cx="19712287" cy="1564292"/>
          </a:xfrm>
        </p:grpSpPr>
        <p:sp>
          <p:nvSpPr>
            <p:cNvPr id="57" name="Rectangle 56">
              <a:extLst>
                <a:ext uri="{FF2B5EF4-FFF2-40B4-BE49-F238E27FC236}">
                  <a16:creationId xmlns="" xmlns:a16="http://schemas.microsoft.com/office/drawing/2014/main" id="{EAD1B3A2-772C-CA14-3F0A-023195C8290D}"/>
                </a:ext>
              </a:extLst>
            </p:cNvPr>
            <p:cNvSpPr/>
            <p:nvPr/>
          </p:nvSpPr>
          <p:spPr>
            <a:xfrm>
              <a:off x="-7639337" y="1677595"/>
              <a:ext cx="18137526" cy="1060901"/>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مائة وثلاثون يوما بالنسبة إلى الزوجة المسلمة العاملة في حالة وفاة زوجها</a:t>
              </a:r>
            </a:p>
          </p:txBody>
        </p:sp>
        <p:grpSp>
          <p:nvGrpSpPr>
            <p:cNvPr id="58" name="Group 57">
              <a:extLst>
                <a:ext uri="{FF2B5EF4-FFF2-40B4-BE49-F238E27FC236}">
                  <a16:creationId xmlns="" xmlns:a16="http://schemas.microsoft.com/office/drawing/2014/main" id="{BC217285-A419-A1EE-5AD5-DFB86CB75E09}"/>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59" name="Freeform 330781">
                <a:extLst>
                  <a:ext uri="{FF2B5EF4-FFF2-40B4-BE49-F238E27FC236}">
                    <a16:creationId xmlns="" xmlns:a16="http://schemas.microsoft.com/office/drawing/2014/main" id="{FE1203D6-FAA5-22A5-AE2B-F45BA8F2CC1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330782">
                <a:extLst>
                  <a:ext uri="{FF2B5EF4-FFF2-40B4-BE49-F238E27FC236}">
                    <a16:creationId xmlns="" xmlns:a16="http://schemas.microsoft.com/office/drawing/2014/main" id="{15B06D02-99D7-654D-E0CC-AEF6394F4B00}"/>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330783">
                <a:extLst>
                  <a:ext uri="{FF2B5EF4-FFF2-40B4-BE49-F238E27FC236}">
                    <a16:creationId xmlns="" xmlns:a16="http://schemas.microsoft.com/office/drawing/2014/main" id="{27B00CAA-2ACE-D0BE-DAD9-28732B996DF3}"/>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330784">
                <a:extLst>
                  <a:ext uri="{FF2B5EF4-FFF2-40B4-BE49-F238E27FC236}">
                    <a16:creationId xmlns="" xmlns:a16="http://schemas.microsoft.com/office/drawing/2014/main" id="{38496E8C-047D-AFC1-45DE-5147C4524E51}"/>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63" name="Group 62">
            <a:extLst>
              <a:ext uri="{FF2B5EF4-FFF2-40B4-BE49-F238E27FC236}">
                <a16:creationId xmlns="" xmlns:a16="http://schemas.microsoft.com/office/drawing/2014/main" id="{B635F638-684A-87BC-25D9-DE508C522948}"/>
              </a:ext>
            </a:extLst>
          </p:cNvPr>
          <p:cNvGrpSpPr/>
          <p:nvPr/>
        </p:nvGrpSpPr>
        <p:grpSpPr>
          <a:xfrm>
            <a:off x="116648" y="5186936"/>
            <a:ext cx="11672825" cy="816867"/>
            <a:chOff x="-7478569" y="1372835"/>
            <a:chExt cx="19551519" cy="1564292"/>
          </a:xfrm>
        </p:grpSpPr>
        <p:sp>
          <p:nvSpPr>
            <p:cNvPr id="64" name="Rectangle 63">
              <a:extLst>
                <a:ext uri="{FF2B5EF4-FFF2-40B4-BE49-F238E27FC236}">
                  <a16:creationId xmlns="" xmlns:a16="http://schemas.microsoft.com/office/drawing/2014/main" id="{F1BB6B73-3058-0EAC-FCED-F556D65EFF9A}"/>
                </a:ext>
              </a:extLst>
            </p:cNvPr>
            <p:cNvSpPr/>
            <p:nvPr/>
          </p:nvSpPr>
          <p:spPr>
            <a:xfrm>
              <a:off x="-7478569" y="1688831"/>
              <a:ext cx="18137526" cy="1060900"/>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ويشترط لاستحقاق الإجازات المنصوص عليها في البنود 2، 3، 6 تقديم ما يثبت الوفاة من الجهة المختصة</a:t>
              </a:r>
            </a:p>
          </p:txBody>
        </p:sp>
        <p:grpSp>
          <p:nvGrpSpPr>
            <p:cNvPr id="65" name="Group 64">
              <a:extLst>
                <a:ext uri="{FF2B5EF4-FFF2-40B4-BE49-F238E27FC236}">
                  <a16:creationId xmlns="" xmlns:a16="http://schemas.microsoft.com/office/drawing/2014/main" id="{CF67D3E7-1399-1A2D-BFC7-404F5E80E08D}"/>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66" name="Freeform 330781">
                <a:extLst>
                  <a:ext uri="{FF2B5EF4-FFF2-40B4-BE49-F238E27FC236}">
                    <a16:creationId xmlns="" xmlns:a16="http://schemas.microsoft.com/office/drawing/2014/main" id="{2F5CFADA-DAA8-54CB-BB36-A5D76DA268B8}"/>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330782">
                <a:extLst>
                  <a:ext uri="{FF2B5EF4-FFF2-40B4-BE49-F238E27FC236}">
                    <a16:creationId xmlns="" xmlns:a16="http://schemas.microsoft.com/office/drawing/2014/main" id="{0650539D-C063-4842-268C-64E11AA0BE59}"/>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330783">
                <a:extLst>
                  <a:ext uri="{FF2B5EF4-FFF2-40B4-BE49-F238E27FC236}">
                    <a16:creationId xmlns="" xmlns:a16="http://schemas.microsoft.com/office/drawing/2014/main" id="{C13BC33D-DB28-4A9B-9FB1-001E0FD7F5FC}"/>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330784">
                <a:extLst>
                  <a:ext uri="{FF2B5EF4-FFF2-40B4-BE49-F238E27FC236}">
                    <a16:creationId xmlns="" xmlns:a16="http://schemas.microsoft.com/office/drawing/2014/main" id="{208B28AD-73F4-ED68-E380-048CF73B01C3}"/>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9"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14558979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barn(inVertical)">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63"/>
                                        </p:tgtEl>
                                        <p:attrNameLst>
                                          <p:attrName>style.visibility</p:attrName>
                                        </p:attrNameLst>
                                      </p:cBhvr>
                                      <p:to>
                                        <p:strVal val="visible"/>
                                      </p:to>
                                    </p:set>
                                    <p:animEffect transition="in" filter="barn(inVertical)">
                                      <p:cBhvr>
                                        <p:cTn id="28"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8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07035" y="224413"/>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2" name="Group 1">
            <a:extLst>
              <a:ext uri="{FF2B5EF4-FFF2-40B4-BE49-F238E27FC236}">
                <a16:creationId xmlns="" xmlns:a16="http://schemas.microsoft.com/office/drawing/2014/main" id="{322F817F-5852-69F3-DC5D-4E62EEE4230C}"/>
              </a:ext>
            </a:extLst>
          </p:cNvPr>
          <p:cNvGrpSpPr/>
          <p:nvPr/>
        </p:nvGrpSpPr>
        <p:grpSpPr>
          <a:xfrm>
            <a:off x="1672683" y="11938"/>
            <a:ext cx="2765371" cy="780586"/>
            <a:chOff x="142074" y="-82978"/>
            <a:chExt cx="1112253" cy="516320"/>
          </a:xfrm>
        </p:grpSpPr>
        <p:pic>
          <p:nvPicPr>
            <p:cNvPr id="5" name="Picture 4">
              <a:extLst>
                <a:ext uri="{FF2B5EF4-FFF2-40B4-BE49-F238E27FC236}">
                  <a16:creationId xmlns="" xmlns:a16="http://schemas.microsoft.com/office/drawing/2014/main" id="{819CFA09-E022-D583-8524-E2EE86D60C00}"/>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6732" y="261257"/>
              <a:ext cx="1077595" cy="172085"/>
            </a:xfrm>
            <a:prstGeom prst="rect">
              <a:avLst/>
            </a:prstGeom>
            <a:noFill/>
            <a:ln>
              <a:noFill/>
            </a:ln>
          </p:spPr>
        </p:pic>
        <p:sp>
          <p:nvSpPr>
            <p:cNvPr id="6" name="Rectangle 5">
              <a:extLst>
                <a:ext uri="{FF2B5EF4-FFF2-40B4-BE49-F238E27FC236}">
                  <a16:creationId xmlns="" xmlns:a16="http://schemas.microsoft.com/office/drawing/2014/main" id="{07536E22-DEC2-E174-7E73-B5BB77FB875A}"/>
                </a:ext>
              </a:extLst>
            </p:cNvPr>
            <p:cNvSpPr/>
            <p:nvPr/>
          </p:nvSpPr>
          <p:spPr>
            <a:xfrm>
              <a:off x="142074" y="-82978"/>
              <a:ext cx="1112253" cy="44772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تحديد ساعات العمل</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13" name="Group 12">
            <a:extLst>
              <a:ext uri="{FF2B5EF4-FFF2-40B4-BE49-F238E27FC236}">
                <a16:creationId xmlns="" xmlns:a16="http://schemas.microsoft.com/office/drawing/2014/main" id="{FF0F766C-6B56-85E1-2268-3E9DB3BF1AD1}"/>
              </a:ext>
            </a:extLst>
          </p:cNvPr>
          <p:cNvGrpSpPr/>
          <p:nvPr/>
        </p:nvGrpSpPr>
        <p:grpSpPr>
          <a:xfrm>
            <a:off x="9539228" y="1669893"/>
            <a:ext cx="2417406" cy="634504"/>
            <a:chOff x="0" y="0"/>
            <a:chExt cx="1518920" cy="365760"/>
          </a:xfrm>
        </p:grpSpPr>
        <p:pic>
          <p:nvPicPr>
            <p:cNvPr id="15" name="Picture 1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877F2EA-66A8-939C-D38A-2C368742028B}"/>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8" name="Rectangle 17">
              <a:extLst>
                <a:ext uri="{FF2B5EF4-FFF2-40B4-BE49-F238E27FC236}">
                  <a16:creationId xmlns="" xmlns:a16="http://schemas.microsoft.com/office/drawing/2014/main" id="{C71EF1F2-3748-30F7-0925-CCF64C196F55}"/>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(68):</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9" name="Rectangle 18">
            <a:extLst>
              <a:ext uri="{FF2B5EF4-FFF2-40B4-BE49-F238E27FC236}">
                <a16:creationId xmlns="" xmlns:a16="http://schemas.microsoft.com/office/drawing/2014/main" id="{537E5B18-D2B4-2BDE-47F8-406ED80E2E46}"/>
              </a:ext>
            </a:extLst>
          </p:cNvPr>
          <p:cNvSpPr/>
          <p:nvPr/>
        </p:nvSpPr>
        <p:spPr>
          <a:xfrm>
            <a:off x="-1" y="2448003"/>
            <a:ext cx="11668132" cy="1708160"/>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لا يجوز تشغيل العامل أكثر من تسع ساعات في اليوم الواحد وبحد أقصى 45 ساعة عمل في الأسبوع على أن تتخللها على الأقل نصف ساعة لتناول الطعام والراحة. ويكون الحد الأقصى لساعات العمل في شهر رمضان ست ساعات في اليوم أو 30ساعة فـي الأسبوع وذلك بالنسبة إلى العمال المسلمين ويجوز بقرار من الوزير تحديد مواعيد ساعات العمل</a:t>
            </a:r>
          </a:p>
        </p:txBody>
      </p:sp>
      <p:grpSp>
        <p:nvGrpSpPr>
          <p:cNvPr id="20" name="Group 19">
            <a:extLst>
              <a:ext uri="{FF2B5EF4-FFF2-40B4-BE49-F238E27FC236}">
                <a16:creationId xmlns="" xmlns:a16="http://schemas.microsoft.com/office/drawing/2014/main" id="{C87CD9BB-B05E-FD9B-3031-8769274DC171}"/>
              </a:ext>
            </a:extLst>
          </p:cNvPr>
          <p:cNvGrpSpPr/>
          <p:nvPr/>
        </p:nvGrpSpPr>
        <p:grpSpPr>
          <a:xfrm>
            <a:off x="9387066" y="4308980"/>
            <a:ext cx="2417406" cy="634504"/>
            <a:chOff x="0" y="0"/>
            <a:chExt cx="1518920" cy="365760"/>
          </a:xfrm>
        </p:grpSpPr>
        <p:pic>
          <p:nvPicPr>
            <p:cNvPr id="21" name="Picture 20"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919ED098-3AD1-063B-1B70-51F074247206}"/>
                </a:ext>
              </a:extLst>
            </p:cNvPr>
            <p:cNvPicPr>
              <a:picLocks noChangeAspect="1"/>
            </p:cNvPicPr>
            <p:nvPr/>
          </p:nvPicPr>
          <p:blipFill rotWithShape="1">
            <a:blip r:embed="rId5"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2" name="Rectangle 21">
              <a:extLst>
                <a:ext uri="{FF2B5EF4-FFF2-40B4-BE49-F238E27FC236}">
                  <a16:creationId xmlns="" xmlns:a16="http://schemas.microsoft.com/office/drawing/2014/main" id="{B52F6292-9446-B897-A1C5-8F07DA31153E}"/>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(69):</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23" name="Rectangle 22">
            <a:extLst>
              <a:ext uri="{FF2B5EF4-FFF2-40B4-BE49-F238E27FC236}">
                <a16:creationId xmlns="" xmlns:a16="http://schemas.microsoft.com/office/drawing/2014/main" id="{843EB00B-373F-34B8-0373-F8B3C418F4E6}"/>
              </a:ext>
            </a:extLst>
          </p:cNvPr>
          <p:cNvSpPr/>
          <p:nvPr/>
        </p:nvSpPr>
        <p:spPr>
          <a:xfrm>
            <a:off x="136340" y="5142086"/>
            <a:ext cx="1166813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يجب أن تتخلل ساعات العمل فترة أو أكثر لتناول الطعام والراحة لا تقل في مجموعها عن نصف ساعة يراعى في تحديدها ألا تزيد مدة العمل المتواصل على ست ساعات</a:t>
            </a:r>
          </a:p>
        </p:txBody>
      </p:sp>
      <p:sp>
        <p:nvSpPr>
          <p:cNvPr id="16"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9991668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ppt_x"/>
                                          </p:val>
                                        </p:tav>
                                        <p:tav tm="100000">
                                          <p:val>
                                            <p:strVal val="#ppt_x"/>
                                          </p:val>
                                        </p:tav>
                                      </p:tavLst>
                                    </p:anim>
                                    <p:anim calcmode="lin" valueType="num">
                                      <p:cBhvr additive="base">
                                        <p:cTn id="1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circle(in)">
                                      <p:cBhvr>
                                        <p:cTn id="18" dur="20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fill="hold"/>
                                        <p:tgtEl>
                                          <p:spTgt spid="23"/>
                                        </p:tgtEl>
                                        <p:attrNameLst>
                                          <p:attrName>ppt_x</p:attrName>
                                        </p:attrNameLst>
                                      </p:cBhvr>
                                      <p:tavLst>
                                        <p:tav tm="0">
                                          <p:val>
                                            <p:strVal val="#ppt_x"/>
                                          </p:val>
                                        </p:tav>
                                        <p:tav tm="100000">
                                          <p:val>
                                            <p:strVal val="#ppt_x"/>
                                          </p:val>
                                        </p:tav>
                                      </p:tavLst>
                                    </p:anim>
                                    <p:anim calcmode="lin" valueType="num">
                                      <p:cBhvr additive="base">
                                        <p:cTn id="2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3" grpId="0"/>
    </p:bldLst>
  </p:timing>
</p:sld>
</file>

<file path=ppt/slides/slide18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189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07035" y="224413"/>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13" name="Group 12">
            <a:extLst>
              <a:ext uri="{FF2B5EF4-FFF2-40B4-BE49-F238E27FC236}">
                <a16:creationId xmlns="" xmlns:a16="http://schemas.microsoft.com/office/drawing/2014/main" id="{FF0F766C-6B56-85E1-2268-3E9DB3BF1AD1}"/>
              </a:ext>
            </a:extLst>
          </p:cNvPr>
          <p:cNvGrpSpPr/>
          <p:nvPr/>
        </p:nvGrpSpPr>
        <p:grpSpPr>
          <a:xfrm>
            <a:off x="4770596" y="1467502"/>
            <a:ext cx="2417406" cy="634504"/>
            <a:chOff x="0" y="0"/>
            <a:chExt cx="1518920" cy="365760"/>
          </a:xfrm>
        </p:grpSpPr>
        <p:pic>
          <p:nvPicPr>
            <p:cNvPr id="15" name="Picture 1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877F2EA-66A8-939C-D38A-2C368742028B}"/>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8" name="Rectangle 17">
              <a:extLst>
                <a:ext uri="{FF2B5EF4-FFF2-40B4-BE49-F238E27FC236}">
                  <a16:creationId xmlns="" xmlns:a16="http://schemas.microsoft.com/office/drawing/2014/main" id="{C71EF1F2-3748-30F7-0925-CCF64C196F55}"/>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(70):</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7" name="Group 165">
            <a:extLst>
              <a:ext uri="{FF2B5EF4-FFF2-40B4-BE49-F238E27FC236}">
                <a16:creationId xmlns="" xmlns:a16="http://schemas.microsoft.com/office/drawing/2014/main" id="{34044F0E-600B-C31A-4260-F72901EEC657}"/>
              </a:ext>
            </a:extLst>
          </p:cNvPr>
          <p:cNvGrpSpPr/>
          <p:nvPr/>
        </p:nvGrpSpPr>
        <p:grpSpPr>
          <a:xfrm>
            <a:off x="6506651" y="2461279"/>
            <a:ext cx="4422970" cy="4072630"/>
            <a:chOff x="-233693" y="0"/>
            <a:chExt cx="8487548" cy="9881858"/>
          </a:xfrm>
        </p:grpSpPr>
        <p:sp>
          <p:nvSpPr>
            <p:cNvPr id="8" name="Shape 157">
              <a:extLst>
                <a:ext uri="{FF2B5EF4-FFF2-40B4-BE49-F238E27FC236}">
                  <a16:creationId xmlns="" xmlns:a16="http://schemas.microsoft.com/office/drawing/2014/main" id="{8629A34E-398E-4C99-68E6-8929DBF2C9CB}"/>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9" name="Shape 158">
              <a:extLst>
                <a:ext uri="{FF2B5EF4-FFF2-40B4-BE49-F238E27FC236}">
                  <a16:creationId xmlns="" xmlns:a16="http://schemas.microsoft.com/office/drawing/2014/main" id="{901653E0-BD2B-A539-76B7-0196C83E1B29}"/>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0" name="Shape 162">
              <a:extLst>
                <a:ext uri="{FF2B5EF4-FFF2-40B4-BE49-F238E27FC236}">
                  <a16:creationId xmlns="" xmlns:a16="http://schemas.microsoft.com/office/drawing/2014/main" id="{825890F2-2C4F-872C-2FD7-2A461AFF0F78}"/>
                </a:ext>
              </a:extLst>
            </p:cNvPr>
            <p:cNvSpPr/>
            <p:nvPr/>
          </p:nvSpPr>
          <p:spPr>
            <a:xfrm>
              <a:off x="498417" y="1194899"/>
              <a:ext cx="6811030" cy="868695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يجوز تشغيل العامل ساعات إضافية أكثر من ساعات العمل المنصوص عليها في المادة (68) إذا اقتضت مصلحة العمل ذلك على أن لا يزيد مجموع ساعات العمل الأصلية والإضافية على (12) اثنتي عشرة ساعة في اليوم </a:t>
              </a:r>
            </a:p>
          </p:txBody>
        </p:sp>
      </p:grpSp>
      <p:grpSp>
        <p:nvGrpSpPr>
          <p:cNvPr id="11" name="Group 165">
            <a:extLst>
              <a:ext uri="{FF2B5EF4-FFF2-40B4-BE49-F238E27FC236}">
                <a16:creationId xmlns="" xmlns:a16="http://schemas.microsoft.com/office/drawing/2014/main" id="{DFD083F3-6DC2-4027-FF78-E61F6F360F6F}"/>
              </a:ext>
            </a:extLst>
          </p:cNvPr>
          <p:cNvGrpSpPr/>
          <p:nvPr/>
        </p:nvGrpSpPr>
        <p:grpSpPr>
          <a:xfrm>
            <a:off x="1556329" y="2528006"/>
            <a:ext cx="4422970" cy="4025170"/>
            <a:chOff x="-233693" y="0"/>
            <a:chExt cx="8487548" cy="9766700"/>
          </a:xfrm>
        </p:grpSpPr>
        <p:sp>
          <p:nvSpPr>
            <p:cNvPr id="12" name="Shape 157">
              <a:extLst>
                <a:ext uri="{FF2B5EF4-FFF2-40B4-BE49-F238E27FC236}">
                  <a16:creationId xmlns="" xmlns:a16="http://schemas.microsoft.com/office/drawing/2014/main" id="{D5AFDC86-D450-DC24-28DC-D28806BCDF2C}"/>
                </a:ext>
              </a:extLst>
            </p:cNvPr>
            <p:cNvSpPr/>
            <p:nvPr/>
          </p:nvSpPr>
          <p:spPr>
            <a:xfrm>
              <a:off x="-233693" y="496113"/>
              <a:ext cx="7939053" cy="9270587"/>
            </a:xfrm>
            <a:prstGeom prst="rect">
              <a:avLst/>
            </a:prstGeom>
            <a:noFill/>
            <a:ln w="127000" cap="flat">
              <a:solidFill>
                <a:srgbClr val="DCDEE0">
                  <a:alpha val="44000"/>
                </a:srgbClr>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4" name="Shape 158">
              <a:extLst>
                <a:ext uri="{FF2B5EF4-FFF2-40B4-BE49-F238E27FC236}">
                  <a16:creationId xmlns="" xmlns:a16="http://schemas.microsoft.com/office/drawing/2014/main" id="{E6073738-0476-278C-D698-D952830616BC}"/>
                </a:ext>
              </a:extLst>
            </p:cNvPr>
            <p:cNvSpPr/>
            <p:nvPr/>
          </p:nvSpPr>
          <p:spPr>
            <a:xfrm>
              <a:off x="146633" y="0"/>
              <a:ext cx="8107222" cy="9489731"/>
            </a:xfrm>
            <a:prstGeom prst="rect">
              <a:avLst/>
            </a:prstGeom>
            <a:noFill/>
            <a:ln w="25400" cap="flat">
              <a:solidFill>
                <a:srgbClr val="28B056"/>
              </a:solidFill>
              <a:prstDash val="solid"/>
              <a:miter lim="400000"/>
            </a:ln>
            <a:effectLst/>
          </p:spPr>
          <p:txBody>
            <a:bodyPr wrap="square" lIns="71437" tIns="71437" rIns="71437" bIns="71437" numCol="1" anchor="ctr">
              <a:noAutofit/>
            </a:bodyP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6" name="Shape 162">
              <a:extLst>
                <a:ext uri="{FF2B5EF4-FFF2-40B4-BE49-F238E27FC236}">
                  <a16:creationId xmlns="" xmlns:a16="http://schemas.microsoft.com/office/drawing/2014/main" id="{7D7A6083-3297-4AE0-83CD-07A8C8B2876F}"/>
                </a:ext>
              </a:extLst>
            </p:cNvPr>
            <p:cNvSpPr/>
            <p:nvPr/>
          </p:nvSpPr>
          <p:spPr>
            <a:xfrm>
              <a:off x="779130" y="496113"/>
              <a:ext cx="6842227" cy="831198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t">
              <a:noAutofit/>
            </a:bodyPr>
            <a:lstStyle>
              <a:lvl1pPr defTabSz="665440">
                <a:defRPr sz="2430" spc="218">
                  <a:latin typeface="Devanagari MT"/>
                  <a:ea typeface="Devanagari MT"/>
                  <a:cs typeface="Devanagari MT"/>
                  <a:sym typeface="Devanagari MT"/>
                </a:defRPr>
              </a:lvl1pPr>
            </a:lstStyle>
            <a:p>
              <a:pPr marL="0" marR="0" lvl="0" indent="0" algn="ctr" defTabSz="914400" rtl="1" eaLnBrk="1" fontAlgn="auto" latinLnBrk="0" hangingPunct="1">
                <a:lnSpc>
                  <a:spcPct val="150000"/>
                </a:lnSpc>
                <a:spcBef>
                  <a:spcPts val="0"/>
                </a:spcBef>
                <a:spcAft>
                  <a:spcPts val="1000"/>
                </a:spcAft>
                <a:buClrTx/>
                <a:buSzTx/>
                <a:buFontTx/>
                <a:buNone/>
                <a:tabLst/>
                <a:defRPr/>
              </a:pPr>
              <a:r>
                <a:rPr kumimoji="0" lang="ar-EG" sz="20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sym typeface="Devanagari MT"/>
                </a:rPr>
                <a:t>وعلى صاحب العمل أن يمنح العامل أجراً إضافيا يوازي أجره الأساسي محسوباً وفقاً لساعات العمل الإضافية مضافاً إليه 25% على الأقل عن ساعات العمل النهارية و50% على الأقل عن ساعات العمل الليلية أو أن يمنحه إذنا بالتغيب عن العمل بدلا من الساعات التي قام فيها بعمل إضافي شريطة أن يوافق العامل كتابةً على العمل الإضافي والمقابل.</a:t>
              </a:r>
            </a:p>
          </p:txBody>
        </p:sp>
      </p:grpSp>
      <p:sp>
        <p:nvSpPr>
          <p:cNvPr id="17"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4007484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strVal val="#ppt_w+.3"/>
                                          </p:val>
                                        </p:tav>
                                        <p:tav tm="100000">
                                          <p:val>
                                            <p:strVal val="#ppt_w"/>
                                          </p:val>
                                        </p:tav>
                                      </p:tavLst>
                                    </p:anim>
                                    <p:anim calcmode="lin" valueType="num">
                                      <p:cBhvr>
                                        <p:cTn id="13" dur="1000" fill="hold"/>
                                        <p:tgtEl>
                                          <p:spTgt spid="7"/>
                                        </p:tgtEl>
                                        <p:attrNameLst>
                                          <p:attrName>ppt_h</p:attrName>
                                        </p:attrNameLst>
                                      </p:cBhvr>
                                      <p:tavLst>
                                        <p:tav tm="0">
                                          <p:val>
                                            <p:strVal val="#ppt_h"/>
                                          </p:val>
                                        </p:tav>
                                        <p:tav tm="100000">
                                          <p:val>
                                            <p:strVal val="#ppt_h"/>
                                          </p:val>
                                        </p:tav>
                                      </p:tavLst>
                                    </p:anim>
                                    <p:animEffect transition="in" filter="fade">
                                      <p:cBhvr>
                                        <p:cTn id="14" dur="1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strVal val="#ppt_w+.3"/>
                                          </p:val>
                                        </p:tav>
                                        <p:tav tm="100000">
                                          <p:val>
                                            <p:strVal val="#ppt_w"/>
                                          </p:val>
                                        </p:tav>
                                      </p:tavLst>
                                    </p:anim>
                                    <p:anim calcmode="lin" valueType="num">
                                      <p:cBhvr>
                                        <p:cTn id="20" dur="1000" fill="hold"/>
                                        <p:tgtEl>
                                          <p:spTgt spid="11"/>
                                        </p:tgtEl>
                                        <p:attrNameLst>
                                          <p:attrName>ppt_h</p:attrName>
                                        </p:attrNameLst>
                                      </p:cBhvr>
                                      <p:tavLst>
                                        <p:tav tm="0">
                                          <p:val>
                                            <p:strVal val="#ppt_h"/>
                                          </p:val>
                                        </p:tav>
                                        <p:tav tm="100000">
                                          <p:val>
                                            <p:strVal val="#ppt_h"/>
                                          </p:val>
                                        </p:tav>
                                      </p:tavLst>
                                    </p:anim>
                                    <p:animEffect transition="in" filter="fade">
                                      <p:cBhvr>
                                        <p:cTn id="2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أهداف إدارة الموارد البشرية</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19</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3251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68539509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190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07035" y="224413"/>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13" name="Group 12">
            <a:extLst>
              <a:ext uri="{FF2B5EF4-FFF2-40B4-BE49-F238E27FC236}">
                <a16:creationId xmlns="" xmlns:a16="http://schemas.microsoft.com/office/drawing/2014/main" id="{FF0F766C-6B56-85E1-2268-3E9DB3BF1AD1}"/>
              </a:ext>
            </a:extLst>
          </p:cNvPr>
          <p:cNvGrpSpPr/>
          <p:nvPr/>
        </p:nvGrpSpPr>
        <p:grpSpPr>
          <a:xfrm>
            <a:off x="4770596" y="1467502"/>
            <a:ext cx="2417406" cy="634504"/>
            <a:chOff x="0" y="0"/>
            <a:chExt cx="1518920" cy="365760"/>
          </a:xfrm>
        </p:grpSpPr>
        <p:pic>
          <p:nvPicPr>
            <p:cNvPr id="15" name="Picture 1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877F2EA-66A8-939C-D38A-2C368742028B}"/>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8" name="Rectangle 17">
              <a:extLst>
                <a:ext uri="{FF2B5EF4-FFF2-40B4-BE49-F238E27FC236}">
                  <a16:creationId xmlns="" xmlns:a16="http://schemas.microsoft.com/office/drawing/2014/main" id="{C71EF1F2-3748-30F7-0925-CCF64C196F55}"/>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(71):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58D1C2F9-227F-360E-79A1-41269DE122D0}"/>
              </a:ext>
            </a:extLst>
          </p:cNvPr>
          <p:cNvGrpSpPr/>
          <p:nvPr/>
        </p:nvGrpSpPr>
        <p:grpSpPr>
          <a:xfrm>
            <a:off x="1599922" y="2731849"/>
            <a:ext cx="8992156" cy="3624502"/>
            <a:chOff x="1063027" y="1947506"/>
            <a:chExt cx="14324619" cy="10291474"/>
          </a:xfrm>
        </p:grpSpPr>
        <p:sp>
          <p:nvSpPr>
            <p:cNvPr id="5" name="Shape 125">
              <a:extLst>
                <a:ext uri="{FF2B5EF4-FFF2-40B4-BE49-F238E27FC236}">
                  <a16:creationId xmlns="" xmlns:a16="http://schemas.microsoft.com/office/drawing/2014/main" id="{BD4355D3-52A1-609C-0FFB-5964C6F9A87F}"/>
                </a:ext>
              </a:extLst>
            </p:cNvPr>
            <p:cNvSpPr/>
            <p:nvPr/>
          </p:nvSpPr>
          <p:spPr>
            <a:xfrm>
              <a:off x="2192762" y="1951737"/>
              <a:ext cx="13194884" cy="9587046"/>
            </a:xfrm>
            <a:prstGeom prst="rect">
              <a:avLst/>
            </a:prstGeom>
            <a:solidFill>
              <a:srgbClr val="4DD67B"/>
            </a:solidFill>
            <a:ln w="12700">
              <a:miter lim="400000"/>
            </a:ln>
            <a:effectLst>
              <a:outerShdw blurRad="762000" dist="13932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6" name="Shape 126">
              <a:extLst>
                <a:ext uri="{FF2B5EF4-FFF2-40B4-BE49-F238E27FC236}">
                  <a16:creationId xmlns="" xmlns:a16="http://schemas.microsoft.com/office/drawing/2014/main" id="{0255E31B-16B4-87EF-0A52-DD257F5EF7E1}"/>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7" name="Shape 128">
              <a:extLst>
                <a:ext uri="{FF2B5EF4-FFF2-40B4-BE49-F238E27FC236}">
                  <a16:creationId xmlns="" xmlns:a16="http://schemas.microsoft.com/office/drawing/2014/main" id="{D1583E56-29E7-DBA4-46C3-EE67B64E9562}"/>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9" name="Shape 129">
              <a:extLst>
                <a:ext uri="{FF2B5EF4-FFF2-40B4-BE49-F238E27FC236}">
                  <a16:creationId xmlns="" xmlns:a16="http://schemas.microsoft.com/office/drawing/2014/main" id="{4AC5F5AB-C145-403C-B011-42EE1A22752F}"/>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20" name="Shape 132">
              <a:extLst>
                <a:ext uri="{FF2B5EF4-FFF2-40B4-BE49-F238E27FC236}">
                  <a16:creationId xmlns="" xmlns:a16="http://schemas.microsoft.com/office/drawing/2014/main" id="{90D66326-DD9D-8D60-2ACC-01C193D7DF10}"/>
                </a:ext>
              </a:extLst>
            </p:cNvPr>
            <p:cNvSpPr/>
            <p:nvPr/>
          </p:nvSpPr>
          <p:spPr>
            <a:xfrm>
              <a:off x="1237333" y="2881836"/>
              <a:ext cx="13331466" cy="935714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6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على صاحب العمل أن يمنح العامل راحة أسبوعية لا تقل عن يومين متتالين بعد خمسة أيام عمل متصلة، ويجوز في الأماكن أو الأعمال التي تحدد بقرار من الوزير تجميع الراحات الأسبوعية المستحقة للعامل عن مدة لا تجاوز ثمانية أسابيع إذا اتفق العامل وصاحب العمل على ذلك كتابة ، وتكون الراحة الأسبوعية في جميع الأحوال مدفوعة الأجر</a:t>
              </a:r>
            </a:p>
          </p:txBody>
        </p:sp>
      </p:grpSp>
      <p:sp>
        <p:nvSpPr>
          <p:cNvPr id="14"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4514318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par>
                                <p:cTn id="8" presetID="21" presetClass="entr" presetSubtype="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191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7" name="Group 6">
            <a:extLst>
              <a:ext uri="{FF2B5EF4-FFF2-40B4-BE49-F238E27FC236}">
                <a16:creationId xmlns="" xmlns:a16="http://schemas.microsoft.com/office/drawing/2014/main" id="{EA79C41C-5C12-16BD-6640-D71ABB9C147D}"/>
              </a:ext>
            </a:extLst>
          </p:cNvPr>
          <p:cNvGrpSpPr/>
          <p:nvPr/>
        </p:nvGrpSpPr>
        <p:grpSpPr>
          <a:xfrm>
            <a:off x="2477247" y="160691"/>
            <a:ext cx="2417406" cy="634504"/>
            <a:chOff x="0" y="0"/>
            <a:chExt cx="1518920" cy="365760"/>
          </a:xfrm>
        </p:grpSpPr>
        <p:pic>
          <p:nvPicPr>
            <p:cNvPr id="8" name="Picture 7"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3792EB4C-2C0F-E696-54F8-8840242D067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9" name="Rectangle 8">
              <a:extLst>
                <a:ext uri="{FF2B5EF4-FFF2-40B4-BE49-F238E27FC236}">
                  <a16:creationId xmlns="" xmlns:a16="http://schemas.microsoft.com/office/drawing/2014/main" id="{AE809E18-3C7E-1CC2-24EE-609E0FB1B2DC}"/>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(72):</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2" name="Group 1">
            <a:extLst>
              <a:ext uri="{FF2B5EF4-FFF2-40B4-BE49-F238E27FC236}">
                <a16:creationId xmlns="" xmlns:a16="http://schemas.microsoft.com/office/drawing/2014/main" id="{43F8B302-F9F5-8054-FEEA-D932F45BC0EC}"/>
              </a:ext>
            </a:extLst>
          </p:cNvPr>
          <p:cNvGrpSpPr/>
          <p:nvPr/>
        </p:nvGrpSpPr>
        <p:grpSpPr>
          <a:xfrm>
            <a:off x="238982" y="1354287"/>
            <a:ext cx="11667968" cy="816867"/>
            <a:chOff x="-7470433" y="1372835"/>
            <a:chExt cx="19543383" cy="1564292"/>
          </a:xfrm>
        </p:grpSpPr>
        <p:sp>
          <p:nvSpPr>
            <p:cNvPr id="5" name="Rectangle 4">
              <a:extLst>
                <a:ext uri="{FF2B5EF4-FFF2-40B4-BE49-F238E27FC236}">
                  <a16:creationId xmlns="" xmlns:a16="http://schemas.microsoft.com/office/drawing/2014/main" id="{D8E9D517-3EDF-4B15-BBED-BC9515565E1F}"/>
                </a:ext>
              </a:extLst>
            </p:cNvPr>
            <p:cNvSpPr/>
            <p:nvPr/>
          </p:nvSpPr>
          <p:spPr>
            <a:xfrm>
              <a:off x="-7470433" y="1531479"/>
              <a:ext cx="18137525" cy="1149308"/>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لصاحب العمل عدم التقيد بالأحكام الواردة في المادتين (68)، (69) من هذا القانون في الحالات الآتية:</a:t>
              </a:r>
            </a:p>
          </p:txBody>
        </p:sp>
        <p:grpSp>
          <p:nvGrpSpPr>
            <p:cNvPr id="6" name="Group 5">
              <a:extLst>
                <a:ext uri="{FF2B5EF4-FFF2-40B4-BE49-F238E27FC236}">
                  <a16:creationId xmlns="" xmlns:a16="http://schemas.microsoft.com/office/drawing/2014/main" id="{984C710E-E62C-2E93-2FE4-D3E6A6F6BB70}"/>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13" name="Freeform 330781">
                <a:extLst>
                  <a:ext uri="{FF2B5EF4-FFF2-40B4-BE49-F238E27FC236}">
                    <a16:creationId xmlns="" xmlns:a16="http://schemas.microsoft.com/office/drawing/2014/main" id="{7E920794-C97D-68EA-53F7-15361AD0923C}"/>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330782">
                <a:extLst>
                  <a:ext uri="{FF2B5EF4-FFF2-40B4-BE49-F238E27FC236}">
                    <a16:creationId xmlns="" xmlns:a16="http://schemas.microsoft.com/office/drawing/2014/main" id="{AD957C4C-B4F8-AAE1-223E-6FFC1B586C9C}"/>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330783">
                <a:extLst>
                  <a:ext uri="{FF2B5EF4-FFF2-40B4-BE49-F238E27FC236}">
                    <a16:creationId xmlns="" xmlns:a16="http://schemas.microsoft.com/office/drawing/2014/main" id="{F3FAFFD7-3EE8-A6BE-5A5B-EC42E5016958}"/>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330784">
                <a:extLst>
                  <a:ext uri="{FF2B5EF4-FFF2-40B4-BE49-F238E27FC236}">
                    <a16:creationId xmlns="" xmlns:a16="http://schemas.microsoft.com/office/drawing/2014/main" id="{FBCFC88A-2458-F7F3-4321-DAC40C651FBD}"/>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 name="Group 19">
            <a:extLst>
              <a:ext uri="{FF2B5EF4-FFF2-40B4-BE49-F238E27FC236}">
                <a16:creationId xmlns="" xmlns:a16="http://schemas.microsoft.com/office/drawing/2014/main" id="{69254282-ACD1-AF53-D382-D753196A140B}"/>
              </a:ext>
            </a:extLst>
          </p:cNvPr>
          <p:cNvGrpSpPr/>
          <p:nvPr/>
        </p:nvGrpSpPr>
        <p:grpSpPr>
          <a:xfrm flipH="1">
            <a:off x="238983" y="2172582"/>
            <a:ext cx="11642725" cy="1477328"/>
            <a:chOff x="331416" y="1036612"/>
            <a:chExt cx="13929343" cy="1598477"/>
          </a:xfrm>
        </p:grpSpPr>
        <p:pic>
          <p:nvPicPr>
            <p:cNvPr id="21" name="Picture 20">
              <a:extLst>
                <a:ext uri="{FF2B5EF4-FFF2-40B4-BE49-F238E27FC236}">
                  <a16:creationId xmlns="" xmlns:a16="http://schemas.microsoft.com/office/drawing/2014/main" id="{AE327D2F-0E84-FE3A-BFC0-6A2875930E7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2" name="Group 21">
              <a:extLst>
                <a:ext uri="{FF2B5EF4-FFF2-40B4-BE49-F238E27FC236}">
                  <a16:creationId xmlns="" xmlns:a16="http://schemas.microsoft.com/office/drawing/2014/main" id="{1BF81D7C-788A-7767-9A1A-5F4FA6B86EF8}"/>
                </a:ext>
              </a:extLst>
            </p:cNvPr>
            <p:cNvGrpSpPr/>
            <p:nvPr/>
          </p:nvGrpSpPr>
          <p:grpSpPr>
            <a:xfrm>
              <a:off x="336080" y="1036612"/>
              <a:ext cx="13924679" cy="1598477"/>
              <a:chOff x="1755447" y="338318"/>
              <a:chExt cx="13924679" cy="1598477"/>
            </a:xfrm>
          </p:grpSpPr>
          <p:sp>
            <p:nvSpPr>
              <p:cNvPr id="23" name="Rectangle 22">
                <a:extLst>
                  <a:ext uri="{FF2B5EF4-FFF2-40B4-BE49-F238E27FC236}">
                    <a16:creationId xmlns="" xmlns:a16="http://schemas.microsoft.com/office/drawing/2014/main" id="{0CBBF6AC-6DE9-3058-32B4-C07BBF689168}"/>
                  </a:ext>
                </a:extLst>
              </p:cNvPr>
              <p:cNvSpPr/>
              <p:nvPr/>
            </p:nvSpPr>
            <p:spPr>
              <a:xfrm>
                <a:off x="2652448" y="338318"/>
                <a:ext cx="13027678" cy="1598477"/>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أعمال الجرد السنوي وإعداد الميزانية والتصفية وقفل الحسابات والاستعداد للبيع بأثمان مخفضة. ويشترط في هذه الحالة ألا يزيد عدد الأيام التي يشتغل فيها العامل أكثر من المدة المقررة للعمل اليومي على خمسة عشر يوماً في السنة ما لم ترخص الدائرة المختصة بمدد أطول</a:t>
                </a:r>
                <a:endParaRPr kumimoji="0" lang="en-ZA"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endParaRPr>
              </a:p>
            </p:txBody>
          </p:sp>
          <p:sp>
            <p:nvSpPr>
              <p:cNvPr id="24" name="Rectangle 23">
                <a:extLst>
                  <a:ext uri="{FF2B5EF4-FFF2-40B4-BE49-F238E27FC236}">
                    <a16:creationId xmlns="" xmlns:a16="http://schemas.microsoft.com/office/drawing/2014/main" id="{9F397137-33AD-DD95-610E-49F460360DF1}"/>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1</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25" name="Group 24">
            <a:extLst>
              <a:ext uri="{FF2B5EF4-FFF2-40B4-BE49-F238E27FC236}">
                <a16:creationId xmlns="" xmlns:a16="http://schemas.microsoft.com/office/drawing/2014/main" id="{951B809C-D754-E3D7-547C-23846599920A}"/>
              </a:ext>
            </a:extLst>
          </p:cNvPr>
          <p:cNvGrpSpPr/>
          <p:nvPr/>
        </p:nvGrpSpPr>
        <p:grpSpPr>
          <a:xfrm flipH="1">
            <a:off x="1255769" y="3720727"/>
            <a:ext cx="10588970" cy="797615"/>
            <a:chOff x="331416" y="1370341"/>
            <a:chExt cx="12668632" cy="863024"/>
          </a:xfrm>
        </p:grpSpPr>
        <p:pic>
          <p:nvPicPr>
            <p:cNvPr id="26" name="Picture 25">
              <a:extLst>
                <a:ext uri="{FF2B5EF4-FFF2-40B4-BE49-F238E27FC236}">
                  <a16:creationId xmlns="" xmlns:a16="http://schemas.microsoft.com/office/drawing/2014/main" id="{7BE3DBBC-1615-4D33-0435-05DE979373F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27" name="Group 26">
              <a:extLst>
                <a:ext uri="{FF2B5EF4-FFF2-40B4-BE49-F238E27FC236}">
                  <a16:creationId xmlns="" xmlns:a16="http://schemas.microsoft.com/office/drawing/2014/main" id="{9879F880-E1F4-346B-4AD5-5DC417AFDF93}"/>
                </a:ext>
              </a:extLst>
            </p:cNvPr>
            <p:cNvGrpSpPr/>
            <p:nvPr/>
          </p:nvGrpSpPr>
          <p:grpSpPr>
            <a:xfrm>
              <a:off x="336080" y="1524854"/>
              <a:ext cx="12663968" cy="599429"/>
              <a:chOff x="1755447" y="826560"/>
              <a:chExt cx="12663968" cy="599429"/>
            </a:xfrm>
          </p:grpSpPr>
          <p:sp>
            <p:nvSpPr>
              <p:cNvPr id="28" name="Rectangle 27">
                <a:extLst>
                  <a:ext uri="{FF2B5EF4-FFF2-40B4-BE49-F238E27FC236}">
                    <a16:creationId xmlns="" xmlns:a16="http://schemas.microsoft.com/office/drawing/2014/main" id="{7FF8A06C-E145-D76F-2EF9-8C941443D034}"/>
                  </a:ext>
                </a:extLst>
              </p:cNvPr>
              <p:cNvSpPr/>
              <p:nvPr/>
            </p:nvSpPr>
            <p:spPr>
              <a:xfrm>
                <a:off x="2568126" y="826560"/>
                <a:ext cx="11851289"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إذا كان العمل لمنع وقوع حادث أو إصلاح ما نشأ عنه أو لتلافي خسارة محققة لمواد قابلة للتلف</a:t>
                </a:r>
              </a:p>
            </p:txBody>
          </p:sp>
          <p:sp>
            <p:nvSpPr>
              <p:cNvPr id="29" name="Rectangle 28">
                <a:extLst>
                  <a:ext uri="{FF2B5EF4-FFF2-40B4-BE49-F238E27FC236}">
                    <a16:creationId xmlns="" xmlns:a16="http://schemas.microsoft.com/office/drawing/2014/main" id="{81CB4E38-6672-B991-0BE9-EB2ED4EA56C5}"/>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2</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30" name="Group 29">
            <a:extLst>
              <a:ext uri="{FF2B5EF4-FFF2-40B4-BE49-F238E27FC236}">
                <a16:creationId xmlns="" xmlns:a16="http://schemas.microsoft.com/office/drawing/2014/main" id="{5427A005-9F76-C5C9-8987-C2302CE83198}"/>
              </a:ext>
            </a:extLst>
          </p:cNvPr>
          <p:cNvGrpSpPr/>
          <p:nvPr/>
        </p:nvGrpSpPr>
        <p:grpSpPr>
          <a:xfrm flipH="1">
            <a:off x="6433675" y="4816544"/>
            <a:ext cx="5388589" cy="797615"/>
            <a:chOff x="331416" y="1370341"/>
            <a:chExt cx="6446901" cy="863024"/>
          </a:xfrm>
        </p:grpSpPr>
        <p:pic>
          <p:nvPicPr>
            <p:cNvPr id="31" name="Picture 30">
              <a:extLst>
                <a:ext uri="{FF2B5EF4-FFF2-40B4-BE49-F238E27FC236}">
                  <a16:creationId xmlns="" xmlns:a16="http://schemas.microsoft.com/office/drawing/2014/main" id="{098220D7-614B-F98C-5B99-B8137DD5665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06090" flipH="1">
              <a:off x="331416" y="1370341"/>
              <a:ext cx="744034" cy="863024"/>
            </a:xfrm>
            <a:prstGeom prst="rect">
              <a:avLst/>
            </a:prstGeom>
          </p:spPr>
        </p:pic>
        <p:grpSp>
          <p:nvGrpSpPr>
            <p:cNvPr id="35" name="Group 34">
              <a:extLst>
                <a:ext uri="{FF2B5EF4-FFF2-40B4-BE49-F238E27FC236}">
                  <a16:creationId xmlns="" xmlns:a16="http://schemas.microsoft.com/office/drawing/2014/main" id="{04CBC304-D49C-5314-F4E4-D6CAC465B59E}"/>
                </a:ext>
              </a:extLst>
            </p:cNvPr>
            <p:cNvGrpSpPr/>
            <p:nvPr/>
          </p:nvGrpSpPr>
          <p:grpSpPr>
            <a:xfrm>
              <a:off x="336080" y="1519618"/>
              <a:ext cx="6442237" cy="599429"/>
              <a:chOff x="1755447" y="821324"/>
              <a:chExt cx="6442237" cy="599429"/>
            </a:xfrm>
          </p:grpSpPr>
          <p:sp>
            <p:nvSpPr>
              <p:cNvPr id="36" name="Rectangle 35">
                <a:extLst>
                  <a:ext uri="{FF2B5EF4-FFF2-40B4-BE49-F238E27FC236}">
                    <a16:creationId xmlns="" xmlns:a16="http://schemas.microsoft.com/office/drawing/2014/main" id="{D7C412E1-40B6-5E29-BE44-15C911C4AD24}"/>
                  </a:ext>
                </a:extLst>
              </p:cNvPr>
              <p:cNvSpPr/>
              <p:nvPr/>
            </p:nvSpPr>
            <p:spPr>
              <a:xfrm>
                <a:off x="2490158" y="821324"/>
                <a:ext cx="5707526" cy="599429"/>
              </a:xfrm>
              <a:prstGeom prst="rect">
                <a:avLst/>
              </a:prstGeom>
            </p:spPr>
            <p:txBody>
              <a:bodyPr wrap="square">
                <a:spAutoFit/>
              </a:bodyPr>
              <a:lstStyle/>
              <a:p>
                <a:pPr marL="0" marR="0" lvl="0" indent="0" algn="justLow" defTabSz="914400" rtl="1"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0" cap="none" spc="0" normalizeH="0" baseline="0" noProof="0" dirty="0">
                    <a:ln>
                      <a:noFill/>
                    </a:ln>
                    <a:solidFill>
                      <a:prstClr val="black"/>
                    </a:solidFill>
                    <a:effectLst/>
                    <a:uLnTx/>
                    <a:uFillTx/>
                    <a:latin typeface="Sakkal Majalla" panose="02000000000000000000" pitchFamily="2" charset="-78"/>
                    <a:ea typeface="Segoe UI Black" panose="020B0A02040204020203" pitchFamily="34" charset="0"/>
                    <a:cs typeface="Sakkal Majalla" panose="02000000000000000000" pitchFamily="2" charset="-78"/>
                  </a:rPr>
                  <a:t>إذا كان التشغيل بقصد مواجهة ضغط غير عادي</a:t>
                </a:r>
              </a:p>
            </p:txBody>
          </p:sp>
          <p:sp>
            <p:nvSpPr>
              <p:cNvPr id="37" name="Rectangle 36">
                <a:extLst>
                  <a:ext uri="{FF2B5EF4-FFF2-40B4-BE49-F238E27FC236}">
                    <a16:creationId xmlns="" xmlns:a16="http://schemas.microsoft.com/office/drawing/2014/main" id="{0C850642-5290-8847-5B2C-E3C84144ECCF}"/>
                  </a:ext>
                </a:extLst>
              </p:cNvPr>
              <p:cNvSpPr/>
              <p:nvPr/>
            </p:nvSpPr>
            <p:spPr>
              <a:xfrm>
                <a:off x="1755447" y="863878"/>
                <a:ext cx="734706" cy="516680"/>
              </a:xfrm>
              <a:prstGeom prst="rect">
                <a:avLst/>
              </a:prstGeom>
            </p:spPr>
            <p:txBody>
              <a:bodyPr wrap="square">
                <a:spAutoFit/>
              </a:bodyPr>
              <a:lstStyle/>
              <a:p>
                <a:pPr marL="0" marR="0" lvl="0" indent="0" algn="ctr" defTabSz="914400" rtl="0" eaLnBrk="1" fontAlgn="auto" latinLnBrk="0" hangingPunct="1">
                  <a:lnSpc>
                    <a:spcPct val="125000"/>
                  </a:lnSpc>
                  <a:spcBef>
                    <a:spcPct val="20000"/>
                  </a:spcBef>
                  <a:spcAft>
                    <a:spcPts val="800"/>
                  </a:spcAft>
                  <a:buClr>
                    <a:srgbClr val="C00000"/>
                  </a:buClr>
                  <a:buSzTx/>
                  <a:buFontTx/>
                  <a:buNone/>
                  <a:tabLst/>
                  <a:defRPr/>
                </a:pPr>
                <a:r>
                  <a:rPr kumimoji="0" lang="ar-EG" sz="2400" b="1" i="0" u="none" strike="noStrike" kern="1200" cap="none" spc="0" normalizeH="0" baseline="0" noProof="0" dirty="0">
                    <a:ln>
                      <a:noFill/>
                    </a:ln>
                    <a:solidFill>
                      <a:prstClr val="white"/>
                    </a:solidFill>
                    <a:effectLst/>
                    <a:uLnTx/>
                    <a:uFillTx/>
                    <a:latin typeface="Avenir LT Std 35 Light"/>
                    <a:ea typeface="+mn-ea"/>
                    <a:cs typeface="Arial" panose="020B0604020202020204" pitchFamily="34" charset="0"/>
                  </a:rPr>
                  <a:t>3</a:t>
                </a:r>
                <a:endParaRPr kumimoji="0" lang="en-ZA" sz="1400" b="1" i="0" u="none" strike="noStrike" kern="1200" cap="all" spc="0" normalizeH="0" baseline="0" noProof="0" dirty="0">
                  <a:ln>
                    <a:noFill/>
                  </a:ln>
                  <a:solidFill>
                    <a:prstClr val="white"/>
                  </a:solidFill>
                  <a:effectLst/>
                  <a:uLnTx/>
                  <a:uFillTx/>
                  <a:latin typeface="Avenir LT Std 35 Light" panose="020B0402020203020204"/>
                  <a:ea typeface="+mn-ea"/>
                  <a:cs typeface="+mn-cs"/>
                </a:endParaRPr>
              </a:p>
            </p:txBody>
          </p:sp>
        </p:grpSp>
      </p:grpSp>
      <p:grpSp>
        <p:nvGrpSpPr>
          <p:cNvPr id="50" name="Group 49">
            <a:extLst>
              <a:ext uri="{FF2B5EF4-FFF2-40B4-BE49-F238E27FC236}">
                <a16:creationId xmlns="" xmlns:a16="http://schemas.microsoft.com/office/drawing/2014/main" id="{FB926DAB-6EBC-667E-A1DF-BC0D6E61E95E}"/>
              </a:ext>
            </a:extLst>
          </p:cNvPr>
          <p:cNvGrpSpPr/>
          <p:nvPr/>
        </p:nvGrpSpPr>
        <p:grpSpPr>
          <a:xfrm>
            <a:off x="305876" y="5733314"/>
            <a:ext cx="11621900" cy="1040024"/>
            <a:chOff x="-7393271" y="945492"/>
            <a:chExt cx="19466221" cy="1991635"/>
          </a:xfrm>
        </p:grpSpPr>
        <p:sp>
          <p:nvSpPr>
            <p:cNvPr id="51" name="Rectangle 50">
              <a:extLst>
                <a:ext uri="{FF2B5EF4-FFF2-40B4-BE49-F238E27FC236}">
                  <a16:creationId xmlns="" xmlns:a16="http://schemas.microsoft.com/office/drawing/2014/main" id="{F50157B7-639D-DB8B-DF47-4C864B318C8A}"/>
                </a:ext>
              </a:extLst>
            </p:cNvPr>
            <p:cNvSpPr/>
            <p:nvPr/>
          </p:nvSpPr>
          <p:spPr>
            <a:xfrm>
              <a:off x="-7393271" y="945492"/>
              <a:ext cx="18137525" cy="1944984"/>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ويشترط في الحالتين الأخيرتين إبلاغ الدائرة المختصة خلال أربع وعشرين ساعة ببيان الحالة الطارئة أو التشغيل الإضافي والمدة اللازمة لإتمام العمل</a:t>
              </a:r>
            </a:p>
          </p:txBody>
        </p:sp>
        <p:grpSp>
          <p:nvGrpSpPr>
            <p:cNvPr id="52" name="Group 51">
              <a:extLst>
                <a:ext uri="{FF2B5EF4-FFF2-40B4-BE49-F238E27FC236}">
                  <a16:creationId xmlns="" xmlns:a16="http://schemas.microsoft.com/office/drawing/2014/main" id="{55913FF9-BFD1-D228-B110-F8780BC04BFB}"/>
                </a:ext>
              </a:extLst>
            </p:cNvPr>
            <p:cNvGrpSpPr/>
            <p:nvPr/>
          </p:nvGrpSpPr>
          <p:grpSpPr>
            <a:xfrm>
              <a:off x="10801607" y="1372835"/>
              <a:ext cx="1271343" cy="1564292"/>
              <a:chOff x="0" y="-384737"/>
              <a:chExt cx="4513311" cy="4629524"/>
            </a:xfrm>
            <a:blipFill dpi="0" rotWithShape="1">
              <a:blip r:embed="rId5"/>
              <a:srcRect/>
              <a:stretch>
                <a:fillRect l="-3000" t="-3000" b="-3000"/>
              </a:stretch>
            </a:blipFill>
          </p:grpSpPr>
          <p:sp>
            <p:nvSpPr>
              <p:cNvPr id="53" name="Freeform 330781">
                <a:extLst>
                  <a:ext uri="{FF2B5EF4-FFF2-40B4-BE49-F238E27FC236}">
                    <a16:creationId xmlns="" xmlns:a16="http://schemas.microsoft.com/office/drawing/2014/main" id="{A46C5F0F-4F7A-AD7A-2992-085801206DF2}"/>
                  </a:ext>
                </a:extLst>
              </p:cNvPr>
              <p:cNvSpPr/>
              <p:nvPr/>
            </p:nvSpPr>
            <p:spPr>
              <a:xfrm rot="645382">
                <a:off x="191888" y="-182995"/>
                <a:ext cx="2822341" cy="4427782"/>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330782">
                <a:extLst>
                  <a:ext uri="{FF2B5EF4-FFF2-40B4-BE49-F238E27FC236}">
                    <a16:creationId xmlns="" xmlns:a16="http://schemas.microsoft.com/office/drawing/2014/main" id="{C86F7CA3-D065-84D7-2715-1AC28A879395}"/>
                  </a:ext>
                </a:extLst>
              </p:cNvPr>
              <p:cNvSpPr/>
              <p:nvPr/>
            </p:nvSpPr>
            <p:spPr>
              <a:xfrm rot="11342303">
                <a:off x="2131917" y="-384737"/>
                <a:ext cx="2219668" cy="3632219"/>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330783">
                <a:extLst>
                  <a:ext uri="{FF2B5EF4-FFF2-40B4-BE49-F238E27FC236}">
                    <a16:creationId xmlns="" xmlns:a16="http://schemas.microsoft.com/office/drawing/2014/main" id="{56C472E0-87E2-D80A-D854-37996D01D8D7}"/>
                  </a:ext>
                </a:extLst>
              </p:cNvPr>
              <p:cNvSpPr/>
              <p:nvPr/>
            </p:nvSpPr>
            <p:spPr>
              <a:xfrm rot="11342303">
                <a:off x="0" y="0"/>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330784">
                <a:extLst>
                  <a:ext uri="{FF2B5EF4-FFF2-40B4-BE49-F238E27FC236}">
                    <a16:creationId xmlns="" xmlns:a16="http://schemas.microsoft.com/office/drawing/2014/main" id="{6B497483-F99E-EE5D-6BFC-6D9198AE46DF}"/>
                  </a:ext>
                </a:extLst>
              </p:cNvPr>
              <p:cNvSpPr/>
              <p:nvPr/>
            </p:nvSpPr>
            <p:spPr>
              <a:xfrm rot="349349">
                <a:off x="2559503" y="1371196"/>
                <a:ext cx="1953808" cy="2457273"/>
              </a:xfrm>
              <a:custGeom>
                <a:avLst/>
                <a:gdLst>
                  <a:gd name="connsiteX0" fmla="*/ 309682 w 2131338"/>
                  <a:gd name="connsiteY0" fmla="*/ 2863644 h 3373708"/>
                  <a:gd name="connsiteX1" fmla="*/ 311959 w 2131338"/>
                  <a:gd name="connsiteY1" fmla="*/ 2872297 h 3373708"/>
                  <a:gd name="connsiteX2" fmla="*/ 316968 w 2131338"/>
                  <a:gd name="connsiteY2" fmla="*/ 2878217 h 3373708"/>
                  <a:gd name="connsiteX3" fmla="*/ 323344 w 2131338"/>
                  <a:gd name="connsiteY3" fmla="*/ 2874119 h 3373708"/>
                  <a:gd name="connsiteX4" fmla="*/ 324255 w 2131338"/>
                  <a:gd name="connsiteY4" fmla="*/ 2867287 h 3373708"/>
                  <a:gd name="connsiteX5" fmla="*/ 324255 w 2131338"/>
                  <a:gd name="connsiteY5" fmla="*/ 2834498 h 3373708"/>
                  <a:gd name="connsiteX6" fmla="*/ 335185 w 2131338"/>
                  <a:gd name="connsiteY6" fmla="*/ 2845427 h 3373708"/>
                  <a:gd name="connsiteX7" fmla="*/ 338828 w 2131338"/>
                  <a:gd name="connsiteY7" fmla="*/ 2845427 h 3373708"/>
                  <a:gd name="connsiteX8" fmla="*/ 334274 w 2131338"/>
                  <a:gd name="connsiteY8" fmla="*/ 2837230 h 3373708"/>
                  <a:gd name="connsiteX9" fmla="*/ 324255 w 2131338"/>
                  <a:gd name="connsiteY9" fmla="*/ 2834498 h 3373708"/>
                  <a:gd name="connsiteX10" fmla="*/ 674013 w 2131338"/>
                  <a:gd name="connsiteY10" fmla="*/ 2776205 h 3373708"/>
                  <a:gd name="connsiteX11" fmla="*/ 674468 w 2131338"/>
                  <a:gd name="connsiteY11" fmla="*/ 2783036 h 3373708"/>
                  <a:gd name="connsiteX12" fmla="*/ 677656 w 2131338"/>
                  <a:gd name="connsiteY12" fmla="*/ 2787134 h 3373708"/>
                  <a:gd name="connsiteX13" fmla="*/ 688586 w 2131338"/>
                  <a:gd name="connsiteY13" fmla="*/ 2787134 h 3373708"/>
                  <a:gd name="connsiteX14" fmla="*/ 684032 w 2131338"/>
                  <a:gd name="connsiteY14" fmla="*/ 2778937 h 3373708"/>
                  <a:gd name="connsiteX15" fmla="*/ 674013 w 2131338"/>
                  <a:gd name="connsiteY15" fmla="*/ 2776205 h 3373708"/>
                  <a:gd name="connsiteX16" fmla="*/ 976408 w 2131338"/>
                  <a:gd name="connsiteY16" fmla="*/ 2761631 h 3373708"/>
                  <a:gd name="connsiteX17" fmla="*/ 990981 w 2131338"/>
                  <a:gd name="connsiteY17" fmla="*/ 2787134 h 3373708"/>
                  <a:gd name="connsiteX18" fmla="*/ 987338 w 2131338"/>
                  <a:gd name="connsiteY18" fmla="*/ 2819924 h 3373708"/>
                  <a:gd name="connsiteX19" fmla="*/ 972764 w 2131338"/>
                  <a:gd name="connsiteY19" fmla="*/ 2834498 h 3373708"/>
                  <a:gd name="connsiteX20" fmla="*/ 947261 w 2131338"/>
                  <a:gd name="connsiteY20" fmla="*/ 2849071 h 3373708"/>
                  <a:gd name="connsiteX21" fmla="*/ 961834 w 2131338"/>
                  <a:gd name="connsiteY21" fmla="*/ 2805351 h 3373708"/>
                  <a:gd name="connsiteX22" fmla="*/ 976408 w 2131338"/>
                  <a:gd name="connsiteY22" fmla="*/ 2761631 h 3373708"/>
                  <a:gd name="connsiteX23" fmla="*/ 757809 w 2131338"/>
                  <a:gd name="connsiteY23" fmla="*/ 2663262 h 3373708"/>
                  <a:gd name="connsiteX24" fmla="*/ 758720 w 2131338"/>
                  <a:gd name="connsiteY24" fmla="*/ 2670093 h 3373708"/>
                  <a:gd name="connsiteX25" fmla="*/ 765096 w 2131338"/>
                  <a:gd name="connsiteY25" fmla="*/ 2674192 h 3373708"/>
                  <a:gd name="connsiteX26" fmla="*/ 772382 w 2131338"/>
                  <a:gd name="connsiteY26" fmla="*/ 2674192 h 3373708"/>
                  <a:gd name="connsiteX27" fmla="*/ 767828 w 2131338"/>
                  <a:gd name="connsiteY27" fmla="*/ 2665994 h 3373708"/>
                  <a:gd name="connsiteX28" fmla="*/ 757809 w 2131338"/>
                  <a:gd name="connsiteY28" fmla="*/ 2663262 h 3373708"/>
                  <a:gd name="connsiteX29" fmla="*/ 1016484 w 2131338"/>
                  <a:gd name="connsiteY29" fmla="*/ 2532103 h 3373708"/>
                  <a:gd name="connsiteX30" fmla="*/ 1018761 w 2131338"/>
                  <a:gd name="connsiteY30" fmla="*/ 2540755 h 3373708"/>
                  <a:gd name="connsiteX31" fmla="*/ 1023771 w 2131338"/>
                  <a:gd name="connsiteY31" fmla="*/ 2546676 h 3373708"/>
                  <a:gd name="connsiteX32" fmla="*/ 1030147 w 2131338"/>
                  <a:gd name="connsiteY32" fmla="*/ 2542577 h 3373708"/>
                  <a:gd name="connsiteX33" fmla="*/ 1031057 w 2131338"/>
                  <a:gd name="connsiteY33" fmla="*/ 2535746 h 3373708"/>
                  <a:gd name="connsiteX34" fmla="*/ 604790 w 2131338"/>
                  <a:gd name="connsiteY34" fmla="*/ 2484739 h 3373708"/>
                  <a:gd name="connsiteX35" fmla="*/ 601146 w 2131338"/>
                  <a:gd name="connsiteY35" fmla="*/ 2506599 h 3373708"/>
                  <a:gd name="connsiteX36" fmla="*/ 607522 w 2131338"/>
                  <a:gd name="connsiteY36" fmla="*/ 2516163 h 3373708"/>
                  <a:gd name="connsiteX37" fmla="*/ 619363 w 2131338"/>
                  <a:gd name="connsiteY37" fmla="*/ 2517529 h 3373708"/>
                  <a:gd name="connsiteX38" fmla="*/ 641223 w 2131338"/>
                  <a:gd name="connsiteY38" fmla="*/ 2441020 h 3373708"/>
                  <a:gd name="connsiteX39" fmla="*/ 637580 w 2131338"/>
                  <a:gd name="connsiteY39" fmla="*/ 2442841 h 3373708"/>
                  <a:gd name="connsiteX40" fmla="*/ 633936 w 2131338"/>
                  <a:gd name="connsiteY40" fmla="*/ 2444663 h 3373708"/>
                  <a:gd name="connsiteX41" fmla="*/ 636213 w 2131338"/>
                  <a:gd name="connsiteY41" fmla="*/ 2453316 h 3373708"/>
                  <a:gd name="connsiteX42" fmla="*/ 641223 w 2131338"/>
                  <a:gd name="connsiteY42" fmla="*/ 2459236 h 3373708"/>
                  <a:gd name="connsiteX43" fmla="*/ 647599 w 2131338"/>
                  <a:gd name="connsiteY43" fmla="*/ 2455138 h 3373708"/>
                  <a:gd name="connsiteX44" fmla="*/ 648510 w 2131338"/>
                  <a:gd name="connsiteY44" fmla="*/ 2448306 h 3373708"/>
                  <a:gd name="connsiteX45" fmla="*/ 641223 w 2131338"/>
                  <a:gd name="connsiteY45" fmla="*/ 2441020 h 3373708"/>
                  <a:gd name="connsiteX46" fmla="*/ 1107567 w 2131338"/>
                  <a:gd name="connsiteY46" fmla="*/ 2400943 h 3373708"/>
                  <a:gd name="connsiteX47" fmla="*/ 1085252 w 2131338"/>
                  <a:gd name="connsiteY47" fmla="*/ 2421437 h 3373708"/>
                  <a:gd name="connsiteX48" fmla="*/ 1082064 w 2131338"/>
                  <a:gd name="connsiteY48" fmla="*/ 2455593 h 3373708"/>
                  <a:gd name="connsiteX49" fmla="*/ 1063847 w 2131338"/>
                  <a:gd name="connsiteY49" fmla="*/ 2458325 h 3373708"/>
                  <a:gd name="connsiteX50" fmla="*/ 1045631 w 2131338"/>
                  <a:gd name="connsiteY50" fmla="*/ 2466523 h 3373708"/>
                  <a:gd name="connsiteX51" fmla="*/ 1056560 w 2131338"/>
                  <a:gd name="connsiteY51" fmla="*/ 2502956 h 3373708"/>
                  <a:gd name="connsiteX52" fmla="*/ 1067946 w 2131338"/>
                  <a:gd name="connsiteY52" fmla="*/ 2472443 h 3373708"/>
                  <a:gd name="connsiteX53" fmla="*/ 1092994 w 2131338"/>
                  <a:gd name="connsiteY53" fmla="*/ 2455593 h 3373708"/>
                  <a:gd name="connsiteX54" fmla="*/ 1100280 w 2131338"/>
                  <a:gd name="connsiteY54" fmla="*/ 2428268 h 3373708"/>
                  <a:gd name="connsiteX55" fmla="*/ 1107567 w 2131338"/>
                  <a:gd name="connsiteY55" fmla="*/ 2400943 h 3373708"/>
                  <a:gd name="connsiteX56" fmla="*/ 936331 w 2131338"/>
                  <a:gd name="connsiteY56" fmla="*/ 2331720 h 3373708"/>
                  <a:gd name="connsiteX57" fmla="*/ 919936 w 2131338"/>
                  <a:gd name="connsiteY57" fmla="*/ 2359045 h 3373708"/>
                  <a:gd name="connsiteX58" fmla="*/ 903542 w 2131338"/>
                  <a:gd name="connsiteY58" fmla="*/ 2397300 h 3373708"/>
                  <a:gd name="connsiteX59" fmla="*/ 898076 w 2131338"/>
                  <a:gd name="connsiteY59" fmla="*/ 2426446 h 3373708"/>
                  <a:gd name="connsiteX60" fmla="*/ 892612 w 2131338"/>
                  <a:gd name="connsiteY60" fmla="*/ 2455593 h 3373708"/>
                  <a:gd name="connsiteX61" fmla="*/ 864376 w 2131338"/>
                  <a:gd name="connsiteY61" fmla="*/ 2479275 h 3373708"/>
                  <a:gd name="connsiteX62" fmla="*/ 852535 w 2131338"/>
                  <a:gd name="connsiteY62" fmla="*/ 2502956 h 3373708"/>
                  <a:gd name="connsiteX63" fmla="*/ 840239 w 2131338"/>
                  <a:gd name="connsiteY63" fmla="*/ 2503412 h 3373708"/>
                  <a:gd name="connsiteX64" fmla="*/ 830675 w 2131338"/>
                  <a:gd name="connsiteY64" fmla="*/ 2506599 h 3373708"/>
                  <a:gd name="connsiteX65" fmla="*/ 847525 w 2131338"/>
                  <a:gd name="connsiteY65" fmla="*/ 2514797 h 3373708"/>
                  <a:gd name="connsiteX66" fmla="*/ 867108 w 2131338"/>
                  <a:gd name="connsiteY66" fmla="*/ 2517529 h 3373708"/>
                  <a:gd name="connsiteX67" fmla="*/ 892612 w 2131338"/>
                  <a:gd name="connsiteY67" fmla="*/ 2495670 h 3373708"/>
                  <a:gd name="connsiteX68" fmla="*/ 881226 w 2131338"/>
                  <a:gd name="connsiteY68" fmla="*/ 2485650 h 3373708"/>
                  <a:gd name="connsiteX69" fmla="*/ 878038 w 2131338"/>
                  <a:gd name="connsiteY69" fmla="*/ 2470167 h 3373708"/>
                  <a:gd name="connsiteX70" fmla="*/ 892612 w 2131338"/>
                  <a:gd name="connsiteY70" fmla="*/ 2455593 h 3373708"/>
                  <a:gd name="connsiteX71" fmla="*/ 915382 w 2131338"/>
                  <a:gd name="connsiteY71" fmla="*/ 2425991 h 3373708"/>
                  <a:gd name="connsiteX72" fmla="*/ 932688 w 2131338"/>
                  <a:gd name="connsiteY72" fmla="*/ 2393657 h 3373708"/>
                  <a:gd name="connsiteX73" fmla="*/ 944073 w 2131338"/>
                  <a:gd name="connsiteY73" fmla="*/ 2378628 h 3373708"/>
                  <a:gd name="connsiteX74" fmla="*/ 947261 w 2131338"/>
                  <a:gd name="connsiteY74" fmla="*/ 2360867 h 3373708"/>
                  <a:gd name="connsiteX75" fmla="*/ 945895 w 2131338"/>
                  <a:gd name="connsiteY75" fmla="*/ 2343561 h 3373708"/>
                  <a:gd name="connsiteX76" fmla="*/ 936331 w 2131338"/>
                  <a:gd name="connsiteY76" fmla="*/ 2331720 h 3373708"/>
                  <a:gd name="connsiteX77" fmla="*/ 688586 w 2131338"/>
                  <a:gd name="connsiteY77" fmla="*/ 2298930 h 3373708"/>
                  <a:gd name="connsiteX78" fmla="*/ 678567 w 2131338"/>
                  <a:gd name="connsiteY78" fmla="*/ 2322612 h 3373708"/>
                  <a:gd name="connsiteX79" fmla="*/ 674013 w 2131338"/>
                  <a:gd name="connsiteY79" fmla="*/ 2346294 h 3373708"/>
                  <a:gd name="connsiteX80" fmla="*/ 663538 w 2131338"/>
                  <a:gd name="connsiteY80" fmla="*/ 2346749 h 3373708"/>
                  <a:gd name="connsiteX81" fmla="*/ 655796 w 2131338"/>
                  <a:gd name="connsiteY81" fmla="*/ 2349937 h 3373708"/>
                  <a:gd name="connsiteX82" fmla="*/ 669459 w 2131338"/>
                  <a:gd name="connsiteY82" fmla="*/ 2362233 h 3373708"/>
                  <a:gd name="connsiteX83" fmla="*/ 688586 w 2131338"/>
                  <a:gd name="connsiteY83" fmla="*/ 2371797 h 3373708"/>
                  <a:gd name="connsiteX84" fmla="*/ 717733 w 2131338"/>
                  <a:gd name="connsiteY84" fmla="*/ 2331720 h 3373708"/>
                  <a:gd name="connsiteX85" fmla="*/ 746879 w 2131338"/>
                  <a:gd name="connsiteY85" fmla="*/ 2160485 h 3373708"/>
                  <a:gd name="connsiteX86" fmla="*/ 719554 w 2131338"/>
                  <a:gd name="connsiteY86" fmla="*/ 2211491 h 3373708"/>
                  <a:gd name="connsiteX87" fmla="*/ 703159 w 2131338"/>
                  <a:gd name="connsiteY87" fmla="*/ 2262497 h 3373708"/>
                  <a:gd name="connsiteX88" fmla="*/ 712268 w 2131338"/>
                  <a:gd name="connsiteY88" fmla="*/ 2280258 h 3373708"/>
                  <a:gd name="connsiteX89" fmla="*/ 732306 w 2131338"/>
                  <a:gd name="connsiteY89" fmla="*/ 2284357 h 3373708"/>
                  <a:gd name="connsiteX90" fmla="*/ 746879 w 2131338"/>
                  <a:gd name="connsiteY90" fmla="*/ 2255211 h 3373708"/>
                  <a:gd name="connsiteX91" fmla="*/ 749612 w 2131338"/>
                  <a:gd name="connsiteY91" fmla="*/ 2236994 h 3373708"/>
                  <a:gd name="connsiteX92" fmla="*/ 757809 w 2131338"/>
                  <a:gd name="connsiteY92" fmla="*/ 2218778 h 3373708"/>
                  <a:gd name="connsiteX93" fmla="*/ 765096 w 2131338"/>
                  <a:gd name="connsiteY93" fmla="*/ 2200561 h 3373708"/>
                  <a:gd name="connsiteX94" fmla="*/ 772382 w 2131338"/>
                  <a:gd name="connsiteY94" fmla="*/ 2182345 h 3373708"/>
                  <a:gd name="connsiteX95" fmla="*/ 812459 w 2131338"/>
                  <a:gd name="connsiteY95" fmla="*/ 2011109 h 3373708"/>
                  <a:gd name="connsiteX96" fmla="*/ 801529 w 2131338"/>
                  <a:gd name="connsiteY96" fmla="*/ 2043899 h 3373708"/>
                  <a:gd name="connsiteX97" fmla="*/ 802440 w 2131338"/>
                  <a:gd name="connsiteY97" fmla="*/ 2052096 h 3373708"/>
                  <a:gd name="connsiteX98" fmla="*/ 808815 w 2131338"/>
                  <a:gd name="connsiteY98" fmla="*/ 2054828 h 3373708"/>
                  <a:gd name="connsiteX99" fmla="*/ 827032 w 2131338"/>
                  <a:gd name="connsiteY99" fmla="*/ 2040256 h 3373708"/>
                  <a:gd name="connsiteX100" fmla="*/ 856178 w 2131338"/>
                  <a:gd name="connsiteY100" fmla="*/ 1952816 h 3373708"/>
                  <a:gd name="connsiteX101" fmla="*/ 852535 w 2131338"/>
                  <a:gd name="connsiteY101" fmla="*/ 1954638 h 3373708"/>
                  <a:gd name="connsiteX102" fmla="*/ 848892 w 2131338"/>
                  <a:gd name="connsiteY102" fmla="*/ 1956459 h 3373708"/>
                  <a:gd name="connsiteX103" fmla="*/ 851169 w 2131338"/>
                  <a:gd name="connsiteY103" fmla="*/ 1965112 h 3373708"/>
                  <a:gd name="connsiteX104" fmla="*/ 856178 w 2131338"/>
                  <a:gd name="connsiteY104" fmla="*/ 1971032 h 3373708"/>
                  <a:gd name="connsiteX105" fmla="*/ 862554 w 2131338"/>
                  <a:gd name="connsiteY105" fmla="*/ 1966934 h 3373708"/>
                  <a:gd name="connsiteX106" fmla="*/ 863465 w 2131338"/>
                  <a:gd name="connsiteY106" fmla="*/ 1960102 h 3373708"/>
                  <a:gd name="connsiteX107" fmla="*/ 856178 w 2131338"/>
                  <a:gd name="connsiteY107" fmla="*/ 1952816 h 3373708"/>
                  <a:gd name="connsiteX108" fmla="*/ 918115 w 2131338"/>
                  <a:gd name="connsiteY108" fmla="*/ 1887236 h 3373708"/>
                  <a:gd name="connsiteX109" fmla="*/ 921303 w 2131338"/>
                  <a:gd name="connsiteY109" fmla="*/ 1896800 h 3373708"/>
                  <a:gd name="connsiteX110" fmla="*/ 932688 w 2131338"/>
                  <a:gd name="connsiteY110" fmla="*/ 1898166 h 3373708"/>
                  <a:gd name="connsiteX111" fmla="*/ 921758 w 2131338"/>
                  <a:gd name="connsiteY111" fmla="*/ 1887236 h 3373708"/>
                  <a:gd name="connsiteX112" fmla="*/ 932688 w 2131338"/>
                  <a:gd name="connsiteY112" fmla="*/ 1843516 h 3373708"/>
                  <a:gd name="connsiteX113" fmla="*/ 932688 w 2131338"/>
                  <a:gd name="connsiteY113" fmla="*/ 1858090 h 3373708"/>
                  <a:gd name="connsiteX114" fmla="*/ 947261 w 2131338"/>
                  <a:gd name="connsiteY114" fmla="*/ 1872663 h 3373708"/>
                  <a:gd name="connsiteX115" fmla="*/ 1351669 w 2131338"/>
                  <a:gd name="connsiteY115" fmla="*/ 1799797 h 3373708"/>
                  <a:gd name="connsiteX116" fmla="*/ 1344382 w 2131338"/>
                  <a:gd name="connsiteY116" fmla="*/ 1927313 h 3373708"/>
                  <a:gd name="connsiteX117" fmla="*/ 1372162 w 2131338"/>
                  <a:gd name="connsiteY117" fmla="*/ 1923669 h 3373708"/>
                  <a:gd name="connsiteX118" fmla="*/ 1380815 w 2131338"/>
                  <a:gd name="connsiteY118" fmla="*/ 1898166 h 3373708"/>
                  <a:gd name="connsiteX119" fmla="*/ 1380815 w 2131338"/>
                  <a:gd name="connsiteY119" fmla="*/ 1810727 h 3373708"/>
                  <a:gd name="connsiteX120" fmla="*/ 1038344 w 2131338"/>
                  <a:gd name="connsiteY120" fmla="*/ 1683211 h 3373708"/>
                  <a:gd name="connsiteX121" fmla="*/ 1031968 w 2131338"/>
                  <a:gd name="connsiteY121" fmla="*/ 1694596 h 3373708"/>
                  <a:gd name="connsiteX122" fmla="*/ 1031057 w 2131338"/>
                  <a:gd name="connsiteY122" fmla="*/ 1708714 h 3373708"/>
                  <a:gd name="connsiteX123" fmla="*/ 1025592 w 2131338"/>
                  <a:gd name="connsiteY123" fmla="*/ 1709169 h 3373708"/>
                  <a:gd name="connsiteX124" fmla="*/ 1020127 w 2131338"/>
                  <a:gd name="connsiteY124" fmla="*/ 1712357 h 3373708"/>
                  <a:gd name="connsiteX125" fmla="*/ 1024226 w 2131338"/>
                  <a:gd name="connsiteY125" fmla="*/ 1717822 h 3373708"/>
                  <a:gd name="connsiteX126" fmla="*/ 1031057 w 2131338"/>
                  <a:gd name="connsiteY126" fmla="*/ 1723287 h 3373708"/>
                  <a:gd name="connsiteX127" fmla="*/ 1045631 w 2131338"/>
                  <a:gd name="connsiteY127" fmla="*/ 1705070 h 3373708"/>
                  <a:gd name="connsiteX128" fmla="*/ 1044720 w 2131338"/>
                  <a:gd name="connsiteY128" fmla="*/ 1692774 h 3373708"/>
                  <a:gd name="connsiteX129" fmla="*/ 1038344 w 2131338"/>
                  <a:gd name="connsiteY129" fmla="*/ 1683211 h 3373708"/>
                  <a:gd name="connsiteX130" fmla="*/ 1493758 w 2131338"/>
                  <a:gd name="connsiteY130" fmla="*/ 1522905 h 3373708"/>
                  <a:gd name="connsiteX131" fmla="*/ 1501045 w 2131338"/>
                  <a:gd name="connsiteY131" fmla="*/ 1537478 h 3373708"/>
                  <a:gd name="connsiteX132" fmla="*/ 1504233 w 2131338"/>
                  <a:gd name="connsiteY132" fmla="*/ 1533380 h 3373708"/>
                  <a:gd name="connsiteX133" fmla="*/ 1504688 w 2131338"/>
                  <a:gd name="connsiteY133" fmla="*/ 1526548 h 3373708"/>
                  <a:gd name="connsiteX134" fmla="*/ 1566624 w 2131338"/>
                  <a:gd name="connsiteY134" fmla="*/ 1377172 h 3373708"/>
                  <a:gd name="connsiteX135" fmla="*/ 1558427 w 2131338"/>
                  <a:gd name="connsiteY135" fmla="*/ 1383548 h 3373708"/>
                  <a:gd name="connsiteX136" fmla="*/ 1555694 w 2131338"/>
                  <a:gd name="connsiteY136" fmla="*/ 1395389 h 3373708"/>
                  <a:gd name="connsiteX137" fmla="*/ 1547042 w 2131338"/>
                  <a:gd name="connsiteY137" fmla="*/ 1396300 h 3373708"/>
                  <a:gd name="connsiteX138" fmla="*/ 1541121 w 2131338"/>
                  <a:gd name="connsiteY138" fmla="*/ 1402676 h 3373708"/>
                  <a:gd name="connsiteX139" fmla="*/ 1544764 w 2131338"/>
                  <a:gd name="connsiteY139" fmla="*/ 1409962 h 3373708"/>
                  <a:gd name="connsiteX140" fmla="*/ 1570268 w 2131338"/>
                  <a:gd name="connsiteY140" fmla="*/ 1403131 h 3373708"/>
                  <a:gd name="connsiteX141" fmla="*/ 1584841 w 2131338"/>
                  <a:gd name="connsiteY141" fmla="*/ 1388102 h 3373708"/>
                  <a:gd name="connsiteX142" fmla="*/ 1578465 w 2131338"/>
                  <a:gd name="connsiteY142" fmla="*/ 1379905 h 3373708"/>
                  <a:gd name="connsiteX143" fmla="*/ 1566624 w 2131338"/>
                  <a:gd name="connsiteY143" fmla="*/ 1377172 h 3373708"/>
                  <a:gd name="connsiteX144" fmla="*/ 1519261 w 2131338"/>
                  <a:gd name="connsiteY144" fmla="*/ 1351669 h 3373708"/>
                  <a:gd name="connsiteX145" fmla="*/ 1520172 w 2131338"/>
                  <a:gd name="connsiteY145" fmla="*/ 1360322 h 3373708"/>
                  <a:gd name="connsiteX146" fmla="*/ 1526548 w 2131338"/>
                  <a:gd name="connsiteY146" fmla="*/ 1366243 h 3373708"/>
                  <a:gd name="connsiteX147" fmla="*/ 1533835 w 2131338"/>
                  <a:gd name="connsiteY147" fmla="*/ 1366243 h 3373708"/>
                  <a:gd name="connsiteX148" fmla="*/ 1529280 w 2131338"/>
                  <a:gd name="connsiteY148" fmla="*/ 1356223 h 3373708"/>
                  <a:gd name="connsiteX149" fmla="*/ 1519261 w 2131338"/>
                  <a:gd name="connsiteY149" fmla="*/ 1351669 h 3373708"/>
                  <a:gd name="connsiteX150" fmla="*/ 1701427 w 2131338"/>
                  <a:gd name="connsiteY150" fmla="*/ 1078421 h 3373708"/>
                  <a:gd name="connsiteX151" fmla="*/ 1697784 w 2131338"/>
                  <a:gd name="connsiteY151" fmla="*/ 1080242 h 3373708"/>
                  <a:gd name="connsiteX152" fmla="*/ 1694140 w 2131338"/>
                  <a:gd name="connsiteY152" fmla="*/ 1082064 h 3373708"/>
                  <a:gd name="connsiteX153" fmla="*/ 1696417 w 2131338"/>
                  <a:gd name="connsiteY153" fmla="*/ 1090717 h 3373708"/>
                  <a:gd name="connsiteX154" fmla="*/ 1701427 w 2131338"/>
                  <a:gd name="connsiteY154" fmla="*/ 1096637 h 3373708"/>
                  <a:gd name="connsiteX155" fmla="*/ 1707803 w 2131338"/>
                  <a:gd name="connsiteY155" fmla="*/ 1092539 h 3373708"/>
                  <a:gd name="connsiteX156" fmla="*/ 1708713 w 2131338"/>
                  <a:gd name="connsiteY156" fmla="*/ 1085707 h 3373708"/>
                  <a:gd name="connsiteX157" fmla="*/ 1701427 w 2131338"/>
                  <a:gd name="connsiteY157" fmla="*/ 1078421 h 3373708"/>
                  <a:gd name="connsiteX158" fmla="*/ 1723287 w 2131338"/>
                  <a:gd name="connsiteY158" fmla="*/ 980051 h 3373708"/>
                  <a:gd name="connsiteX159" fmla="*/ 1723287 w 2131338"/>
                  <a:gd name="connsiteY159" fmla="*/ 987338 h 3373708"/>
                  <a:gd name="connsiteX160" fmla="*/ 1737860 w 2131338"/>
                  <a:gd name="connsiteY160" fmla="*/ 1005554 h 3373708"/>
                  <a:gd name="connsiteX161" fmla="*/ 1737860 w 2131338"/>
                  <a:gd name="connsiteY161" fmla="*/ 950905 h 3373708"/>
                  <a:gd name="connsiteX162" fmla="*/ 1738771 w 2131338"/>
                  <a:gd name="connsiteY162" fmla="*/ 959558 h 3373708"/>
                  <a:gd name="connsiteX163" fmla="*/ 1745147 w 2131338"/>
                  <a:gd name="connsiteY163" fmla="*/ 965478 h 3373708"/>
                  <a:gd name="connsiteX164" fmla="*/ 1748335 w 2131338"/>
                  <a:gd name="connsiteY164" fmla="*/ 961379 h 3373708"/>
                  <a:gd name="connsiteX165" fmla="*/ 1748790 w 2131338"/>
                  <a:gd name="connsiteY165" fmla="*/ 954548 h 3373708"/>
                  <a:gd name="connsiteX166" fmla="*/ 1818013 w 2131338"/>
                  <a:gd name="connsiteY166" fmla="*/ 746879 h 3373708"/>
                  <a:gd name="connsiteX167" fmla="*/ 1814825 w 2131338"/>
                  <a:gd name="connsiteY167" fmla="*/ 748701 h 3373708"/>
                  <a:gd name="connsiteX168" fmla="*/ 1814369 w 2131338"/>
                  <a:gd name="connsiteY168" fmla="*/ 750523 h 3373708"/>
                  <a:gd name="connsiteX169" fmla="*/ 1817557 w 2131338"/>
                  <a:gd name="connsiteY169" fmla="*/ 760086 h 3373708"/>
                  <a:gd name="connsiteX170" fmla="*/ 1828943 w 2131338"/>
                  <a:gd name="connsiteY170" fmla="*/ 761453 h 3373708"/>
                  <a:gd name="connsiteX171" fmla="*/ 1826210 w 2131338"/>
                  <a:gd name="connsiteY171" fmla="*/ 751433 h 3373708"/>
                  <a:gd name="connsiteX172" fmla="*/ 1818013 w 2131338"/>
                  <a:gd name="connsiteY172" fmla="*/ 746879 h 3373708"/>
                  <a:gd name="connsiteX173" fmla="*/ 1923669 w 2131338"/>
                  <a:gd name="connsiteY173" fmla="*/ 677657 h 3373708"/>
                  <a:gd name="connsiteX174" fmla="*/ 1926401 w 2131338"/>
                  <a:gd name="connsiteY174" fmla="*/ 687675 h 3373708"/>
                  <a:gd name="connsiteX175" fmla="*/ 1934599 w 2131338"/>
                  <a:gd name="connsiteY175" fmla="*/ 692230 h 3373708"/>
                  <a:gd name="connsiteX176" fmla="*/ 1938242 w 2131338"/>
                  <a:gd name="connsiteY176" fmla="*/ 684943 h 3373708"/>
                  <a:gd name="connsiteX177" fmla="*/ 1935510 w 2131338"/>
                  <a:gd name="connsiteY177" fmla="*/ 678567 h 3373708"/>
                  <a:gd name="connsiteX178" fmla="*/ 1927312 w 2131338"/>
                  <a:gd name="connsiteY178" fmla="*/ 677657 h 3373708"/>
                  <a:gd name="connsiteX179" fmla="*/ 1967389 w 2131338"/>
                  <a:gd name="connsiteY179" fmla="*/ 542854 h 3373708"/>
                  <a:gd name="connsiteX180" fmla="*/ 1967389 w 2131338"/>
                  <a:gd name="connsiteY180" fmla="*/ 553784 h 3373708"/>
                  <a:gd name="connsiteX181" fmla="*/ 1952815 w 2131338"/>
                  <a:gd name="connsiteY181" fmla="*/ 572001 h 3373708"/>
                  <a:gd name="connsiteX182" fmla="*/ 1952815 w 2131338"/>
                  <a:gd name="connsiteY182" fmla="*/ 615720 h 3373708"/>
                  <a:gd name="connsiteX183" fmla="*/ 1942796 w 2131338"/>
                  <a:gd name="connsiteY183" fmla="*/ 618452 h 3373708"/>
                  <a:gd name="connsiteX184" fmla="*/ 1938242 w 2131338"/>
                  <a:gd name="connsiteY184" fmla="*/ 626650 h 3373708"/>
                  <a:gd name="connsiteX185" fmla="*/ 1940975 w 2131338"/>
                  <a:gd name="connsiteY185" fmla="*/ 638491 h 3373708"/>
                  <a:gd name="connsiteX186" fmla="*/ 1949172 w 2131338"/>
                  <a:gd name="connsiteY186" fmla="*/ 644867 h 3373708"/>
                  <a:gd name="connsiteX187" fmla="*/ 1952360 w 2131338"/>
                  <a:gd name="connsiteY187" fmla="*/ 641223 h 3373708"/>
                  <a:gd name="connsiteX188" fmla="*/ 1952815 w 2131338"/>
                  <a:gd name="connsiteY188" fmla="*/ 637580 h 3373708"/>
                  <a:gd name="connsiteX189" fmla="*/ 1978318 w 2131338"/>
                  <a:gd name="connsiteY189" fmla="*/ 590217 h 3373708"/>
                  <a:gd name="connsiteX190" fmla="*/ 1971032 w 2131338"/>
                  <a:gd name="connsiteY190" fmla="*/ 553784 h 3373708"/>
                  <a:gd name="connsiteX191" fmla="*/ 1970576 w 2131338"/>
                  <a:gd name="connsiteY191" fmla="*/ 548319 h 3373708"/>
                  <a:gd name="connsiteX192" fmla="*/ 1967389 w 2131338"/>
                  <a:gd name="connsiteY192" fmla="*/ 542854 h 3373708"/>
                  <a:gd name="connsiteX193" fmla="*/ 1726930 w 2131338"/>
                  <a:gd name="connsiteY193" fmla="*/ 0 h 3373708"/>
                  <a:gd name="connsiteX194" fmla="*/ 1743780 w 2131338"/>
                  <a:gd name="connsiteY194" fmla="*/ 11385 h 3373708"/>
                  <a:gd name="connsiteX195" fmla="*/ 1763363 w 2131338"/>
                  <a:gd name="connsiteY195" fmla="*/ 14573 h 3373708"/>
                  <a:gd name="connsiteX196" fmla="*/ 1770650 w 2131338"/>
                  <a:gd name="connsiteY196" fmla="*/ 54650 h 3373708"/>
                  <a:gd name="connsiteX197" fmla="*/ 1799796 w 2131338"/>
                  <a:gd name="connsiteY197" fmla="*/ 61936 h 3373708"/>
                  <a:gd name="connsiteX198" fmla="*/ 1800252 w 2131338"/>
                  <a:gd name="connsiteY198" fmla="*/ 74233 h 3373708"/>
                  <a:gd name="connsiteX199" fmla="*/ 1803440 w 2131338"/>
                  <a:gd name="connsiteY199" fmla="*/ 83796 h 3373708"/>
                  <a:gd name="connsiteX200" fmla="*/ 1817557 w 2131338"/>
                  <a:gd name="connsiteY200" fmla="*/ 57382 h 3373708"/>
                  <a:gd name="connsiteX201" fmla="*/ 1828943 w 2131338"/>
                  <a:gd name="connsiteY201" fmla="*/ 25503 h 3373708"/>
                  <a:gd name="connsiteX202" fmla="*/ 1861733 w 2131338"/>
                  <a:gd name="connsiteY202" fmla="*/ 14573 h 3373708"/>
                  <a:gd name="connsiteX203" fmla="*/ 1887236 w 2131338"/>
                  <a:gd name="connsiteY203" fmla="*/ 25503 h 3373708"/>
                  <a:gd name="connsiteX204" fmla="*/ 1923669 w 2131338"/>
                  <a:gd name="connsiteY204" fmla="*/ 18217 h 3373708"/>
                  <a:gd name="connsiteX205" fmla="*/ 1960102 w 2131338"/>
                  <a:gd name="connsiteY205" fmla="*/ 25503 h 3373708"/>
                  <a:gd name="connsiteX206" fmla="*/ 1992892 w 2131338"/>
                  <a:gd name="connsiteY206" fmla="*/ 47363 h 3373708"/>
                  <a:gd name="connsiteX207" fmla="*/ 1991526 w 2131338"/>
                  <a:gd name="connsiteY207" fmla="*/ 65124 h 3373708"/>
                  <a:gd name="connsiteX208" fmla="*/ 1981962 w 2131338"/>
                  <a:gd name="connsiteY208" fmla="*/ 80153 h 3373708"/>
                  <a:gd name="connsiteX209" fmla="*/ 1982873 w 2131338"/>
                  <a:gd name="connsiteY209" fmla="*/ 109299 h 3373708"/>
                  <a:gd name="connsiteX210" fmla="*/ 1967389 w 2131338"/>
                  <a:gd name="connsiteY210" fmla="*/ 127516 h 3373708"/>
                  <a:gd name="connsiteX211" fmla="*/ 1981962 w 2131338"/>
                  <a:gd name="connsiteY211" fmla="*/ 174879 h 3373708"/>
                  <a:gd name="connsiteX212" fmla="*/ 2007920 w 2131338"/>
                  <a:gd name="connsiteY212" fmla="*/ 143911 h 3373708"/>
                  <a:gd name="connsiteX213" fmla="*/ 2036611 w 2131338"/>
                  <a:gd name="connsiteY213" fmla="*/ 112943 h 3373708"/>
                  <a:gd name="connsiteX214" fmla="*/ 2070312 w 2131338"/>
                  <a:gd name="connsiteY214" fmla="*/ 97459 h 3373708"/>
                  <a:gd name="connsiteX215" fmla="*/ 2087618 w 2131338"/>
                  <a:gd name="connsiteY215" fmla="*/ 65580 h 3373708"/>
                  <a:gd name="connsiteX216" fmla="*/ 2098093 w 2131338"/>
                  <a:gd name="connsiteY216" fmla="*/ 35978 h 3373708"/>
                  <a:gd name="connsiteX217" fmla="*/ 2105835 w 2131338"/>
                  <a:gd name="connsiteY217" fmla="*/ 14573 h 3373708"/>
                  <a:gd name="connsiteX218" fmla="*/ 2113121 w 2131338"/>
                  <a:gd name="connsiteY218" fmla="*/ 18672 h 3373708"/>
                  <a:gd name="connsiteX219" fmla="*/ 2120408 w 2131338"/>
                  <a:gd name="connsiteY219" fmla="*/ 25503 h 3373708"/>
                  <a:gd name="connsiteX220" fmla="*/ 2131338 w 2131338"/>
                  <a:gd name="connsiteY220" fmla="*/ 36433 h 3373708"/>
                  <a:gd name="connsiteX221" fmla="*/ 2124962 w 2131338"/>
                  <a:gd name="connsiteY221" fmla="*/ 58293 h 3373708"/>
                  <a:gd name="connsiteX222" fmla="*/ 2113121 w 2131338"/>
                  <a:gd name="connsiteY222" fmla="*/ 80153 h 3373708"/>
                  <a:gd name="connsiteX223" fmla="*/ 2115854 w 2131338"/>
                  <a:gd name="connsiteY223" fmla="*/ 121140 h 3373708"/>
                  <a:gd name="connsiteX224" fmla="*/ 2102191 w 2131338"/>
                  <a:gd name="connsiteY224" fmla="*/ 156663 h 3373708"/>
                  <a:gd name="connsiteX225" fmla="*/ 2083975 w 2131338"/>
                  <a:gd name="connsiteY225" fmla="*/ 182166 h 3373708"/>
                  <a:gd name="connsiteX226" fmla="*/ 2080331 w 2131338"/>
                  <a:gd name="connsiteY226" fmla="*/ 247745 h 3373708"/>
                  <a:gd name="connsiteX227" fmla="*/ 2065758 w 2131338"/>
                  <a:gd name="connsiteY227" fmla="*/ 313325 h 3373708"/>
                  <a:gd name="connsiteX228" fmla="*/ 2087618 w 2131338"/>
                  <a:gd name="connsiteY228" fmla="*/ 283268 h 3373708"/>
                  <a:gd name="connsiteX229" fmla="*/ 2098548 w 2131338"/>
                  <a:gd name="connsiteY229" fmla="*/ 247745 h 3373708"/>
                  <a:gd name="connsiteX230" fmla="*/ 2127694 w 2131338"/>
                  <a:gd name="connsiteY230" fmla="*/ 258675 h 3373708"/>
                  <a:gd name="connsiteX231" fmla="*/ 2120408 w 2131338"/>
                  <a:gd name="connsiteY231" fmla="*/ 313325 h 3373708"/>
                  <a:gd name="connsiteX232" fmla="*/ 2098548 w 2131338"/>
                  <a:gd name="connsiteY232" fmla="*/ 349758 h 3373708"/>
                  <a:gd name="connsiteX233" fmla="*/ 2091261 w 2131338"/>
                  <a:gd name="connsiteY233" fmla="*/ 400764 h 3373708"/>
                  <a:gd name="connsiteX234" fmla="*/ 2073045 w 2131338"/>
                  <a:gd name="connsiteY234" fmla="*/ 429911 h 3373708"/>
                  <a:gd name="connsiteX235" fmla="*/ 2065758 w 2131338"/>
                  <a:gd name="connsiteY235" fmla="*/ 473631 h 3373708"/>
                  <a:gd name="connsiteX236" fmla="*/ 2043898 w 2131338"/>
                  <a:gd name="connsiteY236" fmla="*/ 510064 h 3373708"/>
                  <a:gd name="connsiteX237" fmla="*/ 2025682 w 2131338"/>
                  <a:gd name="connsiteY237" fmla="*/ 551051 h 3373708"/>
                  <a:gd name="connsiteX238" fmla="*/ 2007465 w 2131338"/>
                  <a:gd name="connsiteY238" fmla="*/ 597504 h 3373708"/>
                  <a:gd name="connsiteX239" fmla="*/ 1981962 w 2131338"/>
                  <a:gd name="connsiteY239" fmla="*/ 641223 h 3373708"/>
                  <a:gd name="connsiteX240" fmla="*/ 1978774 w 2131338"/>
                  <a:gd name="connsiteY240" fmla="*/ 656707 h 3373708"/>
                  <a:gd name="connsiteX241" fmla="*/ 1967389 w 2131338"/>
                  <a:gd name="connsiteY241" fmla="*/ 666726 h 3373708"/>
                  <a:gd name="connsiteX242" fmla="*/ 1962379 w 2131338"/>
                  <a:gd name="connsiteY242" fmla="*/ 706348 h 3373708"/>
                  <a:gd name="connsiteX243" fmla="*/ 1938242 w 2131338"/>
                  <a:gd name="connsiteY243" fmla="*/ 732306 h 3373708"/>
                  <a:gd name="connsiteX244" fmla="*/ 1930955 w 2131338"/>
                  <a:gd name="connsiteY244" fmla="*/ 768739 h 3373708"/>
                  <a:gd name="connsiteX245" fmla="*/ 1923669 w 2131338"/>
                  <a:gd name="connsiteY245" fmla="*/ 805172 h 3373708"/>
                  <a:gd name="connsiteX246" fmla="*/ 1945529 w 2131338"/>
                  <a:gd name="connsiteY246" fmla="*/ 834319 h 3373708"/>
                  <a:gd name="connsiteX247" fmla="*/ 1952815 w 2131338"/>
                  <a:gd name="connsiteY247" fmla="*/ 837962 h 3373708"/>
                  <a:gd name="connsiteX248" fmla="*/ 1946895 w 2131338"/>
                  <a:gd name="connsiteY248" fmla="*/ 850258 h 3373708"/>
                  <a:gd name="connsiteX249" fmla="*/ 1938242 w 2131338"/>
                  <a:gd name="connsiteY249" fmla="*/ 859822 h 3373708"/>
                  <a:gd name="connsiteX250" fmla="*/ 1920026 w 2131338"/>
                  <a:gd name="connsiteY250" fmla="*/ 881682 h 3373708"/>
                  <a:gd name="connsiteX251" fmla="*/ 1909096 w 2131338"/>
                  <a:gd name="connsiteY251" fmla="*/ 881682 h 3373708"/>
                  <a:gd name="connsiteX252" fmla="*/ 1905452 w 2131338"/>
                  <a:gd name="connsiteY252" fmla="*/ 921758 h 3373708"/>
                  <a:gd name="connsiteX253" fmla="*/ 1869019 w 2131338"/>
                  <a:gd name="connsiteY253" fmla="*/ 990981 h 3373708"/>
                  <a:gd name="connsiteX254" fmla="*/ 1854446 w 2131338"/>
                  <a:gd name="connsiteY254" fmla="*/ 1001911 h 3373708"/>
                  <a:gd name="connsiteX255" fmla="*/ 1845793 w 2131338"/>
                  <a:gd name="connsiteY255" fmla="*/ 1038344 h 3373708"/>
                  <a:gd name="connsiteX256" fmla="*/ 1828943 w 2131338"/>
                  <a:gd name="connsiteY256" fmla="*/ 1074777 h 3373708"/>
                  <a:gd name="connsiteX257" fmla="*/ 1828943 w 2131338"/>
                  <a:gd name="connsiteY257" fmla="*/ 1118497 h 3373708"/>
                  <a:gd name="connsiteX258" fmla="*/ 1799796 w 2131338"/>
                  <a:gd name="connsiteY258" fmla="*/ 1144000 h 3373708"/>
                  <a:gd name="connsiteX259" fmla="*/ 1785223 w 2131338"/>
                  <a:gd name="connsiteY259" fmla="*/ 1180433 h 3373708"/>
                  <a:gd name="connsiteX260" fmla="*/ 1763363 w 2131338"/>
                  <a:gd name="connsiteY260" fmla="*/ 1198650 h 3373708"/>
                  <a:gd name="connsiteX261" fmla="*/ 1750611 w 2131338"/>
                  <a:gd name="connsiteY261" fmla="*/ 1228252 h 3373708"/>
                  <a:gd name="connsiteX262" fmla="*/ 1737860 w 2131338"/>
                  <a:gd name="connsiteY262" fmla="*/ 1260587 h 3373708"/>
                  <a:gd name="connsiteX263" fmla="*/ 1705070 w 2131338"/>
                  <a:gd name="connsiteY263" fmla="*/ 1322523 h 3373708"/>
                  <a:gd name="connsiteX264" fmla="*/ 1685943 w 2131338"/>
                  <a:gd name="connsiteY264" fmla="*/ 1351669 h 3373708"/>
                  <a:gd name="connsiteX265" fmla="*/ 1661350 w 2131338"/>
                  <a:gd name="connsiteY265" fmla="*/ 1380816 h 3373708"/>
                  <a:gd name="connsiteX266" fmla="*/ 1664994 w 2131338"/>
                  <a:gd name="connsiteY266" fmla="*/ 1278803 h 3373708"/>
                  <a:gd name="connsiteX267" fmla="*/ 1646777 w 2131338"/>
                  <a:gd name="connsiteY267" fmla="*/ 1274704 h 3373708"/>
                  <a:gd name="connsiteX268" fmla="*/ 1639491 w 2131338"/>
                  <a:gd name="connsiteY268" fmla="*/ 1256943 h 3373708"/>
                  <a:gd name="connsiteX269" fmla="*/ 1648143 w 2131338"/>
                  <a:gd name="connsiteY269" fmla="*/ 1245558 h 3373708"/>
                  <a:gd name="connsiteX270" fmla="*/ 1664994 w 2131338"/>
                  <a:gd name="connsiteY270" fmla="*/ 1242370 h 3373708"/>
                  <a:gd name="connsiteX271" fmla="*/ 1679567 w 2131338"/>
                  <a:gd name="connsiteY271" fmla="*/ 1242370 h 3373708"/>
                  <a:gd name="connsiteX272" fmla="*/ 1708713 w 2131338"/>
                  <a:gd name="connsiteY272" fmla="*/ 1180433 h 3373708"/>
                  <a:gd name="connsiteX273" fmla="*/ 1718733 w 2131338"/>
                  <a:gd name="connsiteY273" fmla="*/ 1177701 h 3373708"/>
                  <a:gd name="connsiteX274" fmla="*/ 1723287 w 2131338"/>
                  <a:gd name="connsiteY274" fmla="*/ 1169504 h 3373708"/>
                  <a:gd name="connsiteX275" fmla="*/ 1723287 w 2131338"/>
                  <a:gd name="connsiteY275" fmla="*/ 1156297 h 3373708"/>
                  <a:gd name="connsiteX276" fmla="*/ 1734217 w 2131338"/>
                  <a:gd name="connsiteY276" fmla="*/ 1151287 h 3373708"/>
                  <a:gd name="connsiteX277" fmla="*/ 1777936 w 2131338"/>
                  <a:gd name="connsiteY277" fmla="*/ 1034701 h 3373708"/>
                  <a:gd name="connsiteX278" fmla="*/ 1796153 w 2131338"/>
                  <a:gd name="connsiteY278" fmla="*/ 1023771 h 3373708"/>
                  <a:gd name="connsiteX279" fmla="*/ 1797975 w 2131338"/>
                  <a:gd name="connsiteY279" fmla="*/ 1009198 h 3373708"/>
                  <a:gd name="connsiteX280" fmla="*/ 1810726 w 2131338"/>
                  <a:gd name="connsiteY280" fmla="*/ 1005554 h 3373708"/>
                  <a:gd name="connsiteX281" fmla="*/ 1828943 w 2131338"/>
                  <a:gd name="connsiteY281" fmla="*/ 969121 h 3373708"/>
                  <a:gd name="connsiteX282" fmla="*/ 1839873 w 2131338"/>
                  <a:gd name="connsiteY282" fmla="*/ 910373 h 3373708"/>
                  <a:gd name="connsiteX283" fmla="*/ 1861733 w 2131338"/>
                  <a:gd name="connsiteY283" fmla="*/ 859822 h 3373708"/>
                  <a:gd name="connsiteX284" fmla="*/ 1883593 w 2131338"/>
                  <a:gd name="connsiteY284" fmla="*/ 870752 h 3373708"/>
                  <a:gd name="connsiteX285" fmla="*/ 1894522 w 2131338"/>
                  <a:gd name="connsiteY285" fmla="*/ 834319 h 3373708"/>
                  <a:gd name="connsiteX286" fmla="*/ 1901354 w 2131338"/>
                  <a:gd name="connsiteY286" fmla="*/ 827032 h 3373708"/>
                  <a:gd name="connsiteX287" fmla="*/ 1905452 w 2131338"/>
                  <a:gd name="connsiteY287" fmla="*/ 819746 h 3373708"/>
                  <a:gd name="connsiteX288" fmla="*/ 1895889 w 2131338"/>
                  <a:gd name="connsiteY288" fmla="*/ 816558 h 3373708"/>
                  <a:gd name="connsiteX289" fmla="*/ 1883593 w 2131338"/>
                  <a:gd name="connsiteY289" fmla="*/ 816102 h 3373708"/>
                  <a:gd name="connsiteX290" fmla="*/ 1903631 w 2131338"/>
                  <a:gd name="connsiteY290" fmla="*/ 757354 h 3373708"/>
                  <a:gd name="connsiteX291" fmla="*/ 1923669 w 2131338"/>
                  <a:gd name="connsiteY291" fmla="*/ 706803 h 3373708"/>
                  <a:gd name="connsiteX292" fmla="*/ 1883593 w 2131338"/>
                  <a:gd name="connsiteY292" fmla="*/ 721376 h 3373708"/>
                  <a:gd name="connsiteX293" fmla="*/ 1876306 w 2131338"/>
                  <a:gd name="connsiteY293" fmla="*/ 762363 h 3373708"/>
                  <a:gd name="connsiteX294" fmla="*/ 1869019 w 2131338"/>
                  <a:gd name="connsiteY294" fmla="*/ 797886 h 3373708"/>
                  <a:gd name="connsiteX295" fmla="*/ 1869019 w 2131338"/>
                  <a:gd name="connsiteY295" fmla="*/ 824300 h 3373708"/>
                  <a:gd name="connsiteX296" fmla="*/ 1847159 w 2131338"/>
                  <a:gd name="connsiteY296" fmla="*/ 834319 h 3373708"/>
                  <a:gd name="connsiteX297" fmla="*/ 1820745 w 2131338"/>
                  <a:gd name="connsiteY297" fmla="*/ 885325 h 3373708"/>
                  <a:gd name="connsiteX298" fmla="*/ 1799796 w 2131338"/>
                  <a:gd name="connsiteY298" fmla="*/ 936332 h 3373708"/>
                  <a:gd name="connsiteX299" fmla="*/ 1776115 w 2131338"/>
                  <a:gd name="connsiteY299" fmla="*/ 968210 h 3373708"/>
                  <a:gd name="connsiteX300" fmla="*/ 1763363 w 2131338"/>
                  <a:gd name="connsiteY300" fmla="*/ 1005554 h 3373708"/>
                  <a:gd name="connsiteX301" fmla="*/ 1748790 w 2131338"/>
                  <a:gd name="connsiteY301" fmla="*/ 1038344 h 3373708"/>
                  <a:gd name="connsiteX302" fmla="*/ 1739226 w 2131338"/>
                  <a:gd name="connsiteY302" fmla="*/ 1053373 h 3373708"/>
                  <a:gd name="connsiteX303" fmla="*/ 1737860 w 2131338"/>
                  <a:gd name="connsiteY303" fmla="*/ 1071134 h 3373708"/>
                  <a:gd name="connsiteX304" fmla="*/ 1716000 w 2131338"/>
                  <a:gd name="connsiteY304" fmla="*/ 1120319 h 3373708"/>
                  <a:gd name="connsiteX305" fmla="*/ 1694140 w 2131338"/>
                  <a:gd name="connsiteY305" fmla="*/ 1169504 h 3373708"/>
                  <a:gd name="connsiteX306" fmla="*/ 1654064 w 2131338"/>
                  <a:gd name="connsiteY306" fmla="*/ 1191363 h 3373708"/>
                  <a:gd name="connsiteX307" fmla="*/ 1650420 w 2131338"/>
                  <a:gd name="connsiteY307" fmla="*/ 1231440 h 3373708"/>
                  <a:gd name="connsiteX308" fmla="*/ 1624917 w 2131338"/>
                  <a:gd name="connsiteY308" fmla="*/ 1260587 h 3373708"/>
                  <a:gd name="connsiteX309" fmla="*/ 1612166 w 2131338"/>
                  <a:gd name="connsiteY309" fmla="*/ 1346204 h 3373708"/>
                  <a:gd name="connsiteX310" fmla="*/ 1599414 w 2131338"/>
                  <a:gd name="connsiteY310" fmla="*/ 1420892 h 3373708"/>
                  <a:gd name="connsiteX311" fmla="*/ 1591217 w 2131338"/>
                  <a:gd name="connsiteY311" fmla="*/ 1449583 h 3373708"/>
                  <a:gd name="connsiteX312" fmla="*/ 1555694 w 2131338"/>
                  <a:gd name="connsiteY312" fmla="*/ 1453682 h 3373708"/>
                  <a:gd name="connsiteX313" fmla="*/ 1567991 w 2131338"/>
                  <a:gd name="connsiteY313" fmla="*/ 1477819 h 3373708"/>
                  <a:gd name="connsiteX314" fmla="*/ 1555694 w 2131338"/>
                  <a:gd name="connsiteY314" fmla="*/ 1493758 h 3373708"/>
                  <a:gd name="connsiteX315" fmla="*/ 1545220 w 2131338"/>
                  <a:gd name="connsiteY315" fmla="*/ 1494669 h 3373708"/>
                  <a:gd name="connsiteX316" fmla="*/ 1537478 w 2131338"/>
                  <a:gd name="connsiteY316" fmla="*/ 1501045 h 3373708"/>
                  <a:gd name="connsiteX317" fmla="*/ 1557060 w 2131338"/>
                  <a:gd name="connsiteY317" fmla="*/ 1520172 h 3373708"/>
                  <a:gd name="connsiteX318" fmla="*/ 1584841 w 2131338"/>
                  <a:gd name="connsiteY318" fmla="*/ 1533835 h 3373708"/>
                  <a:gd name="connsiteX319" fmla="*/ 1604424 w 2131338"/>
                  <a:gd name="connsiteY319" fmla="*/ 1500134 h 3373708"/>
                  <a:gd name="connsiteX320" fmla="*/ 1610344 w 2131338"/>
                  <a:gd name="connsiteY320" fmla="*/ 1460969 h 3373708"/>
                  <a:gd name="connsiteX321" fmla="*/ 1624917 w 2131338"/>
                  <a:gd name="connsiteY321" fmla="*/ 1424536 h 3373708"/>
                  <a:gd name="connsiteX322" fmla="*/ 1639491 w 2131338"/>
                  <a:gd name="connsiteY322" fmla="*/ 1391746 h 3373708"/>
                  <a:gd name="connsiteX323" fmla="*/ 1639946 w 2131338"/>
                  <a:gd name="connsiteY323" fmla="*/ 1383093 h 3373708"/>
                  <a:gd name="connsiteX324" fmla="*/ 1643134 w 2131338"/>
                  <a:gd name="connsiteY324" fmla="*/ 1377172 h 3373708"/>
                  <a:gd name="connsiteX325" fmla="*/ 1661350 w 2131338"/>
                  <a:gd name="connsiteY325" fmla="*/ 1396755 h 3373708"/>
                  <a:gd name="connsiteX326" fmla="*/ 1668637 w 2131338"/>
                  <a:gd name="connsiteY326" fmla="*/ 1424536 h 3373708"/>
                  <a:gd name="connsiteX327" fmla="*/ 1667726 w 2131338"/>
                  <a:gd name="connsiteY327" fmla="*/ 1431367 h 3373708"/>
                  <a:gd name="connsiteX328" fmla="*/ 1661350 w 2131338"/>
                  <a:gd name="connsiteY328" fmla="*/ 1435465 h 3373708"/>
                  <a:gd name="connsiteX329" fmla="*/ 1642678 w 2131338"/>
                  <a:gd name="connsiteY329" fmla="*/ 1491026 h 3373708"/>
                  <a:gd name="connsiteX330" fmla="*/ 1610344 w 2131338"/>
                  <a:gd name="connsiteY330" fmla="*/ 1541121 h 3373708"/>
                  <a:gd name="connsiteX331" fmla="*/ 1604879 w 2131338"/>
                  <a:gd name="connsiteY331" fmla="*/ 1557516 h 3373708"/>
                  <a:gd name="connsiteX332" fmla="*/ 1599414 w 2131338"/>
                  <a:gd name="connsiteY332" fmla="*/ 1573911 h 3373708"/>
                  <a:gd name="connsiteX333" fmla="*/ 1580287 w 2131338"/>
                  <a:gd name="connsiteY333" fmla="*/ 1613532 h 3373708"/>
                  <a:gd name="connsiteX334" fmla="*/ 1555694 w 2131338"/>
                  <a:gd name="connsiteY334" fmla="*/ 1650421 h 3373708"/>
                  <a:gd name="connsiteX335" fmla="*/ 1552962 w 2131338"/>
                  <a:gd name="connsiteY335" fmla="*/ 1662262 h 3373708"/>
                  <a:gd name="connsiteX336" fmla="*/ 1544764 w 2131338"/>
                  <a:gd name="connsiteY336" fmla="*/ 1668638 h 3373708"/>
                  <a:gd name="connsiteX337" fmla="*/ 1536567 w 2131338"/>
                  <a:gd name="connsiteY337" fmla="*/ 1660440 h 3373708"/>
                  <a:gd name="connsiteX338" fmla="*/ 1533835 w 2131338"/>
                  <a:gd name="connsiteY338" fmla="*/ 1646778 h 3373708"/>
                  <a:gd name="connsiteX339" fmla="*/ 1531557 w 2131338"/>
                  <a:gd name="connsiteY339" fmla="*/ 1619453 h 3373708"/>
                  <a:gd name="connsiteX340" fmla="*/ 1504688 w 2131338"/>
                  <a:gd name="connsiteY340" fmla="*/ 1613988 h 3373708"/>
                  <a:gd name="connsiteX341" fmla="*/ 1526548 w 2131338"/>
                  <a:gd name="connsiteY341" fmla="*/ 1580743 h 3373708"/>
                  <a:gd name="connsiteX342" fmla="*/ 1537478 w 2131338"/>
                  <a:gd name="connsiteY342" fmla="*/ 1544765 h 3373708"/>
                  <a:gd name="connsiteX343" fmla="*/ 1526548 w 2131338"/>
                  <a:gd name="connsiteY343" fmla="*/ 1533835 h 3373708"/>
                  <a:gd name="connsiteX344" fmla="*/ 1504688 w 2131338"/>
                  <a:gd name="connsiteY344" fmla="*/ 1573911 h 3373708"/>
                  <a:gd name="connsiteX345" fmla="*/ 1493758 w 2131338"/>
                  <a:gd name="connsiteY345" fmla="*/ 1584841 h 3373708"/>
                  <a:gd name="connsiteX346" fmla="*/ 1479185 w 2131338"/>
                  <a:gd name="connsiteY346" fmla="*/ 1578465 h 3373708"/>
                  <a:gd name="connsiteX347" fmla="*/ 1464611 w 2131338"/>
                  <a:gd name="connsiteY347" fmla="*/ 1566625 h 3373708"/>
                  <a:gd name="connsiteX348" fmla="*/ 1465522 w 2131338"/>
                  <a:gd name="connsiteY348" fmla="*/ 1594405 h 3373708"/>
                  <a:gd name="connsiteX349" fmla="*/ 1450038 w 2131338"/>
                  <a:gd name="connsiteY349" fmla="*/ 1613988 h 3373708"/>
                  <a:gd name="connsiteX350" fmla="*/ 1435465 w 2131338"/>
                  <a:gd name="connsiteY350" fmla="*/ 1639491 h 3373708"/>
                  <a:gd name="connsiteX351" fmla="*/ 1420892 w 2131338"/>
                  <a:gd name="connsiteY351" fmla="*/ 1679567 h 3373708"/>
                  <a:gd name="connsiteX352" fmla="*/ 1406318 w 2131338"/>
                  <a:gd name="connsiteY352" fmla="*/ 1668638 h 3373708"/>
                  <a:gd name="connsiteX353" fmla="*/ 1391745 w 2131338"/>
                  <a:gd name="connsiteY353" fmla="*/ 1679567 h 3373708"/>
                  <a:gd name="connsiteX354" fmla="*/ 1374895 w 2131338"/>
                  <a:gd name="connsiteY354" fmla="*/ 1728752 h 3373708"/>
                  <a:gd name="connsiteX355" fmla="*/ 1366242 w 2131338"/>
                  <a:gd name="connsiteY355" fmla="*/ 1777937 h 3373708"/>
                  <a:gd name="connsiteX356" fmla="*/ 1377172 w 2131338"/>
                  <a:gd name="connsiteY356" fmla="*/ 1781580 h 3373708"/>
                  <a:gd name="connsiteX357" fmla="*/ 1395389 w 2131338"/>
                  <a:gd name="connsiteY357" fmla="*/ 1767007 h 3373708"/>
                  <a:gd name="connsiteX358" fmla="*/ 1405408 w 2131338"/>
                  <a:gd name="connsiteY358" fmla="*/ 1764274 h 3373708"/>
                  <a:gd name="connsiteX359" fmla="*/ 1409962 w 2131338"/>
                  <a:gd name="connsiteY359" fmla="*/ 1756077 h 3373708"/>
                  <a:gd name="connsiteX360" fmla="*/ 1409962 w 2131338"/>
                  <a:gd name="connsiteY360" fmla="*/ 1742870 h 3373708"/>
                  <a:gd name="connsiteX361" fmla="*/ 1420892 w 2131338"/>
                  <a:gd name="connsiteY361" fmla="*/ 1737860 h 3373708"/>
                  <a:gd name="connsiteX362" fmla="*/ 1433643 w 2131338"/>
                  <a:gd name="connsiteY362" fmla="*/ 1706892 h 3373708"/>
                  <a:gd name="connsiteX363" fmla="*/ 1457325 w 2131338"/>
                  <a:gd name="connsiteY363" fmla="*/ 1686854 h 3373708"/>
                  <a:gd name="connsiteX364" fmla="*/ 1463701 w 2131338"/>
                  <a:gd name="connsiteY364" fmla="*/ 1690953 h 3373708"/>
                  <a:gd name="connsiteX365" fmla="*/ 1464611 w 2131338"/>
                  <a:gd name="connsiteY365" fmla="*/ 1697784 h 3373708"/>
                  <a:gd name="connsiteX366" fmla="*/ 1465067 w 2131338"/>
                  <a:gd name="connsiteY366" fmla="*/ 1729663 h 3373708"/>
                  <a:gd name="connsiteX367" fmla="*/ 1457325 w 2131338"/>
                  <a:gd name="connsiteY367" fmla="*/ 1756077 h 3373708"/>
                  <a:gd name="connsiteX368" fmla="*/ 1445029 w 2131338"/>
                  <a:gd name="connsiteY368" fmla="*/ 1749701 h 3373708"/>
                  <a:gd name="connsiteX369" fmla="*/ 1435465 w 2131338"/>
                  <a:gd name="connsiteY369" fmla="*/ 1737860 h 3373708"/>
                  <a:gd name="connsiteX370" fmla="*/ 1428179 w 2131338"/>
                  <a:gd name="connsiteY370" fmla="*/ 1761542 h 3373708"/>
                  <a:gd name="connsiteX371" fmla="*/ 1420892 w 2131338"/>
                  <a:gd name="connsiteY371" fmla="*/ 1785223 h 3373708"/>
                  <a:gd name="connsiteX372" fmla="*/ 1423169 w 2131338"/>
                  <a:gd name="connsiteY372" fmla="*/ 1797975 h 3373708"/>
                  <a:gd name="connsiteX373" fmla="*/ 1428179 w 2131338"/>
                  <a:gd name="connsiteY373" fmla="*/ 1810727 h 3373708"/>
                  <a:gd name="connsiteX374" fmla="*/ 1409051 w 2131338"/>
                  <a:gd name="connsiteY374" fmla="*/ 1827121 h 3373708"/>
                  <a:gd name="connsiteX375" fmla="*/ 1395389 w 2131338"/>
                  <a:gd name="connsiteY375" fmla="*/ 1843516 h 3373708"/>
                  <a:gd name="connsiteX376" fmla="*/ 1395389 w 2131338"/>
                  <a:gd name="connsiteY376" fmla="*/ 1883593 h 3373708"/>
                  <a:gd name="connsiteX377" fmla="*/ 1406318 w 2131338"/>
                  <a:gd name="connsiteY377" fmla="*/ 1869020 h 3373708"/>
                  <a:gd name="connsiteX378" fmla="*/ 1406318 w 2131338"/>
                  <a:gd name="connsiteY378" fmla="*/ 1843516 h 3373708"/>
                  <a:gd name="connsiteX379" fmla="*/ 1446395 w 2131338"/>
                  <a:gd name="connsiteY379" fmla="*/ 1843516 h 3373708"/>
                  <a:gd name="connsiteX380" fmla="*/ 1442752 w 2131338"/>
                  <a:gd name="connsiteY380" fmla="*/ 1858090 h 3373708"/>
                  <a:gd name="connsiteX381" fmla="*/ 1434099 w 2131338"/>
                  <a:gd name="connsiteY381" fmla="*/ 1871752 h 3373708"/>
                  <a:gd name="connsiteX382" fmla="*/ 1450038 w 2131338"/>
                  <a:gd name="connsiteY382" fmla="*/ 1890879 h 3373708"/>
                  <a:gd name="connsiteX383" fmla="*/ 1438197 w 2131338"/>
                  <a:gd name="connsiteY383" fmla="*/ 1925947 h 3373708"/>
                  <a:gd name="connsiteX384" fmla="*/ 1420892 w 2131338"/>
                  <a:gd name="connsiteY384" fmla="*/ 1952816 h 3373708"/>
                  <a:gd name="connsiteX385" fmla="*/ 1417704 w 2131338"/>
                  <a:gd name="connsiteY385" fmla="*/ 1976953 h 3373708"/>
                  <a:gd name="connsiteX386" fmla="*/ 1395389 w 2131338"/>
                  <a:gd name="connsiteY386" fmla="*/ 1981963 h 3373708"/>
                  <a:gd name="connsiteX387" fmla="*/ 1395389 w 2131338"/>
                  <a:gd name="connsiteY387" fmla="*/ 2022039 h 3373708"/>
                  <a:gd name="connsiteX388" fmla="*/ 1365787 w 2131338"/>
                  <a:gd name="connsiteY388" fmla="*/ 1998813 h 3373708"/>
                  <a:gd name="connsiteX389" fmla="*/ 1344382 w 2131338"/>
                  <a:gd name="connsiteY389" fmla="*/ 1967389 h 3373708"/>
                  <a:gd name="connsiteX390" fmla="*/ 1337096 w 2131338"/>
                  <a:gd name="connsiteY390" fmla="*/ 1963746 h 3373708"/>
                  <a:gd name="connsiteX391" fmla="*/ 1348026 w 2131338"/>
                  <a:gd name="connsiteY391" fmla="*/ 1938243 h 3373708"/>
                  <a:gd name="connsiteX392" fmla="*/ 1331175 w 2131338"/>
                  <a:gd name="connsiteY392" fmla="*/ 1950083 h 3373708"/>
                  <a:gd name="connsiteX393" fmla="*/ 1311592 w 2131338"/>
                  <a:gd name="connsiteY393" fmla="*/ 1956459 h 3373708"/>
                  <a:gd name="connsiteX394" fmla="*/ 1306583 w 2131338"/>
                  <a:gd name="connsiteY394" fmla="*/ 1952360 h 3373708"/>
                  <a:gd name="connsiteX395" fmla="*/ 1304306 w 2131338"/>
                  <a:gd name="connsiteY395" fmla="*/ 1945529 h 3373708"/>
                  <a:gd name="connsiteX396" fmla="*/ 1289733 w 2131338"/>
                  <a:gd name="connsiteY396" fmla="*/ 1952816 h 3373708"/>
                  <a:gd name="connsiteX397" fmla="*/ 1275159 w 2131338"/>
                  <a:gd name="connsiteY397" fmla="*/ 1959647 h 3373708"/>
                  <a:gd name="connsiteX398" fmla="*/ 1271516 w 2131338"/>
                  <a:gd name="connsiteY398" fmla="*/ 1974676 h 3373708"/>
                  <a:gd name="connsiteX399" fmla="*/ 1271516 w 2131338"/>
                  <a:gd name="connsiteY399" fmla="*/ 1981963 h 3373708"/>
                  <a:gd name="connsiteX400" fmla="*/ 1263319 w 2131338"/>
                  <a:gd name="connsiteY400" fmla="*/ 1970577 h 3373708"/>
                  <a:gd name="connsiteX401" fmla="*/ 1249656 w 2131338"/>
                  <a:gd name="connsiteY401" fmla="*/ 1967389 h 3373708"/>
                  <a:gd name="connsiteX402" fmla="*/ 1260586 w 2131338"/>
                  <a:gd name="connsiteY402" fmla="*/ 1981963 h 3373708"/>
                  <a:gd name="connsiteX403" fmla="*/ 1267873 w 2131338"/>
                  <a:gd name="connsiteY403" fmla="*/ 2036156 h 3373708"/>
                  <a:gd name="connsiteX404" fmla="*/ 1275159 w 2131338"/>
                  <a:gd name="connsiteY404" fmla="*/ 2087618 h 3373708"/>
                  <a:gd name="connsiteX405" fmla="*/ 1264229 w 2131338"/>
                  <a:gd name="connsiteY405" fmla="*/ 2101281 h 3373708"/>
                  <a:gd name="connsiteX406" fmla="*/ 1275159 w 2131338"/>
                  <a:gd name="connsiteY406" fmla="*/ 2120408 h 3373708"/>
                  <a:gd name="connsiteX407" fmla="*/ 1300663 w 2131338"/>
                  <a:gd name="connsiteY407" fmla="*/ 2131338 h 3373708"/>
                  <a:gd name="connsiteX408" fmla="*/ 1304306 w 2131338"/>
                  <a:gd name="connsiteY408" fmla="*/ 2098548 h 3373708"/>
                  <a:gd name="connsiteX409" fmla="*/ 1301573 w 2131338"/>
                  <a:gd name="connsiteY409" fmla="*/ 2074867 h 3373708"/>
                  <a:gd name="connsiteX410" fmla="*/ 1293376 w 2131338"/>
                  <a:gd name="connsiteY410" fmla="*/ 2051185 h 3373708"/>
                  <a:gd name="connsiteX411" fmla="*/ 1310682 w 2131338"/>
                  <a:gd name="connsiteY411" fmla="*/ 2041622 h 3373708"/>
                  <a:gd name="connsiteX412" fmla="*/ 1333452 w 2131338"/>
                  <a:gd name="connsiteY412" fmla="*/ 2040256 h 3373708"/>
                  <a:gd name="connsiteX413" fmla="*/ 1340739 w 2131338"/>
                  <a:gd name="connsiteY413" fmla="*/ 2000179 h 3373708"/>
                  <a:gd name="connsiteX414" fmla="*/ 1366242 w 2131338"/>
                  <a:gd name="connsiteY414" fmla="*/ 2036612 h 3373708"/>
                  <a:gd name="connsiteX415" fmla="*/ 1338917 w 2131338"/>
                  <a:gd name="connsiteY415" fmla="*/ 2116310 h 3373708"/>
                  <a:gd name="connsiteX416" fmla="*/ 1289733 w 2131338"/>
                  <a:gd name="connsiteY416" fmla="*/ 2182345 h 3373708"/>
                  <a:gd name="connsiteX417" fmla="*/ 1281080 w 2131338"/>
                  <a:gd name="connsiteY417" fmla="*/ 2213768 h 3373708"/>
                  <a:gd name="connsiteX418" fmla="*/ 1264229 w 2131338"/>
                  <a:gd name="connsiteY418" fmla="*/ 2236994 h 3373708"/>
                  <a:gd name="connsiteX419" fmla="*/ 1261041 w 2131338"/>
                  <a:gd name="connsiteY419" fmla="*/ 2232896 h 3373708"/>
                  <a:gd name="connsiteX420" fmla="*/ 1260586 w 2131338"/>
                  <a:gd name="connsiteY420" fmla="*/ 2226065 h 3373708"/>
                  <a:gd name="connsiteX421" fmla="*/ 1248290 w 2131338"/>
                  <a:gd name="connsiteY421" fmla="*/ 2214223 h 3373708"/>
                  <a:gd name="connsiteX422" fmla="*/ 1260586 w 2131338"/>
                  <a:gd name="connsiteY422" fmla="*/ 2196918 h 3373708"/>
                  <a:gd name="connsiteX423" fmla="*/ 1246013 w 2131338"/>
                  <a:gd name="connsiteY423" fmla="*/ 2164128 h 3373708"/>
                  <a:gd name="connsiteX424" fmla="*/ 1260586 w 2131338"/>
                  <a:gd name="connsiteY424" fmla="*/ 2134982 h 3373708"/>
                  <a:gd name="connsiteX425" fmla="*/ 1257398 w 2131338"/>
                  <a:gd name="connsiteY425" fmla="*/ 2124963 h 3373708"/>
                  <a:gd name="connsiteX426" fmla="*/ 1246013 w 2131338"/>
                  <a:gd name="connsiteY426" fmla="*/ 2120408 h 3373708"/>
                  <a:gd name="connsiteX427" fmla="*/ 1235083 w 2131338"/>
                  <a:gd name="connsiteY427" fmla="*/ 2124052 h 3373708"/>
                  <a:gd name="connsiteX428" fmla="*/ 1220510 w 2131338"/>
                  <a:gd name="connsiteY428" fmla="*/ 2160485 h 3373708"/>
                  <a:gd name="connsiteX429" fmla="*/ 1205936 w 2131338"/>
                  <a:gd name="connsiteY429" fmla="*/ 2196918 h 3373708"/>
                  <a:gd name="connsiteX430" fmla="*/ 1173147 w 2131338"/>
                  <a:gd name="connsiteY430" fmla="*/ 2246558 h 3373708"/>
                  <a:gd name="connsiteX431" fmla="*/ 1140357 w 2131338"/>
                  <a:gd name="connsiteY431" fmla="*/ 2298930 h 3373708"/>
                  <a:gd name="connsiteX432" fmla="*/ 1129427 w 2131338"/>
                  <a:gd name="connsiteY432" fmla="*/ 2335364 h 3373708"/>
                  <a:gd name="connsiteX433" fmla="*/ 1107567 w 2131338"/>
                  <a:gd name="connsiteY433" fmla="*/ 2360867 h 3373708"/>
                  <a:gd name="connsiteX434" fmla="*/ 1111666 w 2131338"/>
                  <a:gd name="connsiteY434" fmla="*/ 2376807 h 3373708"/>
                  <a:gd name="connsiteX435" fmla="*/ 1118497 w 2131338"/>
                  <a:gd name="connsiteY435" fmla="*/ 2390013 h 3373708"/>
                  <a:gd name="connsiteX436" fmla="*/ 1121685 w 2131338"/>
                  <a:gd name="connsiteY436" fmla="*/ 2384548 h 3373708"/>
                  <a:gd name="connsiteX437" fmla="*/ 1122140 w 2131338"/>
                  <a:gd name="connsiteY437" fmla="*/ 2379084 h 3373708"/>
                  <a:gd name="connsiteX438" fmla="*/ 1160850 w 2131338"/>
                  <a:gd name="connsiteY438" fmla="*/ 2312593 h 3373708"/>
                  <a:gd name="connsiteX439" fmla="*/ 1191363 w 2131338"/>
                  <a:gd name="connsiteY439" fmla="*/ 2240637 h 3373708"/>
                  <a:gd name="connsiteX440" fmla="*/ 1209580 w 2131338"/>
                  <a:gd name="connsiteY440" fmla="*/ 2240637 h 3373708"/>
                  <a:gd name="connsiteX441" fmla="*/ 1240548 w 2131338"/>
                  <a:gd name="connsiteY441" fmla="*/ 2243370 h 3373708"/>
                  <a:gd name="connsiteX442" fmla="*/ 1260586 w 2131338"/>
                  <a:gd name="connsiteY442" fmla="*/ 2262497 h 3373708"/>
                  <a:gd name="connsiteX443" fmla="*/ 1248745 w 2131338"/>
                  <a:gd name="connsiteY443" fmla="*/ 2315781 h 3373708"/>
                  <a:gd name="connsiteX444" fmla="*/ 1220510 w 2131338"/>
                  <a:gd name="connsiteY444" fmla="*/ 2360867 h 3373708"/>
                  <a:gd name="connsiteX445" fmla="*/ 1230073 w 2131338"/>
                  <a:gd name="connsiteY445" fmla="*/ 2392746 h 3373708"/>
                  <a:gd name="connsiteX446" fmla="*/ 1231440 w 2131338"/>
                  <a:gd name="connsiteY446" fmla="*/ 2419160 h 3373708"/>
                  <a:gd name="connsiteX447" fmla="*/ 1217322 w 2131338"/>
                  <a:gd name="connsiteY447" fmla="*/ 2414606 h 3373708"/>
                  <a:gd name="connsiteX448" fmla="*/ 1205936 w 2131338"/>
                  <a:gd name="connsiteY448" fmla="*/ 2404587 h 3373708"/>
                  <a:gd name="connsiteX449" fmla="*/ 1200471 w 2131338"/>
                  <a:gd name="connsiteY449" fmla="*/ 2447396 h 3373708"/>
                  <a:gd name="connsiteX450" fmla="*/ 1184076 w 2131338"/>
                  <a:gd name="connsiteY450" fmla="*/ 2484739 h 3373708"/>
                  <a:gd name="connsiteX451" fmla="*/ 1165860 w 2131338"/>
                  <a:gd name="connsiteY451" fmla="*/ 2455593 h 3373708"/>
                  <a:gd name="connsiteX452" fmla="*/ 1176790 w 2131338"/>
                  <a:gd name="connsiteY452" fmla="*/ 2419160 h 3373708"/>
                  <a:gd name="connsiteX453" fmla="*/ 1169959 w 2131338"/>
                  <a:gd name="connsiteY453" fmla="*/ 2413695 h 3373708"/>
                  <a:gd name="connsiteX454" fmla="*/ 1165860 w 2131338"/>
                  <a:gd name="connsiteY454" fmla="*/ 2408230 h 3373708"/>
                  <a:gd name="connsiteX455" fmla="*/ 1177245 w 2131338"/>
                  <a:gd name="connsiteY455" fmla="*/ 2401854 h 3373708"/>
                  <a:gd name="connsiteX456" fmla="*/ 1191363 w 2131338"/>
                  <a:gd name="connsiteY456" fmla="*/ 2400943 h 3373708"/>
                  <a:gd name="connsiteX457" fmla="*/ 1198194 w 2131338"/>
                  <a:gd name="connsiteY457" fmla="*/ 2366332 h 3373708"/>
                  <a:gd name="connsiteX458" fmla="*/ 1213223 w 2131338"/>
                  <a:gd name="connsiteY458" fmla="*/ 2331720 h 3373708"/>
                  <a:gd name="connsiteX459" fmla="*/ 1209580 w 2131338"/>
                  <a:gd name="connsiteY459" fmla="*/ 2317147 h 3373708"/>
                  <a:gd name="connsiteX460" fmla="*/ 1195006 w 2131338"/>
                  <a:gd name="connsiteY460" fmla="*/ 2298930 h 3373708"/>
                  <a:gd name="connsiteX461" fmla="*/ 1173147 w 2131338"/>
                  <a:gd name="connsiteY461" fmla="*/ 2317147 h 3373708"/>
                  <a:gd name="connsiteX462" fmla="*/ 1162217 w 2131338"/>
                  <a:gd name="connsiteY462" fmla="*/ 2400943 h 3373708"/>
                  <a:gd name="connsiteX463" fmla="*/ 1128060 w 2131338"/>
                  <a:gd name="connsiteY463" fmla="*/ 2447396 h 3373708"/>
                  <a:gd name="connsiteX464" fmla="*/ 1107567 w 2131338"/>
                  <a:gd name="connsiteY464" fmla="*/ 2499313 h 3373708"/>
                  <a:gd name="connsiteX465" fmla="*/ 1097548 w 2131338"/>
                  <a:gd name="connsiteY465" fmla="*/ 2540755 h 3373708"/>
                  <a:gd name="connsiteX466" fmla="*/ 1082064 w 2131338"/>
                  <a:gd name="connsiteY466" fmla="*/ 2579466 h 3373708"/>
                  <a:gd name="connsiteX467" fmla="*/ 1031057 w 2131338"/>
                  <a:gd name="connsiteY467" fmla="*/ 2634115 h 3373708"/>
                  <a:gd name="connsiteX468" fmla="*/ 1001911 w 2131338"/>
                  <a:gd name="connsiteY468" fmla="*/ 2714268 h 3373708"/>
                  <a:gd name="connsiteX469" fmla="*/ 993258 w 2131338"/>
                  <a:gd name="connsiteY469" fmla="*/ 2715179 h 3373708"/>
                  <a:gd name="connsiteX470" fmla="*/ 987338 w 2131338"/>
                  <a:gd name="connsiteY470" fmla="*/ 2721555 h 3373708"/>
                  <a:gd name="connsiteX471" fmla="*/ 993258 w 2131338"/>
                  <a:gd name="connsiteY471" fmla="*/ 2732030 h 3373708"/>
                  <a:gd name="connsiteX472" fmla="*/ 1001911 w 2131338"/>
                  <a:gd name="connsiteY472" fmla="*/ 2739772 h 3373708"/>
                  <a:gd name="connsiteX473" fmla="*/ 961834 w 2131338"/>
                  <a:gd name="connsiteY473" fmla="*/ 2761631 h 3373708"/>
                  <a:gd name="connsiteX474" fmla="*/ 932688 w 2131338"/>
                  <a:gd name="connsiteY474" fmla="*/ 2761631 h 3373708"/>
                  <a:gd name="connsiteX475" fmla="*/ 939064 w 2131338"/>
                  <a:gd name="connsiteY475" fmla="*/ 2717456 h 3373708"/>
                  <a:gd name="connsiteX476" fmla="*/ 939975 w 2131338"/>
                  <a:gd name="connsiteY476" fmla="*/ 2659618 h 3373708"/>
                  <a:gd name="connsiteX477" fmla="*/ 918115 w 2131338"/>
                  <a:gd name="connsiteY477" fmla="*/ 2696052 h 3373708"/>
                  <a:gd name="connsiteX478" fmla="*/ 906729 w 2131338"/>
                  <a:gd name="connsiteY478" fmla="*/ 2712902 h 3373708"/>
                  <a:gd name="connsiteX479" fmla="*/ 903542 w 2131338"/>
                  <a:gd name="connsiteY479" fmla="*/ 2732485 h 3373708"/>
                  <a:gd name="connsiteX480" fmla="*/ 852535 w 2131338"/>
                  <a:gd name="connsiteY480" fmla="*/ 2787134 h 3373708"/>
                  <a:gd name="connsiteX481" fmla="*/ 825666 w 2131338"/>
                  <a:gd name="connsiteY481" fmla="*/ 2810816 h 3373708"/>
                  <a:gd name="connsiteX482" fmla="*/ 812459 w 2131338"/>
                  <a:gd name="connsiteY482" fmla="*/ 2834498 h 3373708"/>
                  <a:gd name="connsiteX483" fmla="*/ 801529 w 2131338"/>
                  <a:gd name="connsiteY483" fmla="*/ 2834498 h 3373708"/>
                  <a:gd name="connsiteX484" fmla="*/ 794242 w 2131338"/>
                  <a:gd name="connsiteY484" fmla="*/ 2859545 h 3373708"/>
                  <a:gd name="connsiteX485" fmla="*/ 786955 w 2131338"/>
                  <a:gd name="connsiteY485" fmla="*/ 2881861 h 3373708"/>
                  <a:gd name="connsiteX486" fmla="*/ 757809 w 2131338"/>
                  <a:gd name="connsiteY486" fmla="*/ 2903720 h 3373708"/>
                  <a:gd name="connsiteX487" fmla="*/ 743691 w 2131338"/>
                  <a:gd name="connsiteY487" fmla="*/ 2893246 h 3373708"/>
                  <a:gd name="connsiteX488" fmla="*/ 743236 w 2131338"/>
                  <a:gd name="connsiteY488" fmla="*/ 2874574 h 3373708"/>
                  <a:gd name="connsiteX489" fmla="*/ 733217 w 2131338"/>
                  <a:gd name="connsiteY489" fmla="*/ 2870020 h 3373708"/>
                  <a:gd name="connsiteX490" fmla="*/ 728663 w 2131338"/>
                  <a:gd name="connsiteY490" fmla="*/ 2860001 h 3373708"/>
                  <a:gd name="connsiteX491" fmla="*/ 743236 w 2131338"/>
                  <a:gd name="connsiteY491" fmla="*/ 2815370 h 3373708"/>
                  <a:gd name="connsiteX492" fmla="*/ 757809 w 2131338"/>
                  <a:gd name="connsiteY492" fmla="*/ 2765275 h 3373708"/>
                  <a:gd name="connsiteX493" fmla="*/ 757354 w 2131338"/>
                  <a:gd name="connsiteY493" fmla="*/ 2761631 h 3373708"/>
                  <a:gd name="connsiteX494" fmla="*/ 754166 w 2131338"/>
                  <a:gd name="connsiteY494" fmla="*/ 2757988 h 3373708"/>
                  <a:gd name="connsiteX495" fmla="*/ 745513 w 2131338"/>
                  <a:gd name="connsiteY495" fmla="*/ 2771195 h 3373708"/>
                  <a:gd name="connsiteX496" fmla="*/ 739592 w 2131338"/>
                  <a:gd name="connsiteY496" fmla="*/ 2787134 h 3373708"/>
                  <a:gd name="connsiteX497" fmla="*/ 733217 w 2131338"/>
                  <a:gd name="connsiteY497" fmla="*/ 2792599 h 3373708"/>
                  <a:gd name="connsiteX498" fmla="*/ 732306 w 2131338"/>
                  <a:gd name="connsiteY498" fmla="*/ 2798065 h 3373708"/>
                  <a:gd name="connsiteX499" fmla="*/ 730484 w 2131338"/>
                  <a:gd name="connsiteY499" fmla="*/ 2814459 h 3373708"/>
                  <a:gd name="connsiteX500" fmla="*/ 717733 w 2131338"/>
                  <a:gd name="connsiteY500" fmla="*/ 2819924 h 3373708"/>
                  <a:gd name="connsiteX501" fmla="*/ 691774 w 2131338"/>
                  <a:gd name="connsiteY501" fmla="*/ 2831310 h 3373708"/>
                  <a:gd name="connsiteX502" fmla="*/ 663083 w 2131338"/>
                  <a:gd name="connsiteY502" fmla="*/ 2834498 h 3373708"/>
                  <a:gd name="connsiteX503" fmla="*/ 648510 w 2131338"/>
                  <a:gd name="connsiteY503" fmla="*/ 2863644 h 3373708"/>
                  <a:gd name="connsiteX504" fmla="*/ 633936 w 2131338"/>
                  <a:gd name="connsiteY504" fmla="*/ 2870930 h 3373708"/>
                  <a:gd name="connsiteX505" fmla="*/ 619363 w 2131338"/>
                  <a:gd name="connsiteY505" fmla="*/ 2889147 h 3373708"/>
                  <a:gd name="connsiteX506" fmla="*/ 607522 w 2131338"/>
                  <a:gd name="connsiteY506" fmla="*/ 2890514 h 3373708"/>
                  <a:gd name="connsiteX507" fmla="*/ 601146 w 2131338"/>
                  <a:gd name="connsiteY507" fmla="*/ 2900077 h 3373708"/>
                  <a:gd name="connsiteX508" fmla="*/ 604790 w 2131338"/>
                  <a:gd name="connsiteY508" fmla="*/ 2921937 h 3373708"/>
                  <a:gd name="connsiteX509" fmla="*/ 568357 w 2131338"/>
                  <a:gd name="connsiteY509" fmla="*/ 2918294 h 3373708"/>
                  <a:gd name="connsiteX510" fmla="*/ 578831 w 2131338"/>
                  <a:gd name="connsiteY510" fmla="*/ 2885048 h 3373708"/>
                  <a:gd name="connsiteX511" fmla="*/ 575643 w 2131338"/>
                  <a:gd name="connsiteY511" fmla="*/ 2860001 h 3373708"/>
                  <a:gd name="connsiteX512" fmla="*/ 563347 w 2131338"/>
                  <a:gd name="connsiteY512" fmla="*/ 2865921 h 3373708"/>
                  <a:gd name="connsiteX513" fmla="*/ 553784 w 2131338"/>
                  <a:gd name="connsiteY513" fmla="*/ 2874574 h 3373708"/>
                  <a:gd name="connsiteX514" fmla="*/ 546497 w 2131338"/>
                  <a:gd name="connsiteY514" fmla="*/ 2918294 h 3373708"/>
                  <a:gd name="connsiteX515" fmla="*/ 528280 w 2131338"/>
                  <a:gd name="connsiteY515" fmla="*/ 2947440 h 3373708"/>
                  <a:gd name="connsiteX516" fmla="*/ 520994 w 2131338"/>
                  <a:gd name="connsiteY516" fmla="*/ 2977498 h 3373708"/>
                  <a:gd name="connsiteX517" fmla="*/ 502777 w 2131338"/>
                  <a:gd name="connsiteY517" fmla="*/ 3002090 h 3373708"/>
                  <a:gd name="connsiteX518" fmla="*/ 495490 w 2131338"/>
                  <a:gd name="connsiteY518" fmla="*/ 3043077 h 3373708"/>
                  <a:gd name="connsiteX519" fmla="*/ 488204 w 2131338"/>
                  <a:gd name="connsiteY519" fmla="*/ 3078599 h 3373708"/>
                  <a:gd name="connsiteX520" fmla="*/ 466799 w 2131338"/>
                  <a:gd name="connsiteY520" fmla="*/ 3079510 h 3373708"/>
                  <a:gd name="connsiteX521" fmla="*/ 459057 w 2131338"/>
                  <a:gd name="connsiteY521" fmla="*/ 3096816 h 3373708"/>
                  <a:gd name="connsiteX522" fmla="*/ 437197 w 2131338"/>
                  <a:gd name="connsiteY522" fmla="*/ 3133249 h 3373708"/>
                  <a:gd name="connsiteX523" fmla="*/ 418981 w 2131338"/>
                  <a:gd name="connsiteY523" fmla="*/ 3136893 h 3373708"/>
                  <a:gd name="connsiteX524" fmla="*/ 408962 w 2131338"/>
                  <a:gd name="connsiteY524" fmla="*/ 3133704 h 3373708"/>
                  <a:gd name="connsiteX525" fmla="*/ 404408 w 2131338"/>
                  <a:gd name="connsiteY525" fmla="*/ 3122319 h 3373708"/>
                  <a:gd name="connsiteX526" fmla="*/ 417159 w 2131338"/>
                  <a:gd name="connsiteY526" fmla="*/ 3088618 h 3373708"/>
                  <a:gd name="connsiteX527" fmla="*/ 429911 w 2131338"/>
                  <a:gd name="connsiteY527" fmla="*/ 3038523 h 3373708"/>
                  <a:gd name="connsiteX528" fmla="*/ 444484 w 2131338"/>
                  <a:gd name="connsiteY528" fmla="*/ 3020306 h 3373708"/>
                  <a:gd name="connsiteX529" fmla="*/ 474086 w 2131338"/>
                  <a:gd name="connsiteY529" fmla="*/ 3019396 h 3373708"/>
                  <a:gd name="connsiteX530" fmla="*/ 473631 w 2131338"/>
                  <a:gd name="connsiteY530" fmla="*/ 3002090 h 3373708"/>
                  <a:gd name="connsiteX531" fmla="*/ 488204 w 2131338"/>
                  <a:gd name="connsiteY531" fmla="*/ 2962013 h 3373708"/>
                  <a:gd name="connsiteX532" fmla="*/ 473631 w 2131338"/>
                  <a:gd name="connsiteY532" fmla="*/ 2962013 h 3373708"/>
                  <a:gd name="connsiteX533" fmla="*/ 488204 w 2131338"/>
                  <a:gd name="connsiteY533" fmla="*/ 2943797 h 3373708"/>
                  <a:gd name="connsiteX534" fmla="*/ 488204 w 2131338"/>
                  <a:gd name="connsiteY534" fmla="*/ 2903720 h 3373708"/>
                  <a:gd name="connsiteX535" fmla="*/ 513707 w 2131338"/>
                  <a:gd name="connsiteY535" fmla="*/ 2885504 h 3373708"/>
                  <a:gd name="connsiteX536" fmla="*/ 517350 w 2131338"/>
                  <a:gd name="connsiteY536" fmla="*/ 2849071 h 3373708"/>
                  <a:gd name="connsiteX537" fmla="*/ 538299 w 2131338"/>
                  <a:gd name="connsiteY537" fmla="*/ 2819469 h 3373708"/>
                  <a:gd name="connsiteX538" fmla="*/ 553784 w 2131338"/>
                  <a:gd name="connsiteY538" fmla="*/ 2787134 h 3373708"/>
                  <a:gd name="connsiteX539" fmla="*/ 541487 w 2131338"/>
                  <a:gd name="connsiteY539" fmla="*/ 2746147 h 3373708"/>
                  <a:gd name="connsiteX540" fmla="*/ 553784 w 2131338"/>
                  <a:gd name="connsiteY540" fmla="*/ 2699695 h 3373708"/>
                  <a:gd name="connsiteX541" fmla="*/ 567901 w 2131338"/>
                  <a:gd name="connsiteY541" fmla="*/ 2674647 h 3373708"/>
                  <a:gd name="connsiteX542" fmla="*/ 568357 w 2131338"/>
                  <a:gd name="connsiteY542" fmla="*/ 2641402 h 3373708"/>
                  <a:gd name="connsiteX543" fmla="*/ 579742 w 2131338"/>
                  <a:gd name="connsiteY543" fmla="*/ 2629561 h 3373708"/>
                  <a:gd name="connsiteX544" fmla="*/ 582930 w 2131338"/>
                  <a:gd name="connsiteY544" fmla="*/ 2612256 h 3373708"/>
                  <a:gd name="connsiteX545" fmla="*/ 575643 w 2131338"/>
                  <a:gd name="connsiteY545" fmla="*/ 2592672 h 3373708"/>
                  <a:gd name="connsiteX546" fmla="*/ 568357 w 2131338"/>
                  <a:gd name="connsiteY546" fmla="*/ 2575822 h 3373708"/>
                  <a:gd name="connsiteX547" fmla="*/ 546952 w 2131338"/>
                  <a:gd name="connsiteY547" fmla="*/ 2610434 h 3373708"/>
                  <a:gd name="connsiteX548" fmla="*/ 528280 w 2131338"/>
                  <a:gd name="connsiteY548" fmla="*/ 2645045 h 3373708"/>
                  <a:gd name="connsiteX549" fmla="*/ 516440 w 2131338"/>
                  <a:gd name="connsiteY549" fmla="*/ 2680112 h 3373708"/>
                  <a:gd name="connsiteX550" fmla="*/ 488204 w 2131338"/>
                  <a:gd name="connsiteY550" fmla="*/ 2706982 h 3373708"/>
                  <a:gd name="connsiteX551" fmla="*/ 488204 w 2131338"/>
                  <a:gd name="connsiteY551" fmla="*/ 2757988 h 3373708"/>
                  <a:gd name="connsiteX552" fmla="*/ 427634 w 2131338"/>
                  <a:gd name="connsiteY552" fmla="*/ 2814459 h 3373708"/>
                  <a:gd name="connsiteX553" fmla="*/ 397121 w 2131338"/>
                  <a:gd name="connsiteY553" fmla="*/ 2903720 h 3373708"/>
                  <a:gd name="connsiteX554" fmla="*/ 360688 w 2131338"/>
                  <a:gd name="connsiteY554" fmla="*/ 2918294 h 3373708"/>
                  <a:gd name="connsiteX555" fmla="*/ 324255 w 2131338"/>
                  <a:gd name="connsiteY555" fmla="*/ 2932867 h 3373708"/>
                  <a:gd name="connsiteX556" fmla="*/ 324255 w 2131338"/>
                  <a:gd name="connsiteY556" fmla="*/ 2976587 h 3373708"/>
                  <a:gd name="connsiteX557" fmla="*/ 313325 w 2131338"/>
                  <a:gd name="connsiteY557" fmla="*/ 2976587 h 3373708"/>
                  <a:gd name="connsiteX558" fmla="*/ 299207 w 2131338"/>
                  <a:gd name="connsiteY558" fmla="*/ 2969300 h 3373708"/>
                  <a:gd name="connsiteX559" fmla="*/ 298752 w 2131338"/>
                  <a:gd name="connsiteY559" fmla="*/ 2951084 h 3373708"/>
                  <a:gd name="connsiteX560" fmla="*/ 309682 w 2131338"/>
                  <a:gd name="connsiteY560" fmla="*/ 2921937 h 3373708"/>
                  <a:gd name="connsiteX561" fmla="*/ 305583 w 2131338"/>
                  <a:gd name="connsiteY561" fmla="*/ 2905997 h 3373708"/>
                  <a:gd name="connsiteX562" fmla="*/ 298752 w 2131338"/>
                  <a:gd name="connsiteY562" fmla="*/ 2892791 h 3373708"/>
                  <a:gd name="connsiteX563" fmla="*/ 298752 w 2131338"/>
                  <a:gd name="connsiteY563" fmla="*/ 2903720 h 3373708"/>
                  <a:gd name="connsiteX564" fmla="*/ 263229 w 2131338"/>
                  <a:gd name="connsiteY564" fmla="*/ 2924670 h 3373708"/>
                  <a:gd name="connsiteX565" fmla="*/ 244102 w 2131338"/>
                  <a:gd name="connsiteY565" fmla="*/ 2962013 h 3373708"/>
                  <a:gd name="connsiteX566" fmla="*/ 232717 w 2131338"/>
                  <a:gd name="connsiteY566" fmla="*/ 2982507 h 3373708"/>
                  <a:gd name="connsiteX567" fmla="*/ 229529 w 2131338"/>
                  <a:gd name="connsiteY567" fmla="*/ 3005733 h 3373708"/>
                  <a:gd name="connsiteX568" fmla="*/ 200382 w 2131338"/>
                  <a:gd name="connsiteY568" fmla="*/ 3023950 h 3373708"/>
                  <a:gd name="connsiteX569" fmla="*/ 197194 w 2131338"/>
                  <a:gd name="connsiteY569" fmla="*/ 3046720 h 3373708"/>
                  <a:gd name="connsiteX570" fmla="*/ 185809 w 2131338"/>
                  <a:gd name="connsiteY570" fmla="*/ 3064026 h 3373708"/>
                  <a:gd name="connsiteX571" fmla="*/ 185809 w 2131338"/>
                  <a:gd name="connsiteY571" fmla="*/ 3093173 h 3373708"/>
                  <a:gd name="connsiteX572" fmla="*/ 171236 w 2131338"/>
                  <a:gd name="connsiteY572" fmla="*/ 3107746 h 3373708"/>
                  <a:gd name="connsiteX573" fmla="*/ 158029 w 2131338"/>
                  <a:gd name="connsiteY573" fmla="*/ 3142813 h 3373708"/>
                  <a:gd name="connsiteX574" fmla="*/ 131159 w 2131338"/>
                  <a:gd name="connsiteY574" fmla="*/ 3169683 h 3373708"/>
                  <a:gd name="connsiteX575" fmla="*/ 102468 w 2131338"/>
                  <a:gd name="connsiteY575" fmla="*/ 3215679 h 3373708"/>
                  <a:gd name="connsiteX576" fmla="*/ 65580 w 2131338"/>
                  <a:gd name="connsiteY576" fmla="*/ 3253479 h 3373708"/>
                  <a:gd name="connsiteX577" fmla="*/ 64213 w 2131338"/>
                  <a:gd name="connsiteY577" fmla="*/ 3273061 h 3373708"/>
                  <a:gd name="connsiteX578" fmla="*/ 54650 w 2131338"/>
                  <a:gd name="connsiteY578" fmla="*/ 3289912 h 3373708"/>
                  <a:gd name="connsiteX579" fmla="*/ 47363 w 2131338"/>
                  <a:gd name="connsiteY579" fmla="*/ 3322702 h 3373708"/>
                  <a:gd name="connsiteX580" fmla="*/ 25503 w 2131338"/>
                  <a:gd name="connsiteY580" fmla="*/ 3355491 h 3373708"/>
                  <a:gd name="connsiteX581" fmla="*/ 10930 w 2131338"/>
                  <a:gd name="connsiteY581" fmla="*/ 3373708 h 3373708"/>
                  <a:gd name="connsiteX582" fmla="*/ 0 w 2131338"/>
                  <a:gd name="connsiteY582" fmla="*/ 3370064 h 3373708"/>
                  <a:gd name="connsiteX583" fmla="*/ 10930 w 2131338"/>
                  <a:gd name="connsiteY583" fmla="*/ 3329988 h 3373708"/>
                  <a:gd name="connsiteX584" fmla="*/ 24137 w 2131338"/>
                  <a:gd name="connsiteY584" fmla="*/ 3293555 h 3373708"/>
                  <a:gd name="connsiteX585" fmla="*/ 40076 w 2131338"/>
                  <a:gd name="connsiteY585" fmla="*/ 3257122 h 3373708"/>
                  <a:gd name="connsiteX586" fmla="*/ 39166 w 2131338"/>
                  <a:gd name="connsiteY586" fmla="*/ 3227975 h 3373708"/>
                  <a:gd name="connsiteX587" fmla="*/ 54650 w 2131338"/>
                  <a:gd name="connsiteY587" fmla="*/ 3209759 h 3373708"/>
                  <a:gd name="connsiteX588" fmla="*/ 91083 w 2131338"/>
                  <a:gd name="connsiteY588" fmla="*/ 3070402 h 3373708"/>
                  <a:gd name="connsiteX589" fmla="*/ 160306 w 2131338"/>
                  <a:gd name="connsiteY589" fmla="*/ 2947440 h 3373708"/>
                  <a:gd name="connsiteX590" fmla="*/ 165771 w 2131338"/>
                  <a:gd name="connsiteY590" fmla="*/ 2911007 h 3373708"/>
                  <a:gd name="connsiteX591" fmla="*/ 171236 w 2131338"/>
                  <a:gd name="connsiteY591" fmla="*/ 2874574 h 3373708"/>
                  <a:gd name="connsiteX592" fmla="*/ 182621 w 2131338"/>
                  <a:gd name="connsiteY592" fmla="*/ 2867743 h 3373708"/>
                  <a:gd name="connsiteX593" fmla="*/ 185809 w 2131338"/>
                  <a:gd name="connsiteY593" fmla="*/ 2852714 h 3373708"/>
                  <a:gd name="connsiteX594" fmla="*/ 193096 w 2131338"/>
                  <a:gd name="connsiteY594" fmla="*/ 2825845 h 3373708"/>
                  <a:gd name="connsiteX595" fmla="*/ 200382 w 2131338"/>
                  <a:gd name="connsiteY595" fmla="*/ 2801708 h 3373708"/>
                  <a:gd name="connsiteX596" fmla="*/ 218599 w 2131338"/>
                  <a:gd name="connsiteY596" fmla="*/ 2761631 h 3373708"/>
                  <a:gd name="connsiteX597" fmla="*/ 233172 w 2131338"/>
                  <a:gd name="connsiteY597" fmla="*/ 2751157 h 3373708"/>
                  <a:gd name="connsiteX598" fmla="*/ 236815 w 2131338"/>
                  <a:gd name="connsiteY598" fmla="*/ 2732485 h 3373708"/>
                  <a:gd name="connsiteX599" fmla="*/ 233172 w 2131338"/>
                  <a:gd name="connsiteY599" fmla="*/ 2714268 h 3373708"/>
                  <a:gd name="connsiteX600" fmla="*/ 254121 w 2131338"/>
                  <a:gd name="connsiteY600" fmla="*/ 2652332 h 3373708"/>
                  <a:gd name="connsiteX601" fmla="*/ 269605 w 2131338"/>
                  <a:gd name="connsiteY601" fmla="*/ 2590396 h 3373708"/>
                  <a:gd name="connsiteX602" fmla="*/ 298752 w 2131338"/>
                  <a:gd name="connsiteY602" fmla="*/ 2561249 h 3373708"/>
                  <a:gd name="connsiteX603" fmla="*/ 300118 w 2131338"/>
                  <a:gd name="connsiteY603" fmla="*/ 2541211 h 3373708"/>
                  <a:gd name="connsiteX604" fmla="*/ 309682 w 2131338"/>
                  <a:gd name="connsiteY604" fmla="*/ 2521173 h 3373708"/>
                  <a:gd name="connsiteX605" fmla="*/ 308771 w 2131338"/>
                  <a:gd name="connsiteY605" fmla="*/ 2490204 h 3373708"/>
                  <a:gd name="connsiteX606" fmla="*/ 324255 w 2131338"/>
                  <a:gd name="connsiteY606" fmla="*/ 2470167 h 3373708"/>
                  <a:gd name="connsiteX607" fmla="*/ 349758 w 2131338"/>
                  <a:gd name="connsiteY607" fmla="*/ 2415972 h 3373708"/>
                  <a:gd name="connsiteX608" fmla="*/ 375261 w 2131338"/>
                  <a:gd name="connsiteY608" fmla="*/ 2375440 h 3373708"/>
                  <a:gd name="connsiteX609" fmla="*/ 389834 w 2131338"/>
                  <a:gd name="connsiteY609" fmla="*/ 2349937 h 3373708"/>
                  <a:gd name="connsiteX610" fmla="*/ 402586 w 2131338"/>
                  <a:gd name="connsiteY610" fmla="*/ 2284357 h 3373708"/>
                  <a:gd name="connsiteX611" fmla="*/ 415338 w 2131338"/>
                  <a:gd name="connsiteY611" fmla="*/ 2218778 h 3373708"/>
                  <a:gd name="connsiteX612" fmla="*/ 429911 w 2131338"/>
                  <a:gd name="connsiteY612" fmla="*/ 2204204 h 3373708"/>
                  <a:gd name="connsiteX613" fmla="*/ 451771 w 2131338"/>
                  <a:gd name="connsiteY613" fmla="*/ 2150010 h 3373708"/>
                  <a:gd name="connsiteX614" fmla="*/ 473631 w 2131338"/>
                  <a:gd name="connsiteY614" fmla="*/ 2098548 h 3373708"/>
                  <a:gd name="connsiteX615" fmla="*/ 488204 w 2131338"/>
                  <a:gd name="connsiteY615" fmla="*/ 2065303 h 3373708"/>
                  <a:gd name="connsiteX616" fmla="*/ 502777 w 2131338"/>
                  <a:gd name="connsiteY616" fmla="*/ 2029325 h 3373708"/>
                  <a:gd name="connsiteX617" fmla="*/ 518970 w 2131338"/>
                  <a:gd name="connsiteY617" fmla="*/ 1976430 h 3373708"/>
                  <a:gd name="connsiteX618" fmla="*/ 549735 w 2131338"/>
                  <a:gd name="connsiteY618" fmla="*/ 1892769 h 3373708"/>
                  <a:gd name="connsiteX619" fmla="*/ 568357 w 2131338"/>
                  <a:gd name="connsiteY619" fmla="*/ 1847160 h 3373708"/>
                  <a:gd name="connsiteX620" fmla="*/ 567446 w 2131338"/>
                  <a:gd name="connsiteY620" fmla="*/ 1823478 h 3373708"/>
                  <a:gd name="connsiteX621" fmla="*/ 582930 w 2131338"/>
                  <a:gd name="connsiteY621" fmla="*/ 1810727 h 3373708"/>
                  <a:gd name="connsiteX622" fmla="*/ 628016 w 2131338"/>
                  <a:gd name="connsiteY622" fmla="*/ 1724653 h 3373708"/>
                  <a:gd name="connsiteX623" fmla="*/ 659439 w 2131338"/>
                  <a:gd name="connsiteY623" fmla="*/ 1635848 h 3373708"/>
                  <a:gd name="connsiteX624" fmla="*/ 668092 w 2131338"/>
                  <a:gd name="connsiteY624" fmla="*/ 1628561 h 3373708"/>
                  <a:gd name="connsiteX625" fmla="*/ 674013 w 2131338"/>
                  <a:gd name="connsiteY625" fmla="*/ 1621274 h 3373708"/>
                  <a:gd name="connsiteX626" fmla="*/ 669914 w 2131338"/>
                  <a:gd name="connsiteY626" fmla="*/ 1614899 h 3373708"/>
                  <a:gd name="connsiteX627" fmla="*/ 663083 w 2131338"/>
                  <a:gd name="connsiteY627" fmla="*/ 1613988 h 3373708"/>
                  <a:gd name="connsiteX628" fmla="*/ 674013 w 2131338"/>
                  <a:gd name="connsiteY628" fmla="*/ 1581198 h 3373708"/>
                  <a:gd name="connsiteX629" fmla="*/ 703159 w 2131338"/>
                  <a:gd name="connsiteY629" fmla="*/ 1552051 h 3373708"/>
                  <a:gd name="connsiteX630" fmla="*/ 725019 w 2131338"/>
                  <a:gd name="connsiteY630" fmla="*/ 1479185 h 3373708"/>
                  <a:gd name="connsiteX631" fmla="*/ 727752 w 2131338"/>
                  <a:gd name="connsiteY631" fmla="*/ 1459147 h 3373708"/>
                  <a:gd name="connsiteX632" fmla="*/ 746879 w 2131338"/>
                  <a:gd name="connsiteY632" fmla="*/ 1450039 h 3373708"/>
                  <a:gd name="connsiteX633" fmla="*/ 752344 w 2131338"/>
                  <a:gd name="connsiteY633" fmla="*/ 1435465 h 3373708"/>
                  <a:gd name="connsiteX634" fmla="*/ 757809 w 2131338"/>
                  <a:gd name="connsiteY634" fmla="*/ 1420892 h 3373708"/>
                  <a:gd name="connsiteX635" fmla="*/ 773748 w 2131338"/>
                  <a:gd name="connsiteY635" fmla="*/ 1376717 h 3373708"/>
                  <a:gd name="connsiteX636" fmla="*/ 786955 w 2131338"/>
                  <a:gd name="connsiteY636" fmla="*/ 1329809 h 3373708"/>
                  <a:gd name="connsiteX637" fmla="*/ 799707 w 2131338"/>
                  <a:gd name="connsiteY637" fmla="*/ 1302485 h 3373708"/>
                  <a:gd name="connsiteX638" fmla="*/ 812459 w 2131338"/>
                  <a:gd name="connsiteY638" fmla="*/ 1275160 h 3373708"/>
                  <a:gd name="connsiteX639" fmla="*/ 827032 w 2131338"/>
                  <a:gd name="connsiteY639" fmla="*/ 1246013 h 3373708"/>
                  <a:gd name="connsiteX640" fmla="*/ 837962 w 2131338"/>
                  <a:gd name="connsiteY640" fmla="*/ 1225975 h 3373708"/>
                  <a:gd name="connsiteX641" fmla="*/ 848892 w 2131338"/>
                  <a:gd name="connsiteY641" fmla="*/ 1205937 h 3373708"/>
                  <a:gd name="connsiteX642" fmla="*/ 871663 w 2131338"/>
                  <a:gd name="connsiteY642" fmla="*/ 1185443 h 3373708"/>
                  <a:gd name="connsiteX643" fmla="*/ 878038 w 2131338"/>
                  <a:gd name="connsiteY643" fmla="*/ 1151287 h 3373708"/>
                  <a:gd name="connsiteX644" fmla="*/ 916749 w 2131338"/>
                  <a:gd name="connsiteY644" fmla="*/ 1081153 h 3373708"/>
                  <a:gd name="connsiteX645" fmla="*/ 947261 w 2131338"/>
                  <a:gd name="connsiteY645" fmla="*/ 1005554 h 3373708"/>
                  <a:gd name="connsiteX646" fmla="*/ 960468 w 2131338"/>
                  <a:gd name="connsiteY646" fmla="*/ 970032 h 3373708"/>
                  <a:gd name="connsiteX647" fmla="*/ 976408 w 2131338"/>
                  <a:gd name="connsiteY647" fmla="*/ 939975 h 3373708"/>
                  <a:gd name="connsiteX648" fmla="*/ 985061 w 2131338"/>
                  <a:gd name="connsiteY648" fmla="*/ 905819 h 3373708"/>
                  <a:gd name="connsiteX649" fmla="*/ 1001911 w 2131338"/>
                  <a:gd name="connsiteY649" fmla="*/ 874395 h 3373708"/>
                  <a:gd name="connsiteX650" fmla="*/ 1016484 w 2131338"/>
                  <a:gd name="connsiteY650" fmla="*/ 863465 h 3373708"/>
                  <a:gd name="connsiteX651" fmla="*/ 1028325 w 2131338"/>
                  <a:gd name="connsiteY651" fmla="*/ 833863 h 3373708"/>
                  <a:gd name="connsiteX652" fmla="*/ 1034701 w 2131338"/>
                  <a:gd name="connsiteY652" fmla="*/ 801529 h 3373708"/>
                  <a:gd name="connsiteX653" fmla="*/ 1057016 w 2131338"/>
                  <a:gd name="connsiteY653" fmla="*/ 766462 h 3373708"/>
                  <a:gd name="connsiteX654" fmla="*/ 1060204 w 2131338"/>
                  <a:gd name="connsiteY654" fmla="*/ 717733 h 3373708"/>
                  <a:gd name="connsiteX655" fmla="*/ 1072045 w 2131338"/>
                  <a:gd name="connsiteY655" fmla="*/ 716366 h 3373708"/>
                  <a:gd name="connsiteX656" fmla="*/ 1078420 w 2131338"/>
                  <a:gd name="connsiteY656" fmla="*/ 706803 h 3373708"/>
                  <a:gd name="connsiteX657" fmla="*/ 1092994 w 2131338"/>
                  <a:gd name="connsiteY657" fmla="*/ 692230 h 3373708"/>
                  <a:gd name="connsiteX658" fmla="*/ 1107567 w 2131338"/>
                  <a:gd name="connsiteY658" fmla="*/ 663083 h 3373708"/>
                  <a:gd name="connsiteX659" fmla="*/ 1122140 w 2131338"/>
                  <a:gd name="connsiteY659" fmla="*/ 652153 h 3373708"/>
                  <a:gd name="connsiteX660" fmla="*/ 1147643 w 2131338"/>
                  <a:gd name="connsiteY660" fmla="*/ 604790 h 3373708"/>
                  <a:gd name="connsiteX661" fmla="*/ 1154930 w 2131338"/>
                  <a:gd name="connsiteY661" fmla="*/ 586574 h 3373708"/>
                  <a:gd name="connsiteX662" fmla="*/ 1162217 w 2131338"/>
                  <a:gd name="connsiteY662" fmla="*/ 568357 h 3373708"/>
                  <a:gd name="connsiteX663" fmla="*/ 1216866 w 2131338"/>
                  <a:gd name="connsiteY663" fmla="*/ 452226 h 3373708"/>
                  <a:gd name="connsiteX664" fmla="*/ 1249656 w 2131338"/>
                  <a:gd name="connsiteY664" fmla="*/ 327898 h 3373708"/>
                  <a:gd name="connsiteX665" fmla="*/ 1302940 w 2131338"/>
                  <a:gd name="connsiteY665" fmla="*/ 322433 h 3373708"/>
                  <a:gd name="connsiteX666" fmla="*/ 1326166 w 2131338"/>
                  <a:gd name="connsiteY666" fmla="*/ 273248 h 3373708"/>
                  <a:gd name="connsiteX667" fmla="*/ 1344382 w 2131338"/>
                  <a:gd name="connsiteY667" fmla="*/ 229529 h 3373708"/>
                  <a:gd name="connsiteX668" fmla="*/ 1380815 w 2131338"/>
                  <a:gd name="connsiteY668" fmla="*/ 225886 h 3373708"/>
                  <a:gd name="connsiteX669" fmla="*/ 1386280 w 2131338"/>
                  <a:gd name="connsiteY669" fmla="*/ 205847 h 3373708"/>
                  <a:gd name="connsiteX670" fmla="*/ 1402675 w 2131338"/>
                  <a:gd name="connsiteY670" fmla="*/ 196739 h 3373708"/>
                  <a:gd name="connsiteX671" fmla="*/ 1406318 w 2131338"/>
                  <a:gd name="connsiteY671" fmla="*/ 196739 h 3373708"/>
                  <a:gd name="connsiteX672" fmla="*/ 1408140 w 2131338"/>
                  <a:gd name="connsiteY672" fmla="*/ 181710 h 3373708"/>
                  <a:gd name="connsiteX673" fmla="*/ 1420892 w 2131338"/>
                  <a:gd name="connsiteY673" fmla="*/ 174879 h 3373708"/>
                  <a:gd name="connsiteX674" fmla="*/ 1435465 w 2131338"/>
                  <a:gd name="connsiteY674" fmla="*/ 174879 h 3373708"/>
                  <a:gd name="connsiteX675" fmla="*/ 1435465 w 2131338"/>
                  <a:gd name="connsiteY675" fmla="*/ 127516 h 3373708"/>
                  <a:gd name="connsiteX676" fmla="*/ 1490115 w 2131338"/>
                  <a:gd name="connsiteY676" fmla="*/ 94726 h 3373708"/>
                  <a:gd name="connsiteX677" fmla="*/ 1533835 w 2131338"/>
                  <a:gd name="connsiteY677" fmla="*/ 91083 h 3373708"/>
                  <a:gd name="connsiteX678" fmla="*/ 1547042 w 2131338"/>
                  <a:gd name="connsiteY678" fmla="*/ 74233 h 3373708"/>
                  <a:gd name="connsiteX679" fmla="*/ 1562981 w 2131338"/>
                  <a:gd name="connsiteY679" fmla="*/ 65580 h 3373708"/>
                  <a:gd name="connsiteX680" fmla="*/ 1570268 w 2131338"/>
                  <a:gd name="connsiteY680" fmla="*/ 69223 h 3373708"/>
                  <a:gd name="connsiteX681" fmla="*/ 1584841 w 2131338"/>
                  <a:gd name="connsiteY681" fmla="*/ 81975 h 3373708"/>
                  <a:gd name="connsiteX682" fmla="*/ 1599414 w 2131338"/>
                  <a:gd name="connsiteY682" fmla="*/ 94726 h 3373708"/>
                  <a:gd name="connsiteX683" fmla="*/ 1610344 w 2131338"/>
                  <a:gd name="connsiteY683" fmla="*/ 87440 h 3373708"/>
                  <a:gd name="connsiteX684" fmla="*/ 1634026 w 2131338"/>
                  <a:gd name="connsiteY684" fmla="*/ 43720 h 3373708"/>
                  <a:gd name="connsiteX685" fmla="*/ 1657707 w 2131338"/>
                  <a:gd name="connsiteY685" fmla="*/ 10930 h 3373708"/>
                  <a:gd name="connsiteX686" fmla="*/ 1664994 w 2131338"/>
                  <a:gd name="connsiteY686" fmla="*/ 14573 h 3373708"/>
                  <a:gd name="connsiteX687" fmla="*/ 1693229 w 2131338"/>
                  <a:gd name="connsiteY687" fmla="*/ 20949 h 3373708"/>
                  <a:gd name="connsiteX688" fmla="*/ 1726930 w 2131338"/>
                  <a:gd name="connsiteY688" fmla="*/ 0 h 337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131338" h="3373708">
                    <a:moveTo>
                      <a:pt x="309682" y="2863644"/>
                    </a:moveTo>
                    <a:cubicBezTo>
                      <a:pt x="309757" y="2865845"/>
                      <a:pt x="310516" y="2868729"/>
                      <a:pt x="311959" y="2872297"/>
                    </a:cubicBezTo>
                    <a:cubicBezTo>
                      <a:pt x="313401" y="2875864"/>
                      <a:pt x="315071" y="2877838"/>
                      <a:pt x="316968" y="2878217"/>
                    </a:cubicBezTo>
                    <a:cubicBezTo>
                      <a:pt x="320460" y="2877989"/>
                      <a:pt x="322585" y="2876623"/>
                      <a:pt x="323344" y="2874119"/>
                    </a:cubicBezTo>
                    <a:cubicBezTo>
                      <a:pt x="324103" y="2871614"/>
                      <a:pt x="324407" y="2869337"/>
                      <a:pt x="324255" y="2867287"/>
                    </a:cubicBezTo>
                    <a:close/>
                    <a:moveTo>
                      <a:pt x="324255" y="2834498"/>
                    </a:moveTo>
                    <a:cubicBezTo>
                      <a:pt x="324255" y="2841784"/>
                      <a:pt x="327898" y="2845427"/>
                      <a:pt x="335185" y="2845427"/>
                    </a:cubicBezTo>
                    <a:lnTo>
                      <a:pt x="338828" y="2845427"/>
                    </a:lnTo>
                    <a:cubicBezTo>
                      <a:pt x="338676" y="2841784"/>
                      <a:pt x="337158" y="2839052"/>
                      <a:pt x="334274" y="2837230"/>
                    </a:cubicBezTo>
                    <a:cubicBezTo>
                      <a:pt x="331390" y="2835408"/>
                      <a:pt x="328050" y="2834498"/>
                      <a:pt x="324255" y="2834498"/>
                    </a:cubicBezTo>
                    <a:close/>
                    <a:moveTo>
                      <a:pt x="674013" y="2776205"/>
                    </a:moveTo>
                    <a:cubicBezTo>
                      <a:pt x="673937" y="2778254"/>
                      <a:pt x="674089" y="2780531"/>
                      <a:pt x="674468" y="2783036"/>
                    </a:cubicBezTo>
                    <a:cubicBezTo>
                      <a:pt x="674848" y="2785540"/>
                      <a:pt x="675910" y="2786906"/>
                      <a:pt x="677656" y="2787134"/>
                    </a:cubicBezTo>
                    <a:lnTo>
                      <a:pt x="688586" y="2787134"/>
                    </a:lnTo>
                    <a:cubicBezTo>
                      <a:pt x="688434" y="2783491"/>
                      <a:pt x="686916" y="2780759"/>
                      <a:pt x="684032" y="2778937"/>
                    </a:cubicBezTo>
                    <a:cubicBezTo>
                      <a:pt x="681148" y="2777115"/>
                      <a:pt x="677808" y="2776205"/>
                      <a:pt x="674013" y="2776205"/>
                    </a:cubicBezTo>
                    <a:close/>
                    <a:moveTo>
                      <a:pt x="976408" y="2761631"/>
                    </a:moveTo>
                    <a:lnTo>
                      <a:pt x="990981" y="2787134"/>
                    </a:lnTo>
                    <a:lnTo>
                      <a:pt x="987338" y="2819924"/>
                    </a:lnTo>
                    <a:cubicBezTo>
                      <a:pt x="978381" y="2821139"/>
                      <a:pt x="973523" y="2825997"/>
                      <a:pt x="972764" y="2834498"/>
                    </a:cubicBezTo>
                    <a:cubicBezTo>
                      <a:pt x="972005" y="2842998"/>
                      <a:pt x="963504" y="2847856"/>
                      <a:pt x="947261" y="2849071"/>
                    </a:cubicBezTo>
                    <a:cubicBezTo>
                      <a:pt x="948476" y="2833132"/>
                      <a:pt x="953333" y="2818558"/>
                      <a:pt x="961834" y="2805351"/>
                    </a:cubicBezTo>
                    <a:cubicBezTo>
                      <a:pt x="970336" y="2792144"/>
                      <a:pt x="975193" y="2777571"/>
                      <a:pt x="976408" y="2761631"/>
                    </a:cubicBezTo>
                    <a:close/>
                    <a:moveTo>
                      <a:pt x="757809" y="2663262"/>
                    </a:moveTo>
                    <a:cubicBezTo>
                      <a:pt x="757657" y="2665311"/>
                      <a:pt x="757961" y="2667588"/>
                      <a:pt x="758720" y="2670093"/>
                    </a:cubicBezTo>
                    <a:cubicBezTo>
                      <a:pt x="759479" y="2672598"/>
                      <a:pt x="761604" y="2673964"/>
                      <a:pt x="765096" y="2674192"/>
                    </a:cubicBezTo>
                    <a:lnTo>
                      <a:pt x="772382" y="2674192"/>
                    </a:lnTo>
                    <a:cubicBezTo>
                      <a:pt x="772230" y="2670548"/>
                      <a:pt x="770712" y="2667816"/>
                      <a:pt x="767828" y="2665994"/>
                    </a:cubicBezTo>
                    <a:cubicBezTo>
                      <a:pt x="764944" y="2664173"/>
                      <a:pt x="761604" y="2663262"/>
                      <a:pt x="757809" y="2663262"/>
                    </a:cubicBezTo>
                    <a:close/>
                    <a:moveTo>
                      <a:pt x="1016484" y="2532103"/>
                    </a:moveTo>
                    <a:cubicBezTo>
                      <a:pt x="1016560" y="2534304"/>
                      <a:pt x="1017319" y="2537188"/>
                      <a:pt x="1018761" y="2540755"/>
                    </a:cubicBezTo>
                    <a:cubicBezTo>
                      <a:pt x="1020203" y="2544323"/>
                      <a:pt x="1021873" y="2546296"/>
                      <a:pt x="1023771" y="2546676"/>
                    </a:cubicBezTo>
                    <a:cubicBezTo>
                      <a:pt x="1027262" y="2546448"/>
                      <a:pt x="1029388" y="2545082"/>
                      <a:pt x="1030147" y="2542577"/>
                    </a:cubicBezTo>
                    <a:cubicBezTo>
                      <a:pt x="1030906" y="2540072"/>
                      <a:pt x="1031209" y="2537796"/>
                      <a:pt x="1031057" y="2535746"/>
                    </a:cubicBezTo>
                    <a:close/>
                    <a:moveTo>
                      <a:pt x="604790" y="2484739"/>
                    </a:moveTo>
                    <a:lnTo>
                      <a:pt x="601146" y="2506599"/>
                    </a:lnTo>
                    <a:cubicBezTo>
                      <a:pt x="601450" y="2511837"/>
                      <a:pt x="603575" y="2515025"/>
                      <a:pt x="607522" y="2516163"/>
                    </a:cubicBezTo>
                    <a:cubicBezTo>
                      <a:pt x="611469" y="2517301"/>
                      <a:pt x="615416" y="2517757"/>
                      <a:pt x="619363" y="2517529"/>
                    </a:cubicBezTo>
                    <a:close/>
                    <a:moveTo>
                      <a:pt x="641223" y="2441020"/>
                    </a:moveTo>
                    <a:cubicBezTo>
                      <a:pt x="639553" y="2441172"/>
                      <a:pt x="638339" y="2441779"/>
                      <a:pt x="637580" y="2442841"/>
                    </a:cubicBezTo>
                    <a:cubicBezTo>
                      <a:pt x="636821" y="2443904"/>
                      <a:pt x="635606" y="2444511"/>
                      <a:pt x="633936" y="2444663"/>
                    </a:cubicBezTo>
                    <a:cubicBezTo>
                      <a:pt x="634012" y="2446864"/>
                      <a:pt x="634771" y="2449749"/>
                      <a:pt x="636213" y="2453316"/>
                    </a:cubicBezTo>
                    <a:cubicBezTo>
                      <a:pt x="637656" y="2456884"/>
                      <a:pt x="639325" y="2458857"/>
                      <a:pt x="641223" y="2459236"/>
                    </a:cubicBezTo>
                    <a:cubicBezTo>
                      <a:pt x="644714" y="2459008"/>
                      <a:pt x="646840" y="2457642"/>
                      <a:pt x="647599" y="2455138"/>
                    </a:cubicBezTo>
                    <a:cubicBezTo>
                      <a:pt x="648358" y="2452633"/>
                      <a:pt x="648661" y="2450356"/>
                      <a:pt x="648510" y="2448306"/>
                    </a:cubicBezTo>
                    <a:cubicBezTo>
                      <a:pt x="647902" y="2444056"/>
                      <a:pt x="645474" y="2441627"/>
                      <a:pt x="641223" y="2441020"/>
                    </a:cubicBezTo>
                    <a:close/>
                    <a:moveTo>
                      <a:pt x="1107567" y="2400943"/>
                    </a:moveTo>
                    <a:cubicBezTo>
                      <a:pt x="1095347" y="2402082"/>
                      <a:pt x="1087908" y="2408913"/>
                      <a:pt x="1085252" y="2421437"/>
                    </a:cubicBezTo>
                    <a:cubicBezTo>
                      <a:pt x="1082595" y="2433961"/>
                      <a:pt x="1081533" y="2445346"/>
                      <a:pt x="1082064" y="2455593"/>
                    </a:cubicBezTo>
                    <a:cubicBezTo>
                      <a:pt x="1076447" y="2455593"/>
                      <a:pt x="1070375" y="2456504"/>
                      <a:pt x="1063847" y="2458325"/>
                    </a:cubicBezTo>
                    <a:cubicBezTo>
                      <a:pt x="1057320" y="2460147"/>
                      <a:pt x="1051247" y="2462880"/>
                      <a:pt x="1045631" y="2466523"/>
                    </a:cubicBezTo>
                    <a:lnTo>
                      <a:pt x="1056560" y="2502956"/>
                    </a:lnTo>
                    <a:cubicBezTo>
                      <a:pt x="1058306" y="2493013"/>
                      <a:pt x="1062101" y="2482842"/>
                      <a:pt x="1067946" y="2472443"/>
                    </a:cubicBezTo>
                    <a:cubicBezTo>
                      <a:pt x="1073790" y="2462045"/>
                      <a:pt x="1082140" y="2456428"/>
                      <a:pt x="1092994" y="2455593"/>
                    </a:cubicBezTo>
                    <a:cubicBezTo>
                      <a:pt x="1093601" y="2445119"/>
                      <a:pt x="1096030" y="2436010"/>
                      <a:pt x="1100280" y="2428268"/>
                    </a:cubicBezTo>
                    <a:cubicBezTo>
                      <a:pt x="1104531" y="2420526"/>
                      <a:pt x="1106960" y="2411418"/>
                      <a:pt x="1107567" y="2400943"/>
                    </a:cubicBezTo>
                    <a:close/>
                    <a:moveTo>
                      <a:pt x="936331" y="2331720"/>
                    </a:moveTo>
                    <a:cubicBezTo>
                      <a:pt x="926768" y="2333542"/>
                      <a:pt x="921303" y="2342650"/>
                      <a:pt x="919936" y="2359045"/>
                    </a:cubicBezTo>
                    <a:cubicBezTo>
                      <a:pt x="918570" y="2375440"/>
                      <a:pt x="913105" y="2388192"/>
                      <a:pt x="903542" y="2397300"/>
                    </a:cubicBezTo>
                    <a:cubicBezTo>
                      <a:pt x="903086" y="2407926"/>
                      <a:pt x="901264" y="2417642"/>
                      <a:pt x="898076" y="2426446"/>
                    </a:cubicBezTo>
                    <a:cubicBezTo>
                      <a:pt x="894889" y="2435251"/>
                      <a:pt x="893067" y="2444967"/>
                      <a:pt x="892612" y="2455593"/>
                    </a:cubicBezTo>
                    <a:cubicBezTo>
                      <a:pt x="874547" y="2457567"/>
                      <a:pt x="865135" y="2465460"/>
                      <a:pt x="864376" y="2479275"/>
                    </a:cubicBezTo>
                    <a:cubicBezTo>
                      <a:pt x="863617" y="2493089"/>
                      <a:pt x="859670" y="2500983"/>
                      <a:pt x="852535" y="2502956"/>
                    </a:cubicBezTo>
                    <a:cubicBezTo>
                      <a:pt x="850030" y="2502880"/>
                      <a:pt x="845932" y="2503032"/>
                      <a:pt x="840239" y="2503412"/>
                    </a:cubicBezTo>
                    <a:cubicBezTo>
                      <a:pt x="834546" y="2503791"/>
                      <a:pt x="831358" y="2504853"/>
                      <a:pt x="830675" y="2506599"/>
                    </a:cubicBezTo>
                    <a:cubicBezTo>
                      <a:pt x="831966" y="2510243"/>
                      <a:pt x="837582" y="2512975"/>
                      <a:pt x="847525" y="2514797"/>
                    </a:cubicBezTo>
                    <a:cubicBezTo>
                      <a:pt x="857469" y="2516618"/>
                      <a:pt x="863996" y="2517529"/>
                      <a:pt x="867108" y="2517529"/>
                    </a:cubicBezTo>
                    <a:lnTo>
                      <a:pt x="892612" y="2495670"/>
                    </a:lnTo>
                    <a:cubicBezTo>
                      <a:pt x="887222" y="2495062"/>
                      <a:pt x="883427" y="2491723"/>
                      <a:pt x="881226" y="2485650"/>
                    </a:cubicBezTo>
                    <a:cubicBezTo>
                      <a:pt x="879025" y="2479578"/>
                      <a:pt x="877962" y="2474417"/>
                      <a:pt x="878038" y="2470167"/>
                    </a:cubicBezTo>
                    <a:lnTo>
                      <a:pt x="892612" y="2455593"/>
                    </a:lnTo>
                    <a:cubicBezTo>
                      <a:pt x="900202" y="2446409"/>
                      <a:pt x="907792" y="2436541"/>
                      <a:pt x="915382" y="2425991"/>
                    </a:cubicBezTo>
                    <a:cubicBezTo>
                      <a:pt x="922972" y="2415441"/>
                      <a:pt x="928741" y="2404662"/>
                      <a:pt x="932688" y="2393657"/>
                    </a:cubicBezTo>
                    <a:cubicBezTo>
                      <a:pt x="938077" y="2389785"/>
                      <a:pt x="941872" y="2384776"/>
                      <a:pt x="944073" y="2378628"/>
                    </a:cubicBezTo>
                    <a:cubicBezTo>
                      <a:pt x="946275" y="2372480"/>
                      <a:pt x="947337" y="2366559"/>
                      <a:pt x="947261" y="2360867"/>
                    </a:cubicBezTo>
                    <a:cubicBezTo>
                      <a:pt x="947489" y="2356465"/>
                      <a:pt x="947034" y="2350696"/>
                      <a:pt x="945895" y="2343561"/>
                    </a:cubicBezTo>
                    <a:cubicBezTo>
                      <a:pt x="944756" y="2336426"/>
                      <a:pt x="941569" y="2332480"/>
                      <a:pt x="936331" y="2331720"/>
                    </a:cubicBezTo>
                    <a:close/>
                    <a:moveTo>
                      <a:pt x="688586" y="2298930"/>
                    </a:moveTo>
                    <a:cubicBezTo>
                      <a:pt x="684791" y="2306369"/>
                      <a:pt x="681451" y="2314263"/>
                      <a:pt x="678567" y="2322612"/>
                    </a:cubicBezTo>
                    <a:cubicBezTo>
                      <a:pt x="675683" y="2330962"/>
                      <a:pt x="674165" y="2338855"/>
                      <a:pt x="674013" y="2346294"/>
                    </a:cubicBezTo>
                    <a:cubicBezTo>
                      <a:pt x="671660" y="2346218"/>
                      <a:pt x="668168" y="2346369"/>
                      <a:pt x="663538" y="2346749"/>
                    </a:cubicBezTo>
                    <a:cubicBezTo>
                      <a:pt x="658908" y="2347129"/>
                      <a:pt x="656328" y="2348191"/>
                      <a:pt x="655796" y="2349937"/>
                    </a:cubicBezTo>
                    <a:cubicBezTo>
                      <a:pt x="656707" y="2353808"/>
                      <a:pt x="661261" y="2357906"/>
                      <a:pt x="669459" y="2362233"/>
                    </a:cubicBezTo>
                    <a:cubicBezTo>
                      <a:pt x="677656" y="2366559"/>
                      <a:pt x="684032" y="2369748"/>
                      <a:pt x="688586" y="2371797"/>
                    </a:cubicBezTo>
                    <a:lnTo>
                      <a:pt x="717733" y="2331720"/>
                    </a:lnTo>
                    <a:close/>
                    <a:moveTo>
                      <a:pt x="746879" y="2160485"/>
                    </a:moveTo>
                    <a:cubicBezTo>
                      <a:pt x="738682" y="2175665"/>
                      <a:pt x="729573" y="2192667"/>
                      <a:pt x="719554" y="2211491"/>
                    </a:cubicBezTo>
                    <a:cubicBezTo>
                      <a:pt x="709535" y="2230315"/>
                      <a:pt x="704070" y="2247317"/>
                      <a:pt x="703159" y="2262497"/>
                    </a:cubicBezTo>
                    <a:cubicBezTo>
                      <a:pt x="703463" y="2271378"/>
                      <a:pt x="706499" y="2277299"/>
                      <a:pt x="712268" y="2280258"/>
                    </a:cubicBezTo>
                    <a:cubicBezTo>
                      <a:pt x="718036" y="2283219"/>
                      <a:pt x="724716" y="2284585"/>
                      <a:pt x="732306" y="2284357"/>
                    </a:cubicBezTo>
                    <a:lnTo>
                      <a:pt x="746879" y="2255211"/>
                    </a:lnTo>
                    <a:cubicBezTo>
                      <a:pt x="746879" y="2249594"/>
                      <a:pt x="747790" y="2243522"/>
                      <a:pt x="749612" y="2236994"/>
                    </a:cubicBezTo>
                    <a:cubicBezTo>
                      <a:pt x="751433" y="2230467"/>
                      <a:pt x="754166" y="2224394"/>
                      <a:pt x="757809" y="2218778"/>
                    </a:cubicBezTo>
                    <a:cubicBezTo>
                      <a:pt x="758416" y="2211794"/>
                      <a:pt x="760845" y="2205723"/>
                      <a:pt x="765096" y="2200561"/>
                    </a:cubicBezTo>
                    <a:cubicBezTo>
                      <a:pt x="769346" y="2195400"/>
                      <a:pt x="771775" y="2189328"/>
                      <a:pt x="772382" y="2182345"/>
                    </a:cubicBezTo>
                    <a:close/>
                    <a:moveTo>
                      <a:pt x="812459" y="2011109"/>
                    </a:moveTo>
                    <a:cubicBezTo>
                      <a:pt x="805172" y="2022039"/>
                      <a:pt x="801529" y="2032969"/>
                      <a:pt x="801529" y="2043899"/>
                    </a:cubicBezTo>
                    <a:cubicBezTo>
                      <a:pt x="801377" y="2047542"/>
                      <a:pt x="801680" y="2050275"/>
                      <a:pt x="802440" y="2052096"/>
                    </a:cubicBezTo>
                    <a:cubicBezTo>
                      <a:pt x="803199" y="2053918"/>
                      <a:pt x="805324" y="2054828"/>
                      <a:pt x="808815" y="2054828"/>
                    </a:cubicBezTo>
                    <a:lnTo>
                      <a:pt x="827032" y="2040256"/>
                    </a:lnTo>
                    <a:close/>
                    <a:moveTo>
                      <a:pt x="856178" y="1952816"/>
                    </a:moveTo>
                    <a:cubicBezTo>
                      <a:pt x="854508" y="1952968"/>
                      <a:pt x="853294" y="1953575"/>
                      <a:pt x="852535" y="1954638"/>
                    </a:cubicBezTo>
                    <a:cubicBezTo>
                      <a:pt x="851776" y="1955700"/>
                      <a:pt x="850562" y="1956307"/>
                      <a:pt x="848892" y="1956459"/>
                    </a:cubicBezTo>
                    <a:cubicBezTo>
                      <a:pt x="848968" y="1958661"/>
                      <a:pt x="849727" y="1961545"/>
                      <a:pt x="851169" y="1965112"/>
                    </a:cubicBezTo>
                    <a:cubicBezTo>
                      <a:pt x="852611" y="1968680"/>
                      <a:pt x="854281" y="1970653"/>
                      <a:pt x="856178" y="1971032"/>
                    </a:cubicBezTo>
                    <a:cubicBezTo>
                      <a:pt x="859670" y="1970805"/>
                      <a:pt x="861795" y="1969438"/>
                      <a:pt x="862554" y="1966934"/>
                    </a:cubicBezTo>
                    <a:cubicBezTo>
                      <a:pt x="863313" y="1964429"/>
                      <a:pt x="863617" y="1962152"/>
                      <a:pt x="863465" y="1960102"/>
                    </a:cubicBezTo>
                    <a:cubicBezTo>
                      <a:pt x="862858" y="1955852"/>
                      <a:pt x="860429" y="1953423"/>
                      <a:pt x="856178" y="1952816"/>
                    </a:cubicBezTo>
                    <a:close/>
                    <a:moveTo>
                      <a:pt x="918115" y="1887236"/>
                    </a:moveTo>
                    <a:cubicBezTo>
                      <a:pt x="918039" y="1892474"/>
                      <a:pt x="919101" y="1895661"/>
                      <a:pt x="921303" y="1896800"/>
                    </a:cubicBezTo>
                    <a:cubicBezTo>
                      <a:pt x="923504" y="1897938"/>
                      <a:pt x="927299" y="1898394"/>
                      <a:pt x="932688" y="1898166"/>
                    </a:cubicBezTo>
                    <a:cubicBezTo>
                      <a:pt x="932688" y="1890879"/>
                      <a:pt x="929045" y="1887236"/>
                      <a:pt x="921758" y="1887236"/>
                    </a:cubicBezTo>
                    <a:close/>
                    <a:moveTo>
                      <a:pt x="932688" y="1843516"/>
                    </a:moveTo>
                    <a:lnTo>
                      <a:pt x="932688" y="1858090"/>
                    </a:lnTo>
                    <a:cubicBezTo>
                      <a:pt x="932081" y="1868413"/>
                      <a:pt x="936938" y="1873270"/>
                      <a:pt x="947261" y="1872663"/>
                    </a:cubicBezTo>
                    <a:close/>
                    <a:moveTo>
                      <a:pt x="1351669" y="1799797"/>
                    </a:moveTo>
                    <a:cubicBezTo>
                      <a:pt x="1354705" y="1844124"/>
                      <a:pt x="1352276" y="1886629"/>
                      <a:pt x="1344382" y="1927313"/>
                    </a:cubicBezTo>
                    <a:cubicBezTo>
                      <a:pt x="1357058" y="1927920"/>
                      <a:pt x="1366318" y="1926705"/>
                      <a:pt x="1372162" y="1923669"/>
                    </a:cubicBezTo>
                    <a:cubicBezTo>
                      <a:pt x="1378007" y="1920633"/>
                      <a:pt x="1380891" y="1912132"/>
                      <a:pt x="1380815" y="1898166"/>
                    </a:cubicBezTo>
                    <a:lnTo>
                      <a:pt x="1380815" y="1810727"/>
                    </a:lnTo>
                    <a:close/>
                    <a:moveTo>
                      <a:pt x="1038344" y="1683211"/>
                    </a:moveTo>
                    <a:cubicBezTo>
                      <a:pt x="1034853" y="1684046"/>
                      <a:pt x="1032727" y="1687841"/>
                      <a:pt x="1031968" y="1694596"/>
                    </a:cubicBezTo>
                    <a:cubicBezTo>
                      <a:pt x="1031209" y="1701351"/>
                      <a:pt x="1030906" y="1706057"/>
                      <a:pt x="1031057" y="1708714"/>
                    </a:cubicBezTo>
                    <a:cubicBezTo>
                      <a:pt x="1030602" y="1708638"/>
                      <a:pt x="1028780" y="1708790"/>
                      <a:pt x="1025592" y="1709169"/>
                    </a:cubicBezTo>
                    <a:cubicBezTo>
                      <a:pt x="1022405" y="1709549"/>
                      <a:pt x="1020583" y="1710611"/>
                      <a:pt x="1020127" y="1712357"/>
                    </a:cubicBezTo>
                    <a:cubicBezTo>
                      <a:pt x="1020355" y="1714179"/>
                      <a:pt x="1021721" y="1716001"/>
                      <a:pt x="1024226" y="1717822"/>
                    </a:cubicBezTo>
                    <a:cubicBezTo>
                      <a:pt x="1026731" y="1719644"/>
                      <a:pt x="1029008" y="1721465"/>
                      <a:pt x="1031057" y="1723287"/>
                    </a:cubicBezTo>
                    <a:lnTo>
                      <a:pt x="1045631" y="1705070"/>
                    </a:lnTo>
                    <a:cubicBezTo>
                      <a:pt x="1045783" y="1702566"/>
                      <a:pt x="1045479" y="1698467"/>
                      <a:pt x="1044720" y="1692774"/>
                    </a:cubicBezTo>
                    <a:cubicBezTo>
                      <a:pt x="1043961" y="1687082"/>
                      <a:pt x="1041836" y="1683894"/>
                      <a:pt x="1038344" y="1683211"/>
                    </a:cubicBezTo>
                    <a:close/>
                    <a:moveTo>
                      <a:pt x="1493758" y="1522905"/>
                    </a:moveTo>
                    <a:cubicBezTo>
                      <a:pt x="1494365" y="1529584"/>
                      <a:pt x="1496794" y="1534442"/>
                      <a:pt x="1501045" y="1537478"/>
                    </a:cubicBezTo>
                    <a:cubicBezTo>
                      <a:pt x="1502790" y="1537250"/>
                      <a:pt x="1503853" y="1535884"/>
                      <a:pt x="1504233" y="1533380"/>
                    </a:cubicBezTo>
                    <a:cubicBezTo>
                      <a:pt x="1504612" y="1530875"/>
                      <a:pt x="1504764" y="1528598"/>
                      <a:pt x="1504688" y="1526548"/>
                    </a:cubicBezTo>
                    <a:close/>
                    <a:moveTo>
                      <a:pt x="1566624" y="1377172"/>
                    </a:moveTo>
                    <a:cubicBezTo>
                      <a:pt x="1562981" y="1377476"/>
                      <a:pt x="1560248" y="1379601"/>
                      <a:pt x="1558427" y="1383548"/>
                    </a:cubicBezTo>
                    <a:cubicBezTo>
                      <a:pt x="1556605" y="1387495"/>
                      <a:pt x="1555694" y="1391442"/>
                      <a:pt x="1555694" y="1395389"/>
                    </a:cubicBezTo>
                    <a:cubicBezTo>
                      <a:pt x="1553493" y="1395237"/>
                      <a:pt x="1550609" y="1395541"/>
                      <a:pt x="1547042" y="1396300"/>
                    </a:cubicBezTo>
                    <a:cubicBezTo>
                      <a:pt x="1543474" y="1397059"/>
                      <a:pt x="1541501" y="1399184"/>
                      <a:pt x="1541121" y="1402676"/>
                    </a:cubicBezTo>
                    <a:lnTo>
                      <a:pt x="1544764" y="1409962"/>
                    </a:lnTo>
                    <a:cubicBezTo>
                      <a:pt x="1552810" y="1408368"/>
                      <a:pt x="1561311" y="1406091"/>
                      <a:pt x="1570268" y="1403131"/>
                    </a:cubicBezTo>
                    <a:cubicBezTo>
                      <a:pt x="1579224" y="1400171"/>
                      <a:pt x="1584082" y="1395161"/>
                      <a:pt x="1584841" y="1388102"/>
                    </a:cubicBezTo>
                    <a:cubicBezTo>
                      <a:pt x="1584537" y="1384459"/>
                      <a:pt x="1582412" y="1381727"/>
                      <a:pt x="1578465" y="1379905"/>
                    </a:cubicBezTo>
                    <a:cubicBezTo>
                      <a:pt x="1574518" y="1378083"/>
                      <a:pt x="1570571" y="1377172"/>
                      <a:pt x="1566624" y="1377172"/>
                    </a:cubicBezTo>
                    <a:close/>
                    <a:moveTo>
                      <a:pt x="1519261" y="1351669"/>
                    </a:moveTo>
                    <a:cubicBezTo>
                      <a:pt x="1519110" y="1353870"/>
                      <a:pt x="1519413" y="1356755"/>
                      <a:pt x="1520172" y="1360322"/>
                    </a:cubicBezTo>
                    <a:cubicBezTo>
                      <a:pt x="1520931" y="1363890"/>
                      <a:pt x="1523056" y="1365863"/>
                      <a:pt x="1526548" y="1366243"/>
                    </a:cubicBezTo>
                    <a:lnTo>
                      <a:pt x="1533835" y="1366243"/>
                    </a:lnTo>
                    <a:cubicBezTo>
                      <a:pt x="1533683" y="1362447"/>
                      <a:pt x="1532165" y="1359108"/>
                      <a:pt x="1529280" y="1356223"/>
                    </a:cubicBezTo>
                    <a:cubicBezTo>
                      <a:pt x="1526396" y="1353339"/>
                      <a:pt x="1523056" y="1351821"/>
                      <a:pt x="1519261" y="1351669"/>
                    </a:cubicBezTo>
                    <a:close/>
                    <a:moveTo>
                      <a:pt x="1701427" y="1078421"/>
                    </a:moveTo>
                    <a:cubicBezTo>
                      <a:pt x="1699757" y="1078573"/>
                      <a:pt x="1698543" y="1079180"/>
                      <a:pt x="1697784" y="1080242"/>
                    </a:cubicBezTo>
                    <a:cubicBezTo>
                      <a:pt x="1697024" y="1081305"/>
                      <a:pt x="1695810" y="1081912"/>
                      <a:pt x="1694140" y="1082064"/>
                    </a:cubicBezTo>
                    <a:cubicBezTo>
                      <a:pt x="1694216" y="1084265"/>
                      <a:pt x="1694975" y="1087150"/>
                      <a:pt x="1696417" y="1090717"/>
                    </a:cubicBezTo>
                    <a:cubicBezTo>
                      <a:pt x="1697859" y="1094284"/>
                      <a:pt x="1699529" y="1096258"/>
                      <a:pt x="1701427" y="1096637"/>
                    </a:cubicBezTo>
                    <a:cubicBezTo>
                      <a:pt x="1704918" y="1096410"/>
                      <a:pt x="1707043" y="1095043"/>
                      <a:pt x="1707803" y="1092539"/>
                    </a:cubicBezTo>
                    <a:cubicBezTo>
                      <a:pt x="1708562" y="1090034"/>
                      <a:pt x="1708865" y="1087757"/>
                      <a:pt x="1708713" y="1085707"/>
                    </a:cubicBezTo>
                    <a:cubicBezTo>
                      <a:pt x="1708106" y="1081457"/>
                      <a:pt x="1705677" y="1079028"/>
                      <a:pt x="1701427" y="1078421"/>
                    </a:cubicBezTo>
                    <a:close/>
                    <a:moveTo>
                      <a:pt x="1723287" y="980051"/>
                    </a:moveTo>
                    <a:lnTo>
                      <a:pt x="1723287" y="987338"/>
                    </a:lnTo>
                    <a:cubicBezTo>
                      <a:pt x="1722679" y="998875"/>
                      <a:pt x="1727537" y="1004947"/>
                      <a:pt x="1737860" y="1005554"/>
                    </a:cubicBezTo>
                    <a:close/>
                    <a:moveTo>
                      <a:pt x="1737860" y="950905"/>
                    </a:moveTo>
                    <a:cubicBezTo>
                      <a:pt x="1737708" y="953106"/>
                      <a:pt x="1738012" y="955990"/>
                      <a:pt x="1738771" y="959558"/>
                    </a:cubicBezTo>
                    <a:cubicBezTo>
                      <a:pt x="1739530" y="963125"/>
                      <a:pt x="1741655" y="965098"/>
                      <a:pt x="1745147" y="965478"/>
                    </a:cubicBezTo>
                    <a:cubicBezTo>
                      <a:pt x="1746892" y="965250"/>
                      <a:pt x="1747955" y="963884"/>
                      <a:pt x="1748335" y="961379"/>
                    </a:cubicBezTo>
                    <a:cubicBezTo>
                      <a:pt x="1748714" y="958875"/>
                      <a:pt x="1748866" y="956598"/>
                      <a:pt x="1748790" y="954548"/>
                    </a:cubicBezTo>
                    <a:close/>
                    <a:moveTo>
                      <a:pt x="1818013" y="746879"/>
                    </a:moveTo>
                    <a:cubicBezTo>
                      <a:pt x="1816267" y="747031"/>
                      <a:pt x="1815204" y="747638"/>
                      <a:pt x="1814825" y="748701"/>
                    </a:cubicBezTo>
                    <a:cubicBezTo>
                      <a:pt x="1814445" y="749764"/>
                      <a:pt x="1814294" y="750371"/>
                      <a:pt x="1814369" y="750523"/>
                    </a:cubicBezTo>
                    <a:cubicBezTo>
                      <a:pt x="1814294" y="755760"/>
                      <a:pt x="1815356" y="758948"/>
                      <a:pt x="1817557" y="760086"/>
                    </a:cubicBezTo>
                    <a:cubicBezTo>
                      <a:pt x="1819758" y="761225"/>
                      <a:pt x="1823554" y="761680"/>
                      <a:pt x="1828943" y="761453"/>
                    </a:cubicBezTo>
                    <a:cubicBezTo>
                      <a:pt x="1828943" y="757658"/>
                      <a:pt x="1828032" y="754318"/>
                      <a:pt x="1826210" y="751433"/>
                    </a:cubicBezTo>
                    <a:cubicBezTo>
                      <a:pt x="1824389" y="748549"/>
                      <a:pt x="1821656" y="747031"/>
                      <a:pt x="1818013" y="746879"/>
                    </a:cubicBezTo>
                    <a:close/>
                    <a:moveTo>
                      <a:pt x="1923669" y="677657"/>
                    </a:moveTo>
                    <a:cubicBezTo>
                      <a:pt x="1923669" y="681451"/>
                      <a:pt x="1924580" y="684791"/>
                      <a:pt x="1926401" y="687675"/>
                    </a:cubicBezTo>
                    <a:cubicBezTo>
                      <a:pt x="1928223" y="690560"/>
                      <a:pt x="1930955" y="692078"/>
                      <a:pt x="1934599" y="692230"/>
                    </a:cubicBezTo>
                    <a:cubicBezTo>
                      <a:pt x="1937635" y="691622"/>
                      <a:pt x="1938849" y="689194"/>
                      <a:pt x="1938242" y="684943"/>
                    </a:cubicBezTo>
                    <a:cubicBezTo>
                      <a:pt x="1938242" y="681451"/>
                      <a:pt x="1937331" y="679326"/>
                      <a:pt x="1935510" y="678567"/>
                    </a:cubicBezTo>
                    <a:cubicBezTo>
                      <a:pt x="1933688" y="677808"/>
                      <a:pt x="1930955" y="677505"/>
                      <a:pt x="1927312" y="677657"/>
                    </a:cubicBezTo>
                    <a:close/>
                    <a:moveTo>
                      <a:pt x="1967389" y="542854"/>
                    </a:moveTo>
                    <a:lnTo>
                      <a:pt x="1967389" y="553784"/>
                    </a:lnTo>
                    <a:lnTo>
                      <a:pt x="1952815" y="572001"/>
                    </a:lnTo>
                    <a:lnTo>
                      <a:pt x="1952815" y="615720"/>
                    </a:lnTo>
                    <a:cubicBezTo>
                      <a:pt x="1949020" y="615720"/>
                      <a:pt x="1945681" y="616631"/>
                      <a:pt x="1942796" y="618452"/>
                    </a:cubicBezTo>
                    <a:cubicBezTo>
                      <a:pt x="1939912" y="620274"/>
                      <a:pt x="1938394" y="623007"/>
                      <a:pt x="1938242" y="626650"/>
                    </a:cubicBezTo>
                    <a:cubicBezTo>
                      <a:pt x="1938242" y="630597"/>
                      <a:pt x="1939153" y="634544"/>
                      <a:pt x="1940975" y="638491"/>
                    </a:cubicBezTo>
                    <a:cubicBezTo>
                      <a:pt x="1942796" y="642438"/>
                      <a:pt x="1945529" y="644563"/>
                      <a:pt x="1949172" y="644867"/>
                    </a:cubicBezTo>
                    <a:cubicBezTo>
                      <a:pt x="1950918" y="644563"/>
                      <a:pt x="1951981" y="643349"/>
                      <a:pt x="1952360" y="641223"/>
                    </a:cubicBezTo>
                    <a:cubicBezTo>
                      <a:pt x="1952740" y="639098"/>
                      <a:pt x="1952891" y="637883"/>
                      <a:pt x="1952815" y="637580"/>
                    </a:cubicBezTo>
                    <a:lnTo>
                      <a:pt x="1978318" y="590217"/>
                    </a:lnTo>
                    <a:lnTo>
                      <a:pt x="1971032" y="553784"/>
                    </a:lnTo>
                    <a:cubicBezTo>
                      <a:pt x="1971108" y="553328"/>
                      <a:pt x="1970956" y="551507"/>
                      <a:pt x="1970576" y="548319"/>
                    </a:cubicBezTo>
                    <a:cubicBezTo>
                      <a:pt x="1970197" y="545131"/>
                      <a:pt x="1969134" y="543309"/>
                      <a:pt x="1967389" y="542854"/>
                    </a:cubicBezTo>
                    <a:close/>
                    <a:moveTo>
                      <a:pt x="1726930" y="0"/>
                    </a:moveTo>
                    <a:cubicBezTo>
                      <a:pt x="1730953" y="5389"/>
                      <a:pt x="1736570" y="9184"/>
                      <a:pt x="1743780" y="11385"/>
                    </a:cubicBezTo>
                    <a:cubicBezTo>
                      <a:pt x="1750991" y="13587"/>
                      <a:pt x="1757519" y="14649"/>
                      <a:pt x="1763363" y="14573"/>
                    </a:cubicBezTo>
                    <a:lnTo>
                      <a:pt x="1770650" y="54650"/>
                    </a:lnTo>
                    <a:lnTo>
                      <a:pt x="1799796" y="61936"/>
                    </a:lnTo>
                    <a:cubicBezTo>
                      <a:pt x="1799720" y="64441"/>
                      <a:pt x="1799872" y="68540"/>
                      <a:pt x="1800252" y="74233"/>
                    </a:cubicBezTo>
                    <a:cubicBezTo>
                      <a:pt x="1800631" y="79925"/>
                      <a:pt x="1801694" y="83113"/>
                      <a:pt x="1803440" y="83796"/>
                    </a:cubicBezTo>
                    <a:cubicBezTo>
                      <a:pt x="1807462" y="81823"/>
                      <a:pt x="1812168" y="73018"/>
                      <a:pt x="1817557" y="57382"/>
                    </a:cubicBezTo>
                    <a:cubicBezTo>
                      <a:pt x="1822947" y="41746"/>
                      <a:pt x="1826742" y="31120"/>
                      <a:pt x="1828943" y="25503"/>
                    </a:cubicBezTo>
                    <a:lnTo>
                      <a:pt x="1861733" y="14573"/>
                    </a:lnTo>
                    <a:lnTo>
                      <a:pt x="1887236" y="25503"/>
                    </a:lnTo>
                    <a:lnTo>
                      <a:pt x="1923669" y="18217"/>
                    </a:lnTo>
                    <a:lnTo>
                      <a:pt x="1960102" y="25503"/>
                    </a:lnTo>
                    <a:lnTo>
                      <a:pt x="1992892" y="47363"/>
                    </a:lnTo>
                    <a:cubicBezTo>
                      <a:pt x="1993120" y="53056"/>
                      <a:pt x="1992664" y="58976"/>
                      <a:pt x="1991526" y="65124"/>
                    </a:cubicBezTo>
                    <a:cubicBezTo>
                      <a:pt x="1990387" y="71272"/>
                      <a:pt x="1987199" y="76282"/>
                      <a:pt x="1981962" y="80153"/>
                    </a:cubicBezTo>
                    <a:cubicBezTo>
                      <a:pt x="1982721" y="88502"/>
                      <a:pt x="1983025" y="98218"/>
                      <a:pt x="1982873" y="109299"/>
                    </a:cubicBezTo>
                    <a:cubicBezTo>
                      <a:pt x="1982721" y="120381"/>
                      <a:pt x="1977560" y="126453"/>
                      <a:pt x="1967389" y="127516"/>
                    </a:cubicBezTo>
                    <a:lnTo>
                      <a:pt x="1981962" y="174879"/>
                    </a:lnTo>
                    <a:cubicBezTo>
                      <a:pt x="1993575" y="172299"/>
                      <a:pt x="2002228" y="161976"/>
                      <a:pt x="2007920" y="143911"/>
                    </a:cubicBezTo>
                    <a:cubicBezTo>
                      <a:pt x="2013613" y="125846"/>
                      <a:pt x="2023177" y="115523"/>
                      <a:pt x="2036611" y="112943"/>
                    </a:cubicBezTo>
                    <a:cubicBezTo>
                      <a:pt x="2048301" y="112336"/>
                      <a:pt x="2059534" y="107174"/>
                      <a:pt x="2070312" y="97459"/>
                    </a:cubicBezTo>
                    <a:cubicBezTo>
                      <a:pt x="2081090" y="87743"/>
                      <a:pt x="2086859" y="77117"/>
                      <a:pt x="2087618" y="65580"/>
                    </a:cubicBezTo>
                    <a:cubicBezTo>
                      <a:pt x="2092703" y="58673"/>
                      <a:pt x="2096195" y="48805"/>
                      <a:pt x="2098093" y="35978"/>
                    </a:cubicBezTo>
                    <a:cubicBezTo>
                      <a:pt x="2099990" y="23150"/>
                      <a:pt x="2102571" y="16016"/>
                      <a:pt x="2105835" y="14573"/>
                    </a:cubicBezTo>
                    <a:cubicBezTo>
                      <a:pt x="2107808" y="14801"/>
                      <a:pt x="2110237" y="16167"/>
                      <a:pt x="2113121" y="18672"/>
                    </a:cubicBezTo>
                    <a:cubicBezTo>
                      <a:pt x="2116005" y="21177"/>
                      <a:pt x="2118434" y="23454"/>
                      <a:pt x="2120408" y="25503"/>
                    </a:cubicBezTo>
                    <a:cubicBezTo>
                      <a:pt x="2127694" y="25503"/>
                      <a:pt x="2131338" y="29147"/>
                      <a:pt x="2131338" y="36433"/>
                    </a:cubicBezTo>
                    <a:cubicBezTo>
                      <a:pt x="2131034" y="43720"/>
                      <a:pt x="2128909" y="51006"/>
                      <a:pt x="2124962" y="58293"/>
                    </a:cubicBezTo>
                    <a:cubicBezTo>
                      <a:pt x="2121015" y="65580"/>
                      <a:pt x="2117068" y="72866"/>
                      <a:pt x="2113121" y="80153"/>
                    </a:cubicBezTo>
                    <a:cubicBezTo>
                      <a:pt x="2114032" y="86529"/>
                      <a:pt x="2114943" y="100191"/>
                      <a:pt x="2115854" y="121140"/>
                    </a:cubicBezTo>
                    <a:cubicBezTo>
                      <a:pt x="2116764" y="142089"/>
                      <a:pt x="2112210" y="153930"/>
                      <a:pt x="2102191" y="156663"/>
                    </a:cubicBezTo>
                    <a:lnTo>
                      <a:pt x="2083975" y="182166"/>
                    </a:lnTo>
                    <a:cubicBezTo>
                      <a:pt x="2084126" y="205392"/>
                      <a:pt x="2082912" y="227252"/>
                      <a:pt x="2080331" y="247745"/>
                    </a:cubicBezTo>
                    <a:cubicBezTo>
                      <a:pt x="2077750" y="268239"/>
                      <a:pt x="2072893" y="290099"/>
                      <a:pt x="2065758" y="313325"/>
                    </a:cubicBezTo>
                    <a:cubicBezTo>
                      <a:pt x="2073500" y="304217"/>
                      <a:pt x="2080787" y="294198"/>
                      <a:pt x="2087618" y="283268"/>
                    </a:cubicBezTo>
                    <a:cubicBezTo>
                      <a:pt x="2094449" y="272338"/>
                      <a:pt x="2098093" y="260497"/>
                      <a:pt x="2098548" y="247745"/>
                    </a:cubicBezTo>
                    <a:lnTo>
                      <a:pt x="2127694" y="258675"/>
                    </a:lnTo>
                    <a:lnTo>
                      <a:pt x="2120408" y="313325"/>
                    </a:lnTo>
                    <a:lnTo>
                      <a:pt x="2098548" y="349758"/>
                    </a:lnTo>
                    <a:lnTo>
                      <a:pt x="2091261" y="400764"/>
                    </a:lnTo>
                    <a:lnTo>
                      <a:pt x="2073045" y="429911"/>
                    </a:lnTo>
                    <a:lnTo>
                      <a:pt x="2065758" y="473631"/>
                    </a:lnTo>
                    <a:lnTo>
                      <a:pt x="2043898" y="510064"/>
                    </a:lnTo>
                    <a:cubicBezTo>
                      <a:pt x="2042380" y="525548"/>
                      <a:pt x="2036308" y="539210"/>
                      <a:pt x="2025682" y="551051"/>
                    </a:cubicBezTo>
                    <a:cubicBezTo>
                      <a:pt x="2015055" y="562892"/>
                      <a:pt x="2008983" y="578376"/>
                      <a:pt x="2007465" y="597504"/>
                    </a:cubicBezTo>
                    <a:cubicBezTo>
                      <a:pt x="2000786" y="612077"/>
                      <a:pt x="1992284" y="626650"/>
                      <a:pt x="1981962" y="641223"/>
                    </a:cubicBezTo>
                    <a:cubicBezTo>
                      <a:pt x="1982038" y="646840"/>
                      <a:pt x="1980975" y="652001"/>
                      <a:pt x="1978774" y="656707"/>
                    </a:cubicBezTo>
                    <a:cubicBezTo>
                      <a:pt x="1976573" y="661413"/>
                      <a:pt x="1972778" y="664753"/>
                      <a:pt x="1967389" y="666726"/>
                    </a:cubicBezTo>
                    <a:cubicBezTo>
                      <a:pt x="1967768" y="677429"/>
                      <a:pt x="1966098" y="690636"/>
                      <a:pt x="1962379" y="706348"/>
                    </a:cubicBezTo>
                    <a:cubicBezTo>
                      <a:pt x="1958660" y="722059"/>
                      <a:pt x="1950614" y="730712"/>
                      <a:pt x="1938242" y="732306"/>
                    </a:cubicBezTo>
                    <a:cubicBezTo>
                      <a:pt x="1937635" y="744906"/>
                      <a:pt x="1935206" y="757050"/>
                      <a:pt x="1930955" y="768739"/>
                    </a:cubicBezTo>
                    <a:cubicBezTo>
                      <a:pt x="1926705" y="780428"/>
                      <a:pt x="1924276" y="792573"/>
                      <a:pt x="1923669" y="805172"/>
                    </a:cubicBezTo>
                    <a:lnTo>
                      <a:pt x="1945529" y="834319"/>
                    </a:lnTo>
                    <a:cubicBezTo>
                      <a:pt x="1949779" y="833712"/>
                      <a:pt x="1952208" y="834926"/>
                      <a:pt x="1952815" y="837962"/>
                    </a:cubicBezTo>
                    <a:cubicBezTo>
                      <a:pt x="1952436" y="841833"/>
                      <a:pt x="1950462" y="845932"/>
                      <a:pt x="1946895" y="850258"/>
                    </a:cubicBezTo>
                    <a:cubicBezTo>
                      <a:pt x="1943328" y="854585"/>
                      <a:pt x="1940443" y="857773"/>
                      <a:pt x="1938242" y="859822"/>
                    </a:cubicBezTo>
                    <a:cubicBezTo>
                      <a:pt x="1937635" y="874395"/>
                      <a:pt x="1931563" y="881682"/>
                      <a:pt x="1920026" y="881682"/>
                    </a:cubicBezTo>
                    <a:lnTo>
                      <a:pt x="1909096" y="881682"/>
                    </a:lnTo>
                    <a:lnTo>
                      <a:pt x="1905452" y="921758"/>
                    </a:lnTo>
                    <a:lnTo>
                      <a:pt x="1869019" y="990981"/>
                    </a:lnTo>
                    <a:lnTo>
                      <a:pt x="1854446" y="1001911"/>
                    </a:lnTo>
                    <a:cubicBezTo>
                      <a:pt x="1854066" y="1013145"/>
                      <a:pt x="1851182" y="1025289"/>
                      <a:pt x="1845793" y="1038344"/>
                    </a:cubicBezTo>
                    <a:cubicBezTo>
                      <a:pt x="1840404" y="1051399"/>
                      <a:pt x="1834787" y="1063544"/>
                      <a:pt x="1828943" y="1074777"/>
                    </a:cubicBezTo>
                    <a:lnTo>
                      <a:pt x="1828943" y="1118497"/>
                    </a:lnTo>
                    <a:lnTo>
                      <a:pt x="1799796" y="1144000"/>
                    </a:lnTo>
                    <a:lnTo>
                      <a:pt x="1785223" y="1180433"/>
                    </a:lnTo>
                    <a:lnTo>
                      <a:pt x="1763363" y="1198650"/>
                    </a:lnTo>
                    <a:cubicBezTo>
                      <a:pt x="1762301" y="1210567"/>
                      <a:pt x="1758050" y="1220434"/>
                      <a:pt x="1750611" y="1228252"/>
                    </a:cubicBezTo>
                    <a:cubicBezTo>
                      <a:pt x="1743173" y="1236070"/>
                      <a:pt x="1738923" y="1246848"/>
                      <a:pt x="1737860" y="1260587"/>
                    </a:cubicBezTo>
                    <a:lnTo>
                      <a:pt x="1705070" y="1322523"/>
                    </a:lnTo>
                    <a:cubicBezTo>
                      <a:pt x="1694140" y="1324952"/>
                      <a:pt x="1687764" y="1334667"/>
                      <a:pt x="1685943" y="1351669"/>
                    </a:cubicBezTo>
                    <a:cubicBezTo>
                      <a:pt x="1684121" y="1368671"/>
                      <a:pt x="1675924" y="1378387"/>
                      <a:pt x="1661350" y="1380816"/>
                    </a:cubicBezTo>
                    <a:lnTo>
                      <a:pt x="1664994" y="1278803"/>
                    </a:lnTo>
                    <a:cubicBezTo>
                      <a:pt x="1657555" y="1280397"/>
                      <a:pt x="1651483" y="1279031"/>
                      <a:pt x="1646777" y="1274704"/>
                    </a:cubicBezTo>
                    <a:cubicBezTo>
                      <a:pt x="1642071" y="1270378"/>
                      <a:pt x="1639642" y="1264458"/>
                      <a:pt x="1639491" y="1256943"/>
                    </a:cubicBezTo>
                    <a:cubicBezTo>
                      <a:pt x="1639870" y="1251554"/>
                      <a:pt x="1642754" y="1247759"/>
                      <a:pt x="1648143" y="1245558"/>
                    </a:cubicBezTo>
                    <a:cubicBezTo>
                      <a:pt x="1653532" y="1243357"/>
                      <a:pt x="1659149" y="1242294"/>
                      <a:pt x="1664994" y="1242370"/>
                    </a:cubicBezTo>
                    <a:lnTo>
                      <a:pt x="1679567" y="1242370"/>
                    </a:lnTo>
                    <a:lnTo>
                      <a:pt x="1708713" y="1180433"/>
                    </a:lnTo>
                    <a:cubicBezTo>
                      <a:pt x="1712509" y="1180433"/>
                      <a:pt x="1715848" y="1179522"/>
                      <a:pt x="1718733" y="1177701"/>
                    </a:cubicBezTo>
                    <a:cubicBezTo>
                      <a:pt x="1721617" y="1175879"/>
                      <a:pt x="1723135" y="1173147"/>
                      <a:pt x="1723287" y="1169504"/>
                    </a:cubicBezTo>
                    <a:cubicBezTo>
                      <a:pt x="1722831" y="1163963"/>
                      <a:pt x="1722831" y="1159560"/>
                      <a:pt x="1723287" y="1156297"/>
                    </a:cubicBezTo>
                    <a:cubicBezTo>
                      <a:pt x="1723742" y="1153033"/>
                      <a:pt x="1727386" y="1151363"/>
                      <a:pt x="1734217" y="1151287"/>
                    </a:cubicBezTo>
                    <a:lnTo>
                      <a:pt x="1777936" y="1034701"/>
                    </a:lnTo>
                    <a:cubicBezTo>
                      <a:pt x="1789474" y="1034701"/>
                      <a:pt x="1795546" y="1031058"/>
                      <a:pt x="1796153" y="1023771"/>
                    </a:cubicBezTo>
                    <a:cubicBezTo>
                      <a:pt x="1795849" y="1016636"/>
                      <a:pt x="1796457" y="1011779"/>
                      <a:pt x="1797975" y="1009198"/>
                    </a:cubicBezTo>
                    <a:cubicBezTo>
                      <a:pt x="1799492" y="1006617"/>
                      <a:pt x="1803743" y="1005403"/>
                      <a:pt x="1810726" y="1005554"/>
                    </a:cubicBezTo>
                    <a:lnTo>
                      <a:pt x="1828943" y="969121"/>
                    </a:lnTo>
                    <a:cubicBezTo>
                      <a:pt x="1829398" y="957053"/>
                      <a:pt x="1833042" y="937470"/>
                      <a:pt x="1839873" y="910373"/>
                    </a:cubicBezTo>
                    <a:cubicBezTo>
                      <a:pt x="1846704" y="883276"/>
                      <a:pt x="1853991" y="866425"/>
                      <a:pt x="1861733" y="859822"/>
                    </a:cubicBezTo>
                    <a:cubicBezTo>
                      <a:pt x="1869019" y="859822"/>
                      <a:pt x="1876306" y="863465"/>
                      <a:pt x="1883593" y="870752"/>
                    </a:cubicBezTo>
                    <a:lnTo>
                      <a:pt x="1894522" y="834319"/>
                    </a:lnTo>
                    <a:cubicBezTo>
                      <a:pt x="1896572" y="832345"/>
                      <a:pt x="1898849" y="829916"/>
                      <a:pt x="1901354" y="827032"/>
                    </a:cubicBezTo>
                    <a:cubicBezTo>
                      <a:pt x="1903858" y="824148"/>
                      <a:pt x="1905225" y="821719"/>
                      <a:pt x="1905452" y="819746"/>
                    </a:cubicBezTo>
                    <a:cubicBezTo>
                      <a:pt x="1904769" y="818000"/>
                      <a:pt x="1901581" y="816937"/>
                      <a:pt x="1895889" y="816558"/>
                    </a:cubicBezTo>
                    <a:cubicBezTo>
                      <a:pt x="1890196" y="816178"/>
                      <a:pt x="1886097" y="816027"/>
                      <a:pt x="1883593" y="816102"/>
                    </a:cubicBezTo>
                    <a:cubicBezTo>
                      <a:pt x="1885262" y="798569"/>
                      <a:pt x="1891942" y="778986"/>
                      <a:pt x="1903631" y="757354"/>
                    </a:cubicBezTo>
                    <a:cubicBezTo>
                      <a:pt x="1915320" y="735722"/>
                      <a:pt x="1921999" y="718872"/>
                      <a:pt x="1923669" y="706803"/>
                    </a:cubicBezTo>
                    <a:cubicBezTo>
                      <a:pt x="1908488" y="709839"/>
                      <a:pt x="1895130" y="714697"/>
                      <a:pt x="1883593" y="721376"/>
                    </a:cubicBezTo>
                    <a:cubicBezTo>
                      <a:pt x="1882985" y="737316"/>
                      <a:pt x="1880556" y="750978"/>
                      <a:pt x="1876306" y="762363"/>
                    </a:cubicBezTo>
                    <a:cubicBezTo>
                      <a:pt x="1872055" y="773749"/>
                      <a:pt x="1869626" y="785590"/>
                      <a:pt x="1869019" y="797886"/>
                    </a:cubicBezTo>
                    <a:cubicBezTo>
                      <a:pt x="1869930" y="808967"/>
                      <a:pt x="1869930" y="817772"/>
                      <a:pt x="1869019" y="824300"/>
                    </a:cubicBezTo>
                    <a:cubicBezTo>
                      <a:pt x="1868108" y="830827"/>
                      <a:pt x="1860822" y="834167"/>
                      <a:pt x="1847159" y="834319"/>
                    </a:cubicBezTo>
                    <a:cubicBezTo>
                      <a:pt x="1841998" y="844035"/>
                      <a:pt x="1833193" y="861036"/>
                      <a:pt x="1820745" y="885325"/>
                    </a:cubicBezTo>
                    <a:cubicBezTo>
                      <a:pt x="1808297" y="909614"/>
                      <a:pt x="1801314" y="926616"/>
                      <a:pt x="1799796" y="936332"/>
                    </a:cubicBezTo>
                    <a:cubicBezTo>
                      <a:pt x="1791903" y="946958"/>
                      <a:pt x="1784009" y="957584"/>
                      <a:pt x="1776115" y="968210"/>
                    </a:cubicBezTo>
                    <a:cubicBezTo>
                      <a:pt x="1768221" y="978837"/>
                      <a:pt x="1763970" y="991285"/>
                      <a:pt x="1763363" y="1005554"/>
                    </a:cubicBezTo>
                    <a:lnTo>
                      <a:pt x="1748790" y="1038344"/>
                    </a:lnTo>
                    <a:cubicBezTo>
                      <a:pt x="1743553" y="1042215"/>
                      <a:pt x="1740365" y="1047225"/>
                      <a:pt x="1739226" y="1053373"/>
                    </a:cubicBezTo>
                    <a:cubicBezTo>
                      <a:pt x="1738087" y="1059521"/>
                      <a:pt x="1737632" y="1065441"/>
                      <a:pt x="1737860" y="1071134"/>
                    </a:cubicBezTo>
                    <a:cubicBezTo>
                      <a:pt x="1736038" y="1087529"/>
                      <a:pt x="1728752" y="1103924"/>
                      <a:pt x="1716000" y="1120319"/>
                    </a:cubicBezTo>
                    <a:cubicBezTo>
                      <a:pt x="1703248" y="1136714"/>
                      <a:pt x="1695962" y="1153109"/>
                      <a:pt x="1694140" y="1169504"/>
                    </a:cubicBezTo>
                    <a:lnTo>
                      <a:pt x="1654064" y="1191363"/>
                    </a:lnTo>
                    <a:lnTo>
                      <a:pt x="1650420" y="1231440"/>
                    </a:lnTo>
                    <a:lnTo>
                      <a:pt x="1624917" y="1260587"/>
                    </a:lnTo>
                    <a:cubicBezTo>
                      <a:pt x="1623855" y="1292769"/>
                      <a:pt x="1619604" y="1321308"/>
                      <a:pt x="1612166" y="1346204"/>
                    </a:cubicBezTo>
                    <a:cubicBezTo>
                      <a:pt x="1604727" y="1371100"/>
                      <a:pt x="1600477" y="1395996"/>
                      <a:pt x="1599414" y="1420892"/>
                    </a:cubicBezTo>
                    <a:cubicBezTo>
                      <a:pt x="1599869" y="1437970"/>
                      <a:pt x="1597137" y="1447534"/>
                      <a:pt x="1591217" y="1449583"/>
                    </a:cubicBezTo>
                    <a:cubicBezTo>
                      <a:pt x="1585296" y="1451633"/>
                      <a:pt x="1573455" y="1452999"/>
                      <a:pt x="1555694" y="1453682"/>
                    </a:cubicBezTo>
                    <a:cubicBezTo>
                      <a:pt x="1560476" y="1460134"/>
                      <a:pt x="1564575" y="1468179"/>
                      <a:pt x="1567991" y="1477819"/>
                    </a:cubicBezTo>
                    <a:cubicBezTo>
                      <a:pt x="1571406" y="1487458"/>
                      <a:pt x="1567308" y="1492772"/>
                      <a:pt x="1555694" y="1493758"/>
                    </a:cubicBezTo>
                    <a:cubicBezTo>
                      <a:pt x="1553341" y="1493607"/>
                      <a:pt x="1549850" y="1493910"/>
                      <a:pt x="1545220" y="1494669"/>
                    </a:cubicBezTo>
                    <a:cubicBezTo>
                      <a:pt x="1540590" y="1495428"/>
                      <a:pt x="1538009" y="1497553"/>
                      <a:pt x="1537478" y="1501045"/>
                    </a:cubicBezTo>
                    <a:cubicBezTo>
                      <a:pt x="1538768" y="1506965"/>
                      <a:pt x="1545296" y="1513341"/>
                      <a:pt x="1557060" y="1520172"/>
                    </a:cubicBezTo>
                    <a:cubicBezTo>
                      <a:pt x="1568825" y="1527004"/>
                      <a:pt x="1578086" y="1531558"/>
                      <a:pt x="1584841" y="1533835"/>
                    </a:cubicBezTo>
                    <a:cubicBezTo>
                      <a:pt x="1593873" y="1524423"/>
                      <a:pt x="1600401" y="1513189"/>
                      <a:pt x="1604424" y="1500134"/>
                    </a:cubicBezTo>
                    <a:cubicBezTo>
                      <a:pt x="1608447" y="1487079"/>
                      <a:pt x="1610420" y="1474024"/>
                      <a:pt x="1610344" y="1460969"/>
                    </a:cubicBezTo>
                    <a:cubicBezTo>
                      <a:pt x="1620667" y="1450646"/>
                      <a:pt x="1625525" y="1438502"/>
                      <a:pt x="1624917" y="1424536"/>
                    </a:cubicBezTo>
                    <a:lnTo>
                      <a:pt x="1639491" y="1391746"/>
                    </a:lnTo>
                    <a:cubicBezTo>
                      <a:pt x="1639414" y="1389545"/>
                      <a:pt x="1639566" y="1386660"/>
                      <a:pt x="1639946" y="1383093"/>
                    </a:cubicBezTo>
                    <a:cubicBezTo>
                      <a:pt x="1640325" y="1379526"/>
                      <a:pt x="1641388" y="1377552"/>
                      <a:pt x="1643134" y="1377172"/>
                    </a:cubicBezTo>
                    <a:cubicBezTo>
                      <a:pt x="1650572" y="1378463"/>
                      <a:pt x="1656644" y="1384990"/>
                      <a:pt x="1661350" y="1396755"/>
                    </a:cubicBezTo>
                    <a:cubicBezTo>
                      <a:pt x="1666056" y="1408520"/>
                      <a:pt x="1668485" y="1417780"/>
                      <a:pt x="1668637" y="1424536"/>
                    </a:cubicBezTo>
                    <a:cubicBezTo>
                      <a:pt x="1668789" y="1426585"/>
                      <a:pt x="1668485" y="1428862"/>
                      <a:pt x="1667726" y="1431367"/>
                    </a:cubicBezTo>
                    <a:cubicBezTo>
                      <a:pt x="1666967" y="1433872"/>
                      <a:pt x="1664842" y="1435238"/>
                      <a:pt x="1661350" y="1435465"/>
                    </a:cubicBezTo>
                    <a:cubicBezTo>
                      <a:pt x="1657631" y="1451253"/>
                      <a:pt x="1651407" y="1469773"/>
                      <a:pt x="1642678" y="1491026"/>
                    </a:cubicBezTo>
                    <a:cubicBezTo>
                      <a:pt x="1633950" y="1512279"/>
                      <a:pt x="1623172" y="1528977"/>
                      <a:pt x="1610344" y="1541121"/>
                    </a:cubicBezTo>
                    <a:cubicBezTo>
                      <a:pt x="1609889" y="1547953"/>
                      <a:pt x="1608067" y="1553418"/>
                      <a:pt x="1604879" y="1557516"/>
                    </a:cubicBezTo>
                    <a:cubicBezTo>
                      <a:pt x="1601691" y="1561615"/>
                      <a:pt x="1599869" y="1567080"/>
                      <a:pt x="1599414" y="1573911"/>
                    </a:cubicBezTo>
                    <a:cubicBezTo>
                      <a:pt x="1593949" y="1586891"/>
                      <a:pt x="1587573" y="1600098"/>
                      <a:pt x="1580287" y="1613532"/>
                    </a:cubicBezTo>
                    <a:cubicBezTo>
                      <a:pt x="1573000" y="1626967"/>
                      <a:pt x="1564803" y="1639263"/>
                      <a:pt x="1555694" y="1650421"/>
                    </a:cubicBezTo>
                    <a:cubicBezTo>
                      <a:pt x="1555694" y="1654368"/>
                      <a:pt x="1554784" y="1658315"/>
                      <a:pt x="1552962" y="1662262"/>
                    </a:cubicBezTo>
                    <a:cubicBezTo>
                      <a:pt x="1551140" y="1666209"/>
                      <a:pt x="1548408" y="1668334"/>
                      <a:pt x="1544764" y="1668638"/>
                    </a:cubicBezTo>
                    <a:cubicBezTo>
                      <a:pt x="1541121" y="1668182"/>
                      <a:pt x="1538389" y="1665450"/>
                      <a:pt x="1536567" y="1660440"/>
                    </a:cubicBezTo>
                    <a:cubicBezTo>
                      <a:pt x="1534745" y="1655430"/>
                      <a:pt x="1533835" y="1650876"/>
                      <a:pt x="1533835" y="1646778"/>
                    </a:cubicBezTo>
                    <a:cubicBezTo>
                      <a:pt x="1534669" y="1632660"/>
                      <a:pt x="1533910" y="1623551"/>
                      <a:pt x="1531557" y="1619453"/>
                    </a:cubicBezTo>
                    <a:cubicBezTo>
                      <a:pt x="1529204" y="1615354"/>
                      <a:pt x="1520248" y="1613532"/>
                      <a:pt x="1504688" y="1613988"/>
                    </a:cubicBezTo>
                    <a:cubicBezTo>
                      <a:pt x="1512430" y="1604500"/>
                      <a:pt x="1519717" y="1593418"/>
                      <a:pt x="1526548" y="1580743"/>
                    </a:cubicBezTo>
                    <a:cubicBezTo>
                      <a:pt x="1533379" y="1568067"/>
                      <a:pt x="1537022" y="1556074"/>
                      <a:pt x="1537478" y="1544765"/>
                    </a:cubicBezTo>
                    <a:cubicBezTo>
                      <a:pt x="1537478" y="1537478"/>
                      <a:pt x="1533835" y="1533835"/>
                      <a:pt x="1526548" y="1533835"/>
                    </a:cubicBezTo>
                    <a:lnTo>
                      <a:pt x="1504688" y="1573911"/>
                    </a:lnTo>
                    <a:cubicBezTo>
                      <a:pt x="1504688" y="1581198"/>
                      <a:pt x="1501045" y="1584841"/>
                      <a:pt x="1493758" y="1584841"/>
                    </a:cubicBezTo>
                    <a:cubicBezTo>
                      <a:pt x="1489811" y="1584538"/>
                      <a:pt x="1484954" y="1582413"/>
                      <a:pt x="1479185" y="1578465"/>
                    </a:cubicBezTo>
                    <a:cubicBezTo>
                      <a:pt x="1473416" y="1574519"/>
                      <a:pt x="1468559" y="1570572"/>
                      <a:pt x="1464611" y="1566625"/>
                    </a:cubicBezTo>
                    <a:cubicBezTo>
                      <a:pt x="1466737" y="1573380"/>
                      <a:pt x="1467040" y="1582640"/>
                      <a:pt x="1465522" y="1594405"/>
                    </a:cubicBezTo>
                    <a:cubicBezTo>
                      <a:pt x="1464004" y="1606170"/>
                      <a:pt x="1458843" y="1612697"/>
                      <a:pt x="1450038" y="1613988"/>
                    </a:cubicBezTo>
                    <a:lnTo>
                      <a:pt x="1435465" y="1639491"/>
                    </a:lnTo>
                    <a:cubicBezTo>
                      <a:pt x="1436072" y="1654672"/>
                      <a:pt x="1431215" y="1668030"/>
                      <a:pt x="1420892" y="1679567"/>
                    </a:cubicBezTo>
                    <a:lnTo>
                      <a:pt x="1406318" y="1668638"/>
                    </a:lnTo>
                    <a:lnTo>
                      <a:pt x="1391745" y="1679567"/>
                    </a:lnTo>
                    <a:cubicBezTo>
                      <a:pt x="1385901" y="1694596"/>
                      <a:pt x="1380284" y="1710991"/>
                      <a:pt x="1374895" y="1728752"/>
                    </a:cubicBezTo>
                    <a:cubicBezTo>
                      <a:pt x="1369506" y="1746513"/>
                      <a:pt x="1366622" y="1762908"/>
                      <a:pt x="1366242" y="1777937"/>
                    </a:cubicBezTo>
                    <a:lnTo>
                      <a:pt x="1377172" y="1781580"/>
                    </a:lnTo>
                    <a:cubicBezTo>
                      <a:pt x="1388709" y="1782187"/>
                      <a:pt x="1394781" y="1777330"/>
                      <a:pt x="1395389" y="1767007"/>
                    </a:cubicBezTo>
                    <a:cubicBezTo>
                      <a:pt x="1399184" y="1767007"/>
                      <a:pt x="1402523" y="1766096"/>
                      <a:pt x="1405408" y="1764274"/>
                    </a:cubicBezTo>
                    <a:cubicBezTo>
                      <a:pt x="1408292" y="1762453"/>
                      <a:pt x="1409810" y="1759720"/>
                      <a:pt x="1409962" y="1756077"/>
                    </a:cubicBezTo>
                    <a:cubicBezTo>
                      <a:pt x="1409506" y="1750536"/>
                      <a:pt x="1409506" y="1746134"/>
                      <a:pt x="1409962" y="1742870"/>
                    </a:cubicBezTo>
                    <a:cubicBezTo>
                      <a:pt x="1410417" y="1739606"/>
                      <a:pt x="1414060" y="1737936"/>
                      <a:pt x="1420892" y="1737860"/>
                    </a:cubicBezTo>
                    <a:cubicBezTo>
                      <a:pt x="1421499" y="1729359"/>
                      <a:pt x="1425750" y="1719037"/>
                      <a:pt x="1433643" y="1706892"/>
                    </a:cubicBezTo>
                    <a:cubicBezTo>
                      <a:pt x="1441537" y="1694748"/>
                      <a:pt x="1449431" y="1688069"/>
                      <a:pt x="1457325" y="1686854"/>
                    </a:cubicBezTo>
                    <a:cubicBezTo>
                      <a:pt x="1460816" y="1687082"/>
                      <a:pt x="1462941" y="1688448"/>
                      <a:pt x="1463701" y="1690953"/>
                    </a:cubicBezTo>
                    <a:cubicBezTo>
                      <a:pt x="1464460" y="1693458"/>
                      <a:pt x="1464763" y="1695735"/>
                      <a:pt x="1464611" y="1697784"/>
                    </a:cubicBezTo>
                    <a:cubicBezTo>
                      <a:pt x="1464991" y="1703401"/>
                      <a:pt x="1465143" y="1714027"/>
                      <a:pt x="1465067" y="1729663"/>
                    </a:cubicBezTo>
                    <a:cubicBezTo>
                      <a:pt x="1464991" y="1745299"/>
                      <a:pt x="1462410" y="1754104"/>
                      <a:pt x="1457325" y="1756077"/>
                    </a:cubicBezTo>
                    <a:cubicBezTo>
                      <a:pt x="1453454" y="1755773"/>
                      <a:pt x="1449355" y="1753648"/>
                      <a:pt x="1445029" y="1749701"/>
                    </a:cubicBezTo>
                    <a:cubicBezTo>
                      <a:pt x="1440702" y="1745754"/>
                      <a:pt x="1437514" y="1741807"/>
                      <a:pt x="1435465" y="1737860"/>
                    </a:cubicBezTo>
                    <a:cubicBezTo>
                      <a:pt x="1434858" y="1746665"/>
                      <a:pt x="1432429" y="1754559"/>
                      <a:pt x="1428179" y="1761542"/>
                    </a:cubicBezTo>
                    <a:cubicBezTo>
                      <a:pt x="1423928" y="1768525"/>
                      <a:pt x="1421499" y="1776419"/>
                      <a:pt x="1420892" y="1785223"/>
                    </a:cubicBezTo>
                    <a:cubicBezTo>
                      <a:pt x="1420968" y="1789019"/>
                      <a:pt x="1421727" y="1793269"/>
                      <a:pt x="1423169" y="1797975"/>
                    </a:cubicBezTo>
                    <a:cubicBezTo>
                      <a:pt x="1424611" y="1802681"/>
                      <a:pt x="1426281" y="1806932"/>
                      <a:pt x="1428179" y="1810727"/>
                    </a:cubicBezTo>
                    <a:cubicBezTo>
                      <a:pt x="1415427" y="1812093"/>
                      <a:pt x="1409051" y="1817558"/>
                      <a:pt x="1409051" y="1827121"/>
                    </a:cubicBezTo>
                    <a:cubicBezTo>
                      <a:pt x="1409051" y="1836685"/>
                      <a:pt x="1404497" y="1842150"/>
                      <a:pt x="1395389" y="1843516"/>
                    </a:cubicBezTo>
                    <a:lnTo>
                      <a:pt x="1395389" y="1883593"/>
                    </a:lnTo>
                    <a:lnTo>
                      <a:pt x="1406318" y="1869020"/>
                    </a:lnTo>
                    <a:lnTo>
                      <a:pt x="1406318" y="1843516"/>
                    </a:lnTo>
                    <a:lnTo>
                      <a:pt x="1446395" y="1843516"/>
                    </a:lnTo>
                    <a:lnTo>
                      <a:pt x="1442752" y="1858090"/>
                    </a:lnTo>
                    <a:cubicBezTo>
                      <a:pt x="1431442" y="1859001"/>
                      <a:pt x="1428558" y="1863555"/>
                      <a:pt x="1434099" y="1871752"/>
                    </a:cubicBezTo>
                    <a:cubicBezTo>
                      <a:pt x="1439640" y="1879950"/>
                      <a:pt x="1444953" y="1886325"/>
                      <a:pt x="1450038" y="1890879"/>
                    </a:cubicBezTo>
                    <a:cubicBezTo>
                      <a:pt x="1449279" y="1898242"/>
                      <a:pt x="1445332" y="1909931"/>
                      <a:pt x="1438197" y="1925947"/>
                    </a:cubicBezTo>
                    <a:cubicBezTo>
                      <a:pt x="1431063" y="1941962"/>
                      <a:pt x="1425294" y="1950919"/>
                      <a:pt x="1420892" y="1952816"/>
                    </a:cubicBezTo>
                    <a:cubicBezTo>
                      <a:pt x="1421423" y="1965188"/>
                      <a:pt x="1420360" y="1973233"/>
                      <a:pt x="1417704" y="1976953"/>
                    </a:cubicBezTo>
                    <a:cubicBezTo>
                      <a:pt x="1415047" y="1980672"/>
                      <a:pt x="1407609" y="1982342"/>
                      <a:pt x="1395389" y="1981963"/>
                    </a:cubicBezTo>
                    <a:lnTo>
                      <a:pt x="1395389" y="2022039"/>
                    </a:lnTo>
                    <a:cubicBezTo>
                      <a:pt x="1384383" y="2016346"/>
                      <a:pt x="1374515" y="2008604"/>
                      <a:pt x="1365787" y="1998813"/>
                    </a:cubicBezTo>
                    <a:cubicBezTo>
                      <a:pt x="1357058" y="1989021"/>
                      <a:pt x="1349923" y="1978547"/>
                      <a:pt x="1344382" y="1967389"/>
                    </a:cubicBezTo>
                    <a:cubicBezTo>
                      <a:pt x="1340132" y="1967997"/>
                      <a:pt x="1337703" y="1966782"/>
                      <a:pt x="1337096" y="1963746"/>
                    </a:cubicBezTo>
                    <a:cubicBezTo>
                      <a:pt x="1337096" y="1953423"/>
                      <a:pt x="1340739" y="1944922"/>
                      <a:pt x="1348026" y="1938243"/>
                    </a:cubicBezTo>
                    <a:cubicBezTo>
                      <a:pt x="1342636" y="1942189"/>
                      <a:pt x="1337020" y="1946136"/>
                      <a:pt x="1331175" y="1950083"/>
                    </a:cubicBezTo>
                    <a:cubicBezTo>
                      <a:pt x="1325331" y="1954031"/>
                      <a:pt x="1318803" y="1956155"/>
                      <a:pt x="1311592" y="1956459"/>
                    </a:cubicBezTo>
                    <a:cubicBezTo>
                      <a:pt x="1309695" y="1956232"/>
                      <a:pt x="1308025" y="1954865"/>
                      <a:pt x="1306583" y="1952360"/>
                    </a:cubicBezTo>
                    <a:cubicBezTo>
                      <a:pt x="1305141" y="1949856"/>
                      <a:pt x="1304382" y="1947579"/>
                      <a:pt x="1304306" y="1945529"/>
                    </a:cubicBezTo>
                    <a:lnTo>
                      <a:pt x="1289733" y="1952816"/>
                    </a:lnTo>
                    <a:cubicBezTo>
                      <a:pt x="1282598" y="1953043"/>
                      <a:pt x="1277740" y="1955321"/>
                      <a:pt x="1275159" y="1959647"/>
                    </a:cubicBezTo>
                    <a:cubicBezTo>
                      <a:pt x="1272579" y="1963974"/>
                      <a:pt x="1271364" y="1968983"/>
                      <a:pt x="1271516" y="1974676"/>
                    </a:cubicBezTo>
                    <a:lnTo>
                      <a:pt x="1271516" y="1981963"/>
                    </a:lnTo>
                    <a:cubicBezTo>
                      <a:pt x="1271061" y="1976573"/>
                      <a:pt x="1268328" y="1972778"/>
                      <a:pt x="1263319" y="1970577"/>
                    </a:cubicBezTo>
                    <a:cubicBezTo>
                      <a:pt x="1258309" y="1968376"/>
                      <a:pt x="1253755" y="1967313"/>
                      <a:pt x="1249656" y="1967389"/>
                    </a:cubicBezTo>
                    <a:lnTo>
                      <a:pt x="1260586" y="1981963"/>
                    </a:lnTo>
                    <a:cubicBezTo>
                      <a:pt x="1261193" y="2001621"/>
                      <a:pt x="1263622" y="2019686"/>
                      <a:pt x="1267873" y="2036156"/>
                    </a:cubicBezTo>
                    <a:cubicBezTo>
                      <a:pt x="1272123" y="2052627"/>
                      <a:pt x="1274552" y="2069782"/>
                      <a:pt x="1275159" y="2087618"/>
                    </a:cubicBezTo>
                    <a:cubicBezTo>
                      <a:pt x="1265140" y="2088529"/>
                      <a:pt x="1261497" y="2093083"/>
                      <a:pt x="1264229" y="2101281"/>
                    </a:cubicBezTo>
                    <a:cubicBezTo>
                      <a:pt x="1266962" y="2109478"/>
                      <a:pt x="1270605" y="2115854"/>
                      <a:pt x="1275159" y="2120408"/>
                    </a:cubicBezTo>
                    <a:lnTo>
                      <a:pt x="1300663" y="2131338"/>
                    </a:lnTo>
                    <a:lnTo>
                      <a:pt x="1304306" y="2098548"/>
                    </a:lnTo>
                    <a:cubicBezTo>
                      <a:pt x="1304306" y="2091110"/>
                      <a:pt x="1303395" y="2083216"/>
                      <a:pt x="1301573" y="2074867"/>
                    </a:cubicBezTo>
                    <a:cubicBezTo>
                      <a:pt x="1299752" y="2066517"/>
                      <a:pt x="1297019" y="2058624"/>
                      <a:pt x="1293376" y="2051185"/>
                    </a:cubicBezTo>
                    <a:cubicBezTo>
                      <a:pt x="1294590" y="2045948"/>
                      <a:pt x="1300359" y="2042760"/>
                      <a:pt x="1310682" y="2041622"/>
                    </a:cubicBezTo>
                    <a:cubicBezTo>
                      <a:pt x="1321004" y="2040483"/>
                      <a:pt x="1328595" y="2040028"/>
                      <a:pt x="1333452" y="2040256"/>
                    </a:cubicBezTo>
                    <a:lnTo>
                      <a:pt x="1340739" y="2000179"/>
                    </a:lnTo>
                    <a:lnTo>
                      <a:pt x="1366242" y="2036612"/>
                    </a:lnTo>
                    <a:cubicBezTo>
                      <a:pt x="1362143" y="2050654"/>
                      <a:pt x="1353035" y="2077220"/>
                      <a:pt x="1338917" y="2116310"/>
                    </a:cubicBezTo>
                    <a:cubicBezTo>
                      <a:pt x="1324799" y="2155399"/>
                      <a:pt x="1308405" y="2177411"/>
                      <a:pt x="1289733" y="2182345"/>
                    </a:cubicBezTo>
                    <a:cubicBezTo>
                      <a:pt x="1289353" y="2189403"/>
                      <a:pt x="1286469" y="2199878"/>
                      <a:pt x="1281080" y="2213768"/>
                    </a:cubicBezTo>
                    <a:cubicBezTo>
                      <a:pt x="1275691" y="2227658"/>
                      <a:pt x="1270074" y="2235400"/>
                      <a:pt x="1264229" y="2236994"/>
                    </a:cubicBezTo>
                    <a:cubicBezTo>
                      <a:pt x="1262484" y="2236767"/>
                      <a:pt x="1261421" y="2235400"/>
                      <a:pt x="1261041" y="2232896"/>
                    </a:cubicBezTo>
                    <a:cubicBezTo>
                      <a:pt x="1260662" y="2230391"/>
                      <a:pt x="1260510" y="2228114"/>
                      <a:pt x="1260586" y="2226065"/>
                    </a:cubicBezTo>
                    <a:cubicBezTo>
                      <a:pt x="1248973" y="2225305"/>
                      <a:pt x="1244874" y="2221358"/>
                      <a:pt x="1248290" y="2214223"/>
                    </a:cubicBezTo>
                    <a:cubicBezTo>
                      <a:pt x="1251705" y="2207089"/>
                      <a:pt x="1255804" y="2201320"/>
                      <a:pt x="1260586" y="2196918"/>
                    </a:cubicBezTo>
                    <a:lnTo>
                      <a:pt x="1246013" y="2164128"/>
                    </a:lnTo>
                    <a:lnTo>
                      <a:pt x="1260586" y="2134982"/>
                    </a:lnTo>
                    <a:cubicBezTo>
                      <a:pt x="1260662" y="2131187"/>
                      <a:pt x="1259599" y="2127847"/>
                      <a:pt x="1257398" y="2124963"/>
                    </a:cubicBezTo>
                    <a:cubicBezTo>
                      <a:pt x="1255197" y="2122078"/>
                      <a:pt x="1251402" y="2120560"/>
                      <a:pt x="1246013" y="2120408"/>
                    </a:cubicBezTo>
                    <a:lnTo>
                      <a:pt x="1235083" y="2124052"/>
                    </a:lnTo>
                    <a:cubicBezTo>
                      <a:pt x="1233868" y="2138018"/>
                      <a:pt x="1229011" y="2150162"/>
                      <a:pt x="1220510" y="2160485"/>
                    </a:cubicBezTo>
                    <a:cubicBezTo>
                      <a:pt x="1212009" y="2170807"/>
                      <a:pt x="1207151" y="2182952"/>
                      <a:pt x="1205936" y="2196918"/>
                    </a:cubicBezTo>
                    <a:cubicBezTo>
                      <a:pt x="1193640" y="2211871"/>
                      <a:pt x="1182710" y="2228417"/>
                      <a:pt x="1173147" y="2246558"/>
                    </a:cubicBezTo>
                    <a:cubicBezTo>
                      <a:pt x="1163583" y="2264699"/>
                      <a:pt x="1152653" y="2282156"/>
                      <a:pt x="1140357" y="2298930"/>
                    </a:cubicBezTo>
                    <a:cubicBezTo>
                      <a:pt x="1138535" y="2307887"/>
                      <a:pt x="1134892" y="2320031"/>
                      <a:pt x="1129427" y="2335364"/>
                    </a:cubicBezTo>
                    <a:cubicBezTo>
                      <a:pt x="1123962" y="2350696"/>
                      <a:pt x="1116675" y="2359197"/>
                      <a:pt x="1107567" y="2360867"/>
                    </a:cubicBezTo>
                    <a:cubicBezTo>
                      <a:pt x="1107795" y="2363675"/>
                      <a:pt x="1109161" y="2368988"/>
                      <a:pt x="1111666" y="2376807"/>
                    </a:cubicBezTo>
                    <a:cubicBezTo>
                      <a:pt x="1114170" y="2384624"/>
                      <a:pt x="1116448" y="2389027"/>
                      <a:pt x="1118497" y="2390013"/>
                    </a:cubicBezTo>
                    <a:cubicBezTo>
                      <a:pt x="1120243" y="2389558"/>
                      <a:pt x="1121305" y="2387736"/>
                      <a:pt x="1121685" y="2384548"/>
                    </a:cubicBezTo>
                    <a:cubicBezTo>
                      <a:pt x="1122064" y="2381360"/>
                      <a:pt x="1122216" y="2379539"/>
                      <a:pt x="1122140" y="2379084"/>
                    </a:cubicBezTo>
                    <a:cubicBezTo>
                      <a:pt x="1133905" y="2357375"/>
                      <a:pt x="1146808" y="2335212"/>
                      <a:pt x="1160850" y="2312593"/>
                    </a:cubicBezTo>
                    <a:cubicBezTo>
                      <a:pt x="1174892" y="2289974"/>
                      <a:pt x="1185063" y="2265989"/>
                      <a:pt x="1191363" y="2240637"/>
                    </a:cubicBezTo>
                    <a:lnTo>
                      <a:pt x="1209580" y="2240637"/>
                    </a:lnTo>
                    <a:cubicBezTo>
                      <a:pt x="1218081" y="2240182"/>
                      <a:pt x="1228403" y="2241093"/>
                      <a:pt x="1240548" y="2243370"/>
                    </a:cubicBezTo>
                    <a:cubicBezTo>
                      <a:pt x="1252692" y="2245647"/>
                      <a:pt x="1259372" y="2252023"/>
                      <a:pt x="1260586" y="2262497"/>
                    </a:cubicBezTo>
                    <a:cubicBezTo>
                      <a:pt x="1260282" y="2282308"/>
                      <a:pt x="1256336" y="2300069"/>
                      <a:pt x="1248745" y="2315781"/>
                    </a:cubicBezTo>
                    <a:cubicBezTo>
                      <a:pt x="1241155" y="2331493"/>
                      <a:pt x="1231743" y="2346521"/>
                      <a:pt x="1220510" y="2360867"/>
                    </a:cubicBezTo>
                    <a:cubicBezTo>
                      <a:pt x="1221648" y="2366484"/>
                      <a:pt x="1224836" y="2377110"/>
                      <a:pt x="1230073" y="2392746"/>
                    </a:cubicBezTo>
                    <a:cubicBezTo>
                      <a:pt x="1235311" y="2408382"/>
                      <a:pt x="1235766" y="2417187"/>
                      <a:pt x="1231440" y="2419160"/>
                    </a:cubicBezTo>
                    <a:cubicBezTo>
                      <a:pt x="1226050" y="2419008"/>
                      <a:pt x="1221344" y="2417490"/>
                      <a:pt x="1217322" y="2414606"/>
                    </a:cubicBezTo>
                    <a:cubicBezTo>
                      <a:pt x="1213299" y="2411721"/>
                      <a:pt x="1209504" y="2408382"/>
                      <a:pt x="1205936" y="2404587"/>
                    </a:cubicBezTo>
                    <a:cubicBezTo>
                      <a:pt x="1205936" y="2417945"/>
                      <a:pt x="1204115" y="2432215"/>
                      <a:pt x="1200471" y="2447396"/>
                    </a:cubicBezTo>
                    <a:cubicBezTo>
                      <a:pt x="1196828" y="2462576"/>
                      <a:pt x="1191363" y="2475024"/>
                      <a:pt x="1184076" y="2484739"/>
                    </a:cubicBezTo>
                    <a:lnTo>
                      <a:pt x="1165860" y="2455593"/>
                    </a:lnTo>
                    <a:lnTo>
                      <a:pt x="1176790" y="2419160"/>
                    </a:lnTo>
                    <a:cubicBezTo>
                      <a:pt x="1174740" y="2417338"/>
                      <a:pt x="1172463" y="2415516"/>
                      <a:pt x="1169959" y="2413695"/>
                    </a:cubicBezTo>
                    <a:cubicBezTo>
                      <a:pt x="1167454" y="2411873"/>
                      <a:pt x="1166088" y="2410052"/>
                      <a:pt x="1165860" y="2408230"/>
                    </a:cubicBezTo>
                    <a:cubicBezTo>
                      <a:pt x="1166695" y="2404739"/>
                      <a:pt x="1170490" y="2402613"/>
                      <a:pt x="1177245" y="2401854"/>
                    </a:cubicBezTo>
                    <a:cubicBezTo>
                      <a:pt x="1184001" y="2401095"/>
                      <a:pt x="1188706" y="2400792"/>
                      <a:pt x="1191363" y="2400943"/>
                    </a:cubicBezTo>
                    <a:cubicBezTo>
                      <a:pt x="1191591" y="2389862"/>
                      <a:pt x="1193868" y="2378324"/>
                      <a:pt x="1198194" y="2366332"/>
                    </a:cubicBezTo>
                    <a:cubicBezTo>
                      <a:pt x="1202521" y="2354339"/>
                      <a:pt x="1207530" y="2342802"/>
                      <a:pt x="1213223" y="2331720"/>
                    </a:cubicBezTo>
                    <a:lnTo>
                      <a:pt x="1209580" y="2317147"/>
                    </a:lnTo>
                    <a:lnTo>
                      <a:pt x="1195006" y="2298930"/>
                    </a:lnTo>
                    <a:lnTo>
                      <a:pt x="1173147" y="2317147"/>
                    </a:lnTo>
                    <a:lnTo>
                      <a:pt x="1162217" y="2400943"/>
                    </a:lnTo>
                    <a:cubicBezTo>
                      <a:pt x="1149237" y="2411418"/>
                      <a:pt x="1137852" y="2426902"/>
                      <a:pt x="1128060" y="2447396"/>
                    </a:cubicBezTo>
                    <a:cubicBezTo>
                      <a:pt x="1118269" y="2467889"/>
                      <a:pt x="1111438" y="2485195"/>
                      <a:pt x="1107567" y="2499313"/>
                    </a:cubicBezTo>
                    <a:cubicBezTo>
                      <a:pt x="1106960" y="2513810"/>
                      <a:pt x="1103620" y="2527624"/>
                      <a:pt x="1097548" y="2540755"/>
                    </a:cubicBezTo>
                    <a:cubicBezTo>
                      <a:pt x="1091476" y="2553886"/>
                      <a:pt x="1086314" y="2566790"/>
                      <a:pt x="1082064" y="2579466"/>
                    </a:cubicBezTo>
                    <a:lnTo>
                      <a:pt x="1031057" y="2634115"/>
                    </a:lnTo>
                    <a:lnTo>
                      <a:pt x="1001911" y="2714268"/>
                    </a:lnTo>
                    <a:cubicBezTo>
                      <a:pt x="999710" y="2714116"/>
                      <a:pt x="996826" y="2714420"/>
                      <a:pt x="993258" y="2715179"/>
                    </a:cubicBezTo>
                    <a:cubicBezTo>
                      <a:pt x="989691" y="2715938"/>
                      <a:pt x="987717" y="2718064"/>
                      <a:pt x="987338" y="2721555"/>
                    </a:cubicBezTo>
                    <a:cubicBezTo>
                      <a:pt x="987717" y="2725274"/>
                      <a:pt x="989691" y="2728765"/>
                      <a:pt x="993258" y="2732030"/>
                    </a:cubicBezTo>
                    <a:cubicBezTo>
                      <a:pt x="996826" y="2735293"/>
                      <a:pt x="999710" y="2737874"/>
                      <a:pt x="1001911" y="2739772"/>
                    </a:cubicBezTo>
                    <a:lnTo>
                      <a:pt x="961834" y="2761631"/>
                    </a:lnTo>
                    <a:lnTo>
                      <a:pt x="932688" y="2761631"/>
                    </a:lnTo>
                    <a:cubicBezTo>
                      <a:pt x="933447" y="2746223"/>
                      <a:pt x="935572" y="2731498"/>
                      <a:pt x="939064" y="2717456"/>
                    </a:cubicBezTo>
                    <a:cubicBezTo>
                      <a:pt x="942555" y="2703414"/>
                      <a:pt x="942859" y="2684135"/>
                      <a:pt x="939975" y="2659618"/>
                    </a:cubicBezTo>
                    <a:lnTo>
                      <a:pt x="918115" y="2696052"/>
                    </a:lnTo>
                    <a:cubicBezTo>
                      <a:pt x="912726" y="2700075"/>
                      <a:pt x="908931" y="2705691"/>
                      <a:pt x="906729" y="2712902"/>
                    </a:cubicBezTo>
                    <a:cubicBezTo>
                      <a:pt x="904528" y="2720113"/>
                      <a:pt x="903466" y="2726640"/>
                      <a:pt x="903542" y="2732485"/>
                    </a:cubicBezTo>
                    <a:lnTo>
                      <a:pt x="852535" y="2787134"/>
                    </a:lnTo>
                    <a:cubicBezTo>
                      <a:pt x="829233" y="2789108"/>
                      <a:pt x="820277" y="2797002"/>
                      <a:pt x="825666" y="2810816"/>
                    </a:cubicBezTo>
                    <a:cubicBezTo>
                      <a:pt x="831055" y="2824630"/>
                      <a:pt x="826652" y="2832524"/>
                      <a:pt x="812459" y="2834498"/>
                    </a:cubicBezTo>
                    <a:lnTo>
                      <a:pt x="801529" y="2834498"/>
                    </a:lnTo>
                    <a:cubicBezTo>
                      <a:pt x="800922" y="2844896"/>
                      <a:pt x="798493" y="2853245"/>
                      <a:pt x="794242" y="2859545"/>
                    </a:cubicBezTo>
                    <a:cubicBezTo>
                      <a:pt x="789992" y="2865845"/>
                      <a:pt x="787563" y="2873284"/>
                      <a:pt x="786955" y="2881861"/>
                    </a:cubicBezTo>
                    <a:lnTo>
                      <a:pt x="757809" y="2903720"/>
                    </a:lnTo>
                    <a:cubicBezTo>
                      <a:pt x="750598" y="2903189"/>
                      <a:pt x="745892" y="2899698"/>
                      <a:pt x="743691" y="2893246"/>
                    </a:cubicBezTo>
                    <a:cubicBezTo>
                      <a:pt x="741490" y="2886794"/>
                      <a:pt x="741338" y="2880570"/>
                      <a:pt x="743236" y="2874574"/>
                    </a:cubicBezTo>
                    <a:cubicBezTo>
                      <a:pt x="739441" y="2874422"/>
                      <a:pt x="736101" y="2872904"/>
                      <a:pt x="733217" y="2870020"/>
                    </a:cubicBezTo>
                    <a:cubicBezTo>
                      <a:pt x="730332" y="2867135"/>
                      <a:pt x="728814" y="2863796"/>
                      <a:pt x="728663" y="2860001"/>
                    </a:cubicBezTo>
                    <a:cubicBezTo>
                      <a:pt x="729877" y="2844213"/>
                      <a:pt x="734735" y="2829336"/>
                      <a:pt x="743236" y="2815370"/>
                    </a:cubicBezTo>
                    <a:cubicBezTo>
                      <a:pt x="751737" y="2801404"/>
                      <a:pt x="756595" y="2784705"/>
                      <a:pt x="757809" y="2765275"/>
                    </a:cubicBezTo>
                    <a:cubicBezTo>
                      <a:pt x="757885" y="2764971"/>
                      <a:pt x="757733" y="2763757"/>
                      <a:pt x="757354" y="2761631"/>
                    </a:cubicBezTo>
                    <a:cubicBezTo>
                      <a:pt x="756974" y="2759506"/>
                      <a:pt x="755911" y="2758291"/>
                      <a:pt x="754166" y="2757988"/>
                    </a:cubicBezTo>
                    <a:cubicBezTo>
                      <a:pt x="751965" y="2758974"/>
                      <a:pt x="749080" y="2763377"/>
                      <a:pt x="745513" y="2771195"/>
                    </a:cubicBezTo>
                    <a:cubicBezTo>
                      <a:pt x="741945" y="2779013"/>
                      <a:pt x="739972" y="2784326"/>
                      <a:pt x="739592" y="2787134"/>
                    </a:cubicBezTo>
                    <a:cubicBezTo>
                      <a:pt x="736101" y="2788956"/>
                      <a:pt x="733976" y="2790778"/>
                      <a:pt x="733217" y="2792599"/>
                    </a:cubicBezTo>
                    <a:cubicBezTo>
                      <a:pt x="732458" y="2794421"/>
                      <a:pt x="732154" y="2796243"/>
                      <a:pt x="732306" y="2798065"/>
                    </a:cubicBezTo>
                    <a:cubicBezTo>
                      <a:pt x="732609" y="2805351"/>
                      <a:pt x="732002" y="2810816"/>
                      <a:pt x="730484" y="2814459"/>
                    </a:cubicBezTo>
                    <a:cubicBezTo>
                      <a:pt x="728966" y="2818103"/>
                      <a:pt x="724716" y="2819924"/>
                      <a:pt x="717733" y="2819924"/>
                    </a:cubicBezTo>
                    <a:cubicBezTo>
                      <a:pt x="710218" y="2825313"/>
                      <a:pt x="701565" y="2829109"/>
                      <a:pt x="691774" y="2831310"/>
                    </a:cubicBezTo>
                    <a:cubicBezTo>
                      <a:pt x="681983" y="2833511"/>
                      <a:pt x="672419" y="2834573"/>
                      <a:pt x="663083" y="2834498"/>
                    </a:cubicBezTo>
                    <a:lnTo>
                      <a:pt x="648510" y="2863644"/>
                    </a:lnTo>
                    <a:lnTo>
                      <a:pt x="633936" y="2870930"/>
                    </a:lnTo>
                    <a:lnTo>
                      <a:pt x="619363" y="2889147"/>
                    </a:lnTo>
                    <a:cubicBezTo>
                      <a:pt x="615416" y="2888919"/>
                      <a:pt x="611469" y="2889375"/>
                      <a:pt x="607522" y="2890514"/>
                    </a:cubicBezTo>
                    <a:cubicBezTo>
                      <a:pt x="603575" y="2891652"/>
                      <a:pt x="601450" y="2894840"/>
                      <a:pt x="601146" y="2900077"/>
                    </a:cubicBezTo>
                    <a:lnTo>
                      <a:pt x="604790" y="2921937"/>
                    </a:lnTo>
                    <a:lnTo>
                      <a:pt x="568357" y="2918294"/>
                    </a:lnTo>
                    <a:cubicBezTo>
                      <a:pt x="569799" y="2911083"/>
                      <a:pt x="573290" y="2900001"/>
                      <a:pt x="578831" y="2885048"/>
                    </a:cubicBezTo>
                    <a:cubicBezTo>
                      <a:pt x="584372" y="2870096"/>
                      <a:pt x="583309" y="2861747"/>
                      <a:pt x="575643" y="2860001"/>
                    </a:cubicBezTo>
                    <a:cubicBezTo>
                      <a:pt x="571772" y="2860380"/>
                      <a:pt x="567674" y="2862354"/>
                      <a:pt x="563347" y="2865921"/>
                    </a:cubicBezTo>
                    <a:cubicBezTo>
                      <a:pt x="559021" y="2869489"/>
                      <a:pt x="555833" y="2872373"/>
                      <a:pt x="553784" y="2874574"/>
                    </a:cubicBezTo>
                    <a:lnTo>
                      <a:pt x="546497" y="2918294"/>
                    </a:lnTo>
                    <a:lnTo>
                      <a:pt x="528280" y="2947440"/>
                    </a:lnTo>
                    <a:cubicBezTo>
                      <a:pt x="528128" y="2958370"/>
                      <a:pt x="525700" y="2968389"/>
                      <a:pt x="520994" y="2977498"/>
                    </a:cubicBezTo>
                    <a:cubicBezTo>
                      <a:pt x="516288" y="2986606"/>
                      <a:pt x="510216" y="2994803"/>
                      <a:pt x="502777" y="3002090"/>
                    </a:cubicBezTo>
                    <a:cubicBezTo>
                      <a:pt x="502170" y="3018030"/>
                      <a:pt x="499741" y="3031692"/>
                      <a:pt x="495490" y="3043077"/>
                    </a:cubicBezTo>
                    <a:cubicBezTo>
                      <a:pt x="491240" y="3054462"/>
                      <a:pt x="488811" y="3066303"/>
                      <a:pt x="488204" y="3078599"/>
                    </a:cubicBezTo>
                    <a:cubicBezTo>
                      <a:pt x="479020" y="3077992"/>
                      <a:pt x="471885" y="3078296"/>
                      <a:pt x="466799" y="3079510"/>
                    </a:cubicBezTo>
                    <a:cubicBezTo>
                      <a:pt x="461714" y="3080725"/>
                      <a:pt x="459133" y="3086493"/>
                      <a:pt x="459057" y="3096816"/>
                    </a:cubicBezTo>
                    <a:lnTo>
                      <a:pt x="437197" y="3133249"/>
                    </a:lnTo>
                    <a:lnTo>
                      <a:pt x="418981" y="3136893"/>
                    </a:lnTo>
                    <a:cubicBezTo>
                      <a:pt x="415186" y="3136968"/>
                      <a:pt x="411846" y="3135906"/>
                      <a:pt x="408962" y="3133704"/>
                    </a:cubicBezTo>
                    <a:cubicBezTo>
                      <a:pt x="406078" y="3131503"/>
                      <a:pt x="404560" y="3127708"/>
                      <a:pt x="404408" y="3122319"/>
                    </a:cubicBezTo>
                    <a:cubicBezTo>
                      <a:pt x="416400" y="3120194"/>
                      <a:pt x="420651" y="3108960"/>
                      <a:pt x="417159" y="3088618"/>
                    </a:cubicBezTo>
                    <a:cubicBezTo>
                      <a:pt x="413668" y="3068277"/>
                      <a:pt x="417918" y="3051578"/>
                      <a:pt x="429911" y="3038523"/>
                    </a:cubicBezTo>
                    <a:cubicBezTo>
                      <a:pt x="429304" y="3026986"/>
                      <a:pt x="434161" y="3020914"/>
                      <a:pt x="444484" y="3020306"/>
                    </a:cubicBezTo>
                    <a:cubicBezTo>
                      <a:pt x="452302" y="3020914"/>
                      <a:pt x="462169" y="3020610"/>
                      <a:pt x="474086" y="3019396"/>
                    </a:cubicBezTo>
                    <a:cubicBezTo>
                      <a:pt x="486003" y="3018181"/>
                      <a:pt x="485851" y="3012412"/>
                      <a:pt x="473631" y="3002090"/>
                    </a:cubicBezTo>
                    <a:lnTo>
                      <a:pt x="488204" y="2962013"/>
                    </a:lnTo>
                    <a:lnTo>
                      <a:pt x="473631" y="2962013"/>
                    </a:lnTo>
                    <a:lnTo>
                      <a:pt x="488204" y="2943797"/>
                    </a:lnTo>
                    <a:lnTo>
                      <a:pt x="488204" y="2903720"/>
                    </a:lnTo>
                    <a:lnTo>
                      <a:pt x="513707" y="2885504"/>
                    </a:lnTo>
                    <a:lnTo>
                      <a:pt x="517350" y="2849071"/>
                    </a:lnTo>
                    <a:cubicBezTo>
                      <a:pt x="524789" y="2838520"/>
                      <a:pt x="531772" y="2828653"/>
                      <a:pt x="538299" y="2819469"/>
                    </a:cubicBezTo>
                    <a:cubicBezTo>
                      <a:pt x="544827" y="2810285"/>
                      <a:pt x="549988" y="2799506"/>
                      <a:pt x="553784" y="2787134"/>
                    </a:cubicBezTo>
                    <a:cubicBezTo>
                      <a:pt x="543537" y="2781214"/>
                      <a:pt x="539438" y="2767552"/>
                      <a:pt x="541487" y="2746147"/>
                    </a:cubicBezTo>
                    <a:cubicBezTo>
                      <a:pt x="543537" y="2724743"/>
                      <a:pt x="547635" y="2709259"/>
                      <a:pt x="553784" y="2699695"/>
                    </a:cubicBezTo>
                    <a:cubicBezTo>
                      <a:pt x="562360" y="2697949"/>
                      <a:pt x="567066" y="2689600"/>
                      <a:pt x="567901" y="2674647"/>
                    </a:cubicBezTo>
                    <a:cubicBezTo>
                      <a:pt x="568736" y="2659694"/>
                      <a:pt x="568888" y="2648613"/>
                      <a:pt x="568357" y="2641402"/>
                    </a:cubicBezTo>
                    <a:cubicBezTo>
                      <a:pt x="573746" y="2639277"/>
                      <a:pt x="577541" y="2635330"/>
                      <a:pt x="579742" y="2629561"/>
                    </a:cubicBezTo>
                    <a:cubicBezTo>
                      <a:pt x="581943" y="2623793"/>
                      <a:pt x="583006" y="2618024"/>
                      <a:pt x="582930" y="2612256"/>
                    </a:cubicBezTo>
                    <a:cubicBezTo>
                      <a:pt x="582323" y="2603679"/>
                      <a:pt x="579894" y="2597151"/>
                      <a:pt x="575643" y="2592672"/>
                    </a:cubicBezTo>
                    <a:cubicBezTo>
                      <a:pt x="571393" y="2588194"/>
                      <a:pt x="568964" y="2582578"/>
                      <a:pt x="568357" y="2575822"/>
                    </a:cubicBezTo>
                    <a:cubicBezTo>
                      <a:pt x="552797" y="2578706"/>
                      <a:pt x="545662" y="2590244"/>
                      <a:pt x="546952" y="2610434"/>
                    </a:cubicBezTo>
                    <a:cubicBezTo>
                      <a:pt x="548243" y="2630624"/>
                      <a:pt x="542019" y="2642161"/>
                      <a:pt x="528280" y="2645045"/>
                    </a:cubicBezTo>
                    <a:cubicBezTo>
                      <a:pt x="527977" y="2657872"/>
                      <a:pt x="524030" y="2669562"/>
                      <a:pt x="516440" y="2680112"/>
                    </a:cubicBezTo>
                    <a:cubicBezTo>
                      <a:pt x="508849" y="2690662"/>
                      <a:pt x="499437" y="2699619"/>
                      <a:pt x="488204" y="2706982"/>
                    </a:cubicBezTo>
                    <a:lnTo>
                      <a:pt x="488204" y="2757988"/>
                    </a:lnTo>
                    <a:cubicBezTo>
                      <a:pt x="454579" y="2772257"/>
                      <a:pt x="434389" y="2791081"/>
                      <a:pt x="427634" y="2814459"/>
                    </a:cubicBezTo>
                    <a:cubicBezTo>
                      <a:pt x="420878" y="2837837"/>
                      <a:pt x="410708" y="2867591"/>
                      <a:pt x="397121" y="2903720"/>
                    </a:cubicBezTo>
                    <a:cubicBezTo>
                      <a:pt x="383155" y="2904935"/>
                      <a:pt x="371011" y="2909793"/>
                      <a:pt x="360688" y="2918294"/>
                    </a:cubicBezTo>
                    <a:cubicBezTo>
                      <a:pt x="350365" y="2926795"/>
                      <a:pt x="338221" y="2931652"/>
                      <a:pt x="324255" y="2932867"/>
                    </a:cubicBezTo>
                    <a:lnTo>
                      <a:pt x="324255" y="2976587"/>
                    </a:lnTo>
                    <a:lnTo>
                      <a:pt x="313325" y="2976587"/>
                    </a:lnTo>
                    <a:cubicBezTo>
                      <a:pt x="304748" y="2976435"/>
                      <a:pt x="300042" y="2974006"/>
                      <a:pt x="299207" y="2969300"/>
                    </a:cubicBezTo>
                    <a:cubicBezTo>
                      <a:pt x="298372" y="2964594"/>
                      <a:pt x="298220" y="2958522"/>
                      <a:pt x="298752" y="2951084"/>
                    </a:cubicBezTo>
                    <a:lnTo>
                      <a:pt x="309682" y="2921937"/>
                    </a:lnTo>
                    <a:cubicBezTo>
                      <a:pt x="309454" y="2919129"/>
                      <a:pt x="308088" y="2913816"/>
                      <a:pt x="305583" y="2905997"/>
                    </a:cubicBezTo>
                    <a:cubicBezTo>
                      <a:pt x="303078" y="2898179"/>
                      <a:pt x="300801" y="2893777"/>
                      <a:pt x="298752" y="2892791"/>
                    </a:cubicBezTo>
                    <a:lnTo>
                      <a:pt x="298752" y="2903720"/>
                    </a:lnTo>
                    <a:cubicBezTo>
                      <a:pt x="286911" y="2904783"/>
                      <a:pt x="275070" y="2911766"/>
                      <a:pt x="263229" y="2924670"/>
                    </a:cubicBezTo>
                    <a:cubicBezTo>
                      <a:pt x="251388" y="2937573"/>
                      <a:pt x="245013" y="2950021"/>
                      <a:pt x="244102" y="2962013"/>
                    </a:cubicBezTo>
                    <a:cubicBezTo>
                      <a:pt x="238713" y="2967706"/>
                      <a:pt x="234918" y="2974537"/>
                      <a:pt x="232717" y="2982507"/>
                    </a:cubicBezTo>
                    <a:cubicBezTo>
                      <a:pt x="230515" y="2990477"/>
                      <a:pt x="229453" y="2998219"/>
                      <a:pt x="229529" y="3005733"/>
                    </a:cubicBezTo>
                    <a:lnTo>
                      <a:pt x="200382" y="3023950"/>
                    </a:lnTo>
                    <a:cubicBezTo>
                      <a:pt x="200458" y="3031540"/>
                      <a:pt x="199395" y="3039130"/>
                      <a:pt x="197194" y="3046720"/>
                    </a:cubicBezTo>
                    <a:cubicBezTo>
                      <a:pt x="194993" y="3054311"/>
                      <a:pt x="191198" y="3060079"/>
                      <a:pt x="185809" y="3064026"/>
                    </a:cubicBezTo>
                    <a:lnTo>
                      <a:pt x="185809" y="3093173"/>
                    </a:lnTo>
                    <a:lnTo>
                      <a:pt x="171236" y="3107746"/>
                    </a:lnTo>
                    <a:cubicBezTo>
                      <a:pt x="170704" y="3120573"/>
                      <a:pt x="166302" y="3132262"/>
                      <a:pt x="158029" y="3142813"/>
                    </a:cubicBezTo>
                    <a:cubicBezTo>
                      <a:pt x="149755" y="3153363"/>
                      <a:pt x="140799" y="3162320"/>
                      <a:pt x="131159" y="3169683"/>
                    </a:cubicBezTo>
                    <a:cubicBezTo>
                      <a:pt x="125011" y="3182054"/>
                      <a:pt x="115447" y="3197387"/>
                      <a:pt x="102468" y="3215679"/>
                    </a:cubicBezTo>
                    <a:cubicBezTo>
                      <a:pt x="89489" y="3233972"/>
                      <a:pt x="77193" y="3246571"/>
                      <a:pt x="65580" y="3253479"/>
                    </a:cubicBezTo>
                    <a:cubicBezTo>
                      <a:pt x="65807" y="3259323"/>
                      <a:pt x="65352" y="3265850"/>
                      <a:pt x="64213" y="3273061"/>
                    </a:cubicBezTo>
                    <a:cubicBezTo>
                      <a:pt x="63075" y="3280272"/>
                      <a:pt x="59887" y="3285889"/>
                      <a:pt x="54650" y="3289912"/>
                    </a:cubicBezTo>
                    <a:lnTo>
                      <a:pt x="47363" y="3322702"/>
                    </a:lnTo>
                    <a:lnTo>
                      <a:pt x="25503" y="3355491"/>
                    </a:lnTo>
                    <a:cubicBezTo>
                      <a:pt x="26110" y="3367028"/>
                      <a:pt x="21253" y="3373100"/>
                      <a:pt x="10930" y="3373708"/>
                    </a:cubicBezTo>
                    <a:lnTo>
                      <a:pt x="0" y="3370064"/>
                    </a:lnTo>
                    <a:cubicBezTo>
                      <a:pt x="0" y="3354884"/>
                      <a:pt x="3643" y="3341525"/>
                      <a:pt x="10930" y="3329988"/>
                    </a:cubicBezTo>
                    <a:cubicBezTo>
                      <a:pt x="11917" y="3325586"/>
                      <a:pt x="16319" y="3313441"/>
                      <a:pt x="24137" y="3293555"/>
                    </a:cubicBezTo>
                    <a:cubicBezTo>
                      <a:pt x="31955" y="3273669"/>
                      <a:pt x="37268" y="3261524"/>
                      <a:pt x="40076" y="3257122"/>
                    </a:cubicBezTo>
                    <a:cubicBezTo>
                      <a:pt x="39317" y="3248772"/>
                      <a:pt x="39014" y="3239057"/>
                      <a:pt x="39166" y="3227975"/>
                    </a:cubicBezTo>
                    <a:cubicBezTo>
                      <a:pt x="39317" y="3216894"/>
                      <a:pt x="44479" y="3210821"/>
                      <a:pt x="54650" y="3209759"/>
                    </a:cubicBezTo>
                    <a:cubicBezTo>
                      <a:pt x="56319" y="3171504"/>
                      <a:pt x="68464" y="3125052"/>
                      <a:pt x="91083" y="3070402"/>
                    </a:cubicBezTo>
                    <a:cubicBezTo>
                      <a:pt x="113702" y="3015752"/>
                      <a:pt x="136776" y="2974765"/>
                      <a:pt x="160306" y="2947440"/>
                    </a:cubicBezTo>
                    <a:cubicBezTo>
                      <a:pt x="160761" y="2934840"/>
                      <a:pt x="162583" y="2922696"/>
                      <a:pt x="165771" y="2911007"/>
                    </a:cubicBezTo>
                    <a:cubicBezTo>
                      <a:pt x="168959" y="2899318"/>
                      <a:pt x="170780" y="2887174"/>
                      <a:pt x="171236" y="2874574"/>
                    </a:cubicBezTo>
                    <a:cubicBezTo>
                      <a:pt x="176625" y="2874346"/>
                      <a:pt x="180420" y="2872069"/>
                      <a:pt x="182621" y="2867743"/>
                    </a:cubicBezTo>
                    <a:cubicBezTo>
                      <a:pt x="184822" y="2863416"/>
                      <a:pt x="185885" y="2858407"/>
                      <a:pt x="185809" y="2852714"/>
                    </a:cubicBezTo>
                    <a:cubicBezTo>
                      <a:pt x="186416" y="2842164"/>
                      <a:pt x="188845" y="2833207"/>
                      <a:pt x="193096" y="2825845"/>
                    </a:cubicBezTo>
                    <a:cubicBezTo>
                      <a:pt x="197346" y="2818482"/>
                      <a:pt x="199775" y="2810436"/>
                      <a:pt x="200382" y="2801708"/>
                    </a:cubicBezTo>
                    <a:lnTo>
                      <a:pt x="218599" y="2761631"/>
                    </a:lnTo>
                    <a:cubicBezTo>
                      <a:pt x="225733" y="2761100"/>
                      <a:pt x="230591" y="2757608"/>
                      <a:pt x="233172" y="2751157"/>
                    </a:cubicBezTo>
                    <a:cubicBezTo>
                      <a:pt x="235753" y="2744705"/>
                      <a:pt x="236967" y="2738481"/>
                      <a:pt x="236815" y="2732485"/>
                    </a:cubicBezTo>
                    <a:lnTo>
                      <a:pt x="233172" y="2714268"/>
                    </a:lnTo>
                    <a:cubicBezTo>
                      <a:pt x="241977" y="2694078"/>
                      <a:pt x="248960" y="2673433"/>
                      <a:pt x="254121" y="2652332"/>
                    </a:cubicBezTo>
                    <a:cubicBezTo>
                      <a:pt x="259282" y="2631231"/>
                      <a:pt x="264444" y="2610586"/>
                      <a:pt x="269605" y="2590396"/>
                    </a:cubicBezTo>
                    <a:cubicBezTo>
                      <a:pt x="281142" y="2582502"/>
                      <a:pt x="290858" y="2572786"/>
                      <a:pt x="298752" y="2561249"/>
                    </a:cubicBezTo>
                    <a:cubicBezTo>
                      <a:pt x="298524" y="2555480"/>
                      <a:pt x="298979" y="2548801"/>
                      <a:pt x="300118" y="2541211"/>
                    </a:cubicBezTo>
                    <a:cubicBezTo>
                      <a:pt x="301256" y="2533621"/>
                      <a:pt x="304444" y="2526942"/>
                      <a:pt x="309682" y="2521173"/>
                    </a:cubicBezTo>
                    <a:cubicBezTo>
                      <a:pt x="308922" y="2512671"/>
                      <a:pt x="308619" y="2502349"/>
                      <a:pt x="308771" y="2490204"/>
                    </a:cubicBezTo>
                    <a:cubicBezTo>
                      <a:pt x="308922" y="2478060"/>
                      <a:pt x="314084" y="2471381"/>
                      <a:pt x="324255" y="2470167"/>
                    </a:cubicBezTo>
                    <a:cubicBezTo>
                      <a:pt x="326380" y="2456884"/>
                      <a:pt x="334881" y="2438818"/>
                      <a:pt x="349758" y="2415972"/>
                    </a:cubicBezTo>
                    <a:cubicBezTo>
                      <a:pt x="364635" y="2393125"/>
                      <a:pt x="373136" y="2379614"/>
                      <a:pt x="375261" y="2375440"/>
                    </a:cubicBezTo>
                    <a:lnTo>
                      <a:pt x="389834" y="2349937"/>
                    </a:lnTo>
                    <a:cubicBezTo>
                      <a:pt x="390897" y="2325345"/>
                      <a:pt x="395148" y="2303485"/>
                      <a:pt x="402586" y="2284357"/>
                    </a:cubicBezTo>
                    <a:cubicBezTo>
                      <a:pt x="410024" y="2265230"/>
                      <a:pt x="414275" y="2243370"/>
                      <a:pt x="415338" y="2218778"/>
                    </a:cubicBezTo>
                    <a:lnTo>
                      <a:pt x="429911" y="2204204"/>
                    </a:lnTo>
                    <a:cubicBezTo>
                      <a:pt x="431733" y="2187278"/>
                      <a:pt x="439019" y="2169213"/>
                      <a:pt x="451771" y="2150010"/>
                    </a:cubicBezTo>
                    <a:cubicBezTo>
                      <a:pt x="464522" y="2130807"/>
                      <a:pt x="471809" y="2113653"/>
                      <a:pt x="473631" y="2098548"/>
                    </a:cubicBezTo>
                    <a:cubicBezTo>
                      <a:pt x="484409" y="2091793"/>
                      <a:pt x="489267" y="2080711"/>
                      <a:pt x="488204" y="2065303"/>
                    </a:cubicBezTo>
                    <a:cubicBezTo>
                      <a:pt x="487141" y="2049895"/>
                      <a:pt x="491999" y="2037902"/>
                      <a:pt x="502777" y="2029325"/>
                    </a:cubicBezTo>
                    <a:cubicBezTo>
                      <a:pt x="503519" y="2022556"/>
                      <a:pt x="508917" y="2004924"/>
                      <a:pt x="518970" y="1976430"/>
                    </a:cubicBezTo>
                    <a:cubicBezTo>
                      <a:pt x="529022" y="1947936"/>
                      <a:pt x="539278" y="1920049"/>
                      <a:pt x="549735" y="1892769"/>
                    </a:cubicBezTo>
                    <a:cubicBezTo>
                      <a:pt x="560193" y="1865489"/>
                      <a:pt x="566400" y="1850286"/>
                      <a:pt x="568357" y="1847160"/>
                    </a:cubicBezTo>
                    <a:cubicBezTo>
                      <a:pt x="567598" y="1839266"/>
                      <a:pt x="567294" y="1831372"/>
                      <a:pt x="567446" y="1823478"/>
                    </a:cubicBezTo>
                    <a:cubicBezTo>
                      <a:pt x="567598" y="1815584"/>
                      <a:pt x="572759" y="1811334"/>
                      <a:pt x="582930" y="1810727"/>
                    </a:cubicBezTo>
                    <a:cubicBezTo>
                      <a:pt x="594088" y="1787273"/>
                      <a:pt x="609116" y="1758582"/>
                      <a:pt x="628016" y="1724653"/>
                    </a:cubicBezTo>
                    <a:cubicBezTo>
                      <a:pt x="646916" y="1690725"/>
                      <a:pt x="657390" y="1661123"/>
                      <a:pt x="659439" y="1635848"/>
                    </a:cubicBezTo>
                    <a:cubicBezTo>
                      <a:pt x="661641" y="1633874"/>
                      <a:pt x="664525" y="1631445"/>
                      <a:pt x="668092" y="1628561"/>
                    </a:cubicBezTo>
                    <a:cubicBezTo>
                      <a:pt x="671660" y="1625677"/>
                      <a:pt x="673633" y="1623248"/>
                      <a:pt x="674013" y="1621274"/>
                    </a:cubicBezTo>
                    <a:cubicBezTo>
                      <a:pt x="673785" y="1617783"/>
                      <a:pt x="672419" y="1615658"/>
                      <a:pt x="669914" y="1614899"/>
                    </a:cubicBezTo>
                    <a:cubicBezTo>
                      <a:pt x="667409" y="1614139"/>
                      <a:pt x="665132" y="1613836"/>
                      <a:pt x="663083" y="1613988"/>
                    </a:cubicBezTo>
                    <a:lnTo>
                      <a:pt x="674013" y="1581198"/>
                    </a:lnTo>
                    <a:cubicBezTo>
                      <a:pt x="685550" y="1573304"/>
                      <a:pt x="695265" y="1563589"/>
                      <a:pt x="703159" y="1552051"/>
                    </a:cubicBezTo>
                    <a:lnTo>
                      <a:pt x="725019" y="1479185"/>
                    </a:lnTo>
                    <a:cubicBezTo>
                      <a:pt x="723197" y="1471595"/>
                      <a:pt x="724108" y="1464916"/>
                      <a:pt x="727752" y="1459147"/>
                    </a:cubicBezTo>
                    <a:cubicBezTo>
                      <a:pt x="731395" y="1453378"/>
                      <a:pt x="737771" y="1450342"/>
                      <a:pt x="746879" y="1450039"/>
                    </a:cubicBezTo>
                    <a:cubicBezTo>
                      <a:pt x="747335" y="1443359"/>
                      <a:pt x="749156" y="1438502"/>
                      <a:pt x="752344" y="1435465"/>
                    </a:cubicBezTo>
                    <a:cubicBezTo>
                      <a:pt x="755532" y="1432429"/>
                      <a:pt x="757354" y="1427572"/>
                      <a:pt x="757809" y="1420892"/>
                    </a:cubicBezTo>
                    <a:cubicBezTo>
                      <a:pt x="760617" y="1415958"/>
                      <a:pt x="765930" y="1401233"/>
                      <a:pt x="773748" y="1376717"/>
                    </a:cubicBezTo>
                    <a:cubicBezTo>
                      <a:pt x="781566" y="1352201"/>
                      <a:pt x="785969" y="1336565"/>
                      <a:pt x="786955" y="1329809"/>
                    </a:cubicBezTo>
                    <a:cubicBezTo>
                      <a:pt x="788018" y="1317969"/>
                      <a:pt x="792269" y="1308860"/>
                      <a:pt x="799707" y="1302485"/>
                    </a:cubicBezTo>
                    <a:cubicBezTo>
                      <a:pt x="807146" y="1296109"/>
                      <a:pt x="811396" y="1287000"/>
                      <a:pt x="812459" y="1275160"/>
                    </a:cubicBezTo>
                    <a:lnTo>
                      <a:pt x="827032" y="1246013"/>
                    </a:lnTo>
                    <a:cubicBezTo>
                      <a:pt x="827943" y="1237512"/>
                      <a:pt x="831586" y="1230833"/>
                      <a:pt x="837962" y="1225975"/>
                    </a:cubicBezTo>
                    <a:cubicBezTo>
                      <a:pt x="844338" y="1221117"/>
                      <a:pt x="847981" y="1214438"/>
                      <a:pt x="848892" y="1205937"/>
                    </a:cubicBezTo>
                    <a:cubicBezTo>
                      <a:pt x="859670" y="1204798"/>
                      <a:pt x="867260" y="1197967"/>
                      <a:pt x="871663" y="1185443"/>
                    </a:cubicBezTo>
                    <a:cubicBezTo>
                      <a:pt x="876065" y="1172919"/>
                      <a:pt x="878190" y="1161534"/>
                      <a:pt x="878038" y="1151287"/>
                    </a:cubicBezTo>
                    <a:cubicBezTo>
                      <a:pt x="892536" y="1129275"/>
                      <a:pt x="905439" y="1105897"/>
                      <a:pt x="916749" y="1081153"/>
                    </a:cubicBezTo>
                    <a:cubicBezTo>
                      <a:pt x="928058" y="1056409"/>
                      <a:pt x="938229" y="1031209"/>
                      <a:pt x="947261" y="1005554"/>
                    </a:cubicBezTo>
                    <a:cubicBezTo>
                      <a:pt x="948248" y="999634"/>
                      <a:pt x="952650" y="987793"/>
                      <a:pt x="960468" y="970032"/>
                    </a:cubicBezTo>
                    <a:cubicBezTo>
                      <a:pt x="968286" y="952271"/>
                      <a:pt x="973599" y="942252"/>
                      <a:pt x="976408" y="939975"/>
                    </a:cubicBezTo>
                    <a:cubicBezTo>
                      <a:pt x="976787" y="927451"/>
                      <a:pt x="979671" y="916066"/>
                      <a:pt x="985061" y="905819"/>
                    </a:cubicBezTo>
                    <a:cubicBezTo>
                      <a:pt x="990450" y="895572"/>
                      <a:pt x="996066" y="885097"/>
                      <a:pt x="1001911" y="874395"/>
                    </a:cubicBezTo>
                    <a:lnTo>
                      <a:pt x="1016484" y="863465"/>
                    </a:lnTo>
                    <a:cubicBezTo>
                      <a:pt x="1021797" y="854281"/>
                      <a:pt x="1025744" y="844414"/>
                      <a:pt x="1028325" y="833863"/>
                    </a:cubicBezTo>
                    <a:cubicBezTo>
                      <a:pt x="1030906" y="823313"/>
                      <a:pt x="1033031" y="812535"/>
                      <a:pt x="1034701" y="801529"/>
                    </a:cubicBezTo>
                    <a:cubicBezTo>
                      <a:pt x="1046921" y="799176"/>
                      <a:pt x="1054359" y="787487"/>
                      <a:pt x="1057016" y="766462"/>
                    </a:cubicBezTo>
                    <a:cubicBezTo>
                      <a:pt x="1059673" y="745437"/>
                      <a:pt x="1060735" y="729194"/>
                      <a:pt x="1060204" y="717733"/>
                    </a:cubicBezTo>
                    <a:cubicBezTo>
                      <a:pt x="1064151" y="717961"/>
                      <a:pt x="1068098" y="717505"/>
                      <a:pt x="1072045" y="716366"/>
                    </a:cubicBezTo>
                    <a:cubicBezTo>
                      <a:pt x="1075992" y="715228"/>
                      <a:pt x="1078117" y="712040"/>
                      <a:pt x="1078420" y="706803"/>
                    </a:cubicBezTo>
                    <a:cubicBezTo>
                      <a:pt x="1077813" y="696480"/>
                      <a:pt x="1082671" y="691622"/>
                      <a:pt x="1092994" y="692230"/>
                    </a:cubicBezTo>
                    <a:lnTo>
                      <a:pt x="1107567" y="663083"/>
                    </a:lnTo>
                    <a:lnTo>
                      <a:pt x="1122140" y="652153"/>
                    </a:lnTo>
                    <a:lnTo>
                      <a:pt x="1147643" y="604790"/>
                    </a:lnTo>
                    <a:cubicBezTo>
                      <a:pt x="1148251" y="597807"/>
                      <a:pt x="1150679" y="591735"/>
                      <a:pt x="1154930" y="586574"/>
                    </a:cubicBezTo>
                    <a:cubicBezTo>
                      <a:pt x="1159181" y="581412"/>
                      <a:pt x="1161609" y="575340"/>
                      <a:pt x="1162217" y="568357"/>
                    </a:cubicBezTo>
                    <a:cubicBezTo>
                      <a:pt x="1181344" y="542626"/>
                      <a:pt x="1199561" y="503916"/>
                      <a:pt x="1216866" y="452226"/>
                    </a:cubicBezTo>
                    <a:cubicBezTo>
                      <a:pt x="1234172" y="400537"/>
                      <a:pt x="1245102" y="359094"/>
                      <a:pt x="1249656" y="327898"/>
                    </a:cubicBezTo>
                    <a:cubicBezTo>
                      <a:pt x="1270377" y="333363"/>
                      <a:pt x="1288139" y="331542"/>
                      <a:pt x="1302940" y="322433"/>
                    </a:cubicBezTo>
                    <a:cubicBezTo>
                      <a:pt x="1317741" y="313325"/>
                      <a:pt x="1325483" y="296930"/>
                      <a:pt x="1326166" y="273248"/>
                    </a:cubicBezTo>
                    <a:lnTo>
                      <a:pt x="1344382" y="229529"/>
                    </a:lnTo>
                    <a:lnTo>
                      <a:pt x="1380815" y="225886"/>
                    </a:lnTo>
                    <a:cubicBezTo>
                      <a:pt x="1380815" y="218295"/>
                      <a:pt x="1382637" y="211616"/>
                      <a:pt x="1386280" y="205847"/>
                    </a:cubicBezTo>
                    <a:cubicBezTo>
                      <a:pt x="1389924" y="200079"/>
                      <a:pt x="1395389" y="197043"/>
                      <a:pt x="1402675" y="196739"/>
                    </a:cubicBezTo>
                    <a:lnTo>
                      <a:pt x="1406318" y="196739"/>
                    </a:lnTo>
                    <a:cubicBezTo>
                      <a:pt x="1406015" y="191046"/>
                      <a:pt x="1406622" y="186037"/>
                      <a:pt x="1408140" y="181710"/>
                    </a:cubicBezTo>
                    <a:cubicBezTo>
                      <a:pt x="1409658" y="177384"/>
                      <a:pt x="1413909" y="175107"/>
                      <a:pt x="1420892" y="174879"/>
                    </a:cubicBezTo>
                    <a:lnTo>
                      <a:pt x="1435465" y="174879"/>
                    </a:lnTo>
                    <a:lnTo>
                      <a:pt x="1435465" y="127516"/>
                    </a:lnTo>
                    <a:lnTo>
                      <a:pt x="1490115" y="94726"/>
                    </a:lnTo>
                    <a:lnTo>
                      <a:pt x="1533835" y="91083"/>
                    </a:lnTo>
                    <a:cubicBezTo>
                      <a:pt x="1537554" y="85238"/>
                      <a:pt x="1541956" y="79622"/>
                      <a:pt x="1547042" y="74233"/>
                    </a:cubicBezTo>
                    <a:cubicBezTo>
                      <a:pt x="1552127" y="68843"/>
                      <a:pt x="1557440" y="65959"/>
                      <a:pt x="1562981" y="65580"/>
                    </a:cubicBezTo>
                    <a:lnTo>
                      <a:pt x="1570268" y="69223"/>
                    </a:lnTo>
                    <a:cubicBezTo>
                      <a:pt x="1571482" y="79849"/>
                      <a:pt x="1576340" y="84100"/>
                      <a:pt x="1584841" y="81975"/>
                    </a:cubicBezTo>
                    <a:cubicBezTo>
                      <a:pt x="1593342" y="79849"/>
                      <a:pt x="1598200" y="84100"/>
                      <a:pt x="1599414" y="94726"/>
                    </a:cubicBezTo>
                    <a:lnTo>
                      <a:pt x="1610344" y="87440"/>
                    </a:lnTo>
                    <a:cubicBezTo>
                      <a:pt x="1616416" y="77876"/>
                      <a:pt x="1624310" y="63303"/>
                      <a:pt x="1634026" y="43720"/>
                    </a:cubicBezTo>
                    <a:cubicBezTo>
                      <a:pt x="1643741" y="24137"/>
                      <a:pt x="1651635" y="13207"/>
                      <a:pt x="1657707" y="10930"/>
                    </a:cubicBezTo>
                    <a:lnTo>
                      <a:pt x="1664994" y="14573"/>
                    </a:lnTo>
                    <a:cubicBezTo>
                      <a:pt x="1667119" y="27173"/>
                      <a:pt x="1676531" y="29299"/>
                      <a:pt x="1693229" y="20949"/>
                    </a:cubicBezTo>
                    <a:cubicBezTo>
                      <a:pt x="1709928" y="12600"/>
                      <a:pt x="1721161" y="5617"/>
                      <a:pt x="1726930" y="0"/>
                    </a:cubicBezTo>
                    <a:close/>
                  </a:path>
                </a:pathLst>
              </a:custGeom>
              <a:grpFill/>
              <a:ln w="12700" cap="flat" cmpd="sng" algn="ctr">
                <a:noFill/>
                <a:prstDash val="solid"/>
                <a:miter lim="800000"/>
              </a:ln>
              <a:effectLst/>
            </p:spPr>
            <p:txBody>
              <a:bodyPr rtlCol="1" anchor="ct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8"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7247748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barn(inVertical)">
                                      <p:cBhvr>
                                        <p:cTn id="3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192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07035" y="224413"/>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الأجور والـإجازات وساعات العمل</a:t>
            </a:r>
          </a:p>
        </p:txBody>
      </p:sp>
      <p:grpSp>
        <p:nvGrpSpPr>
          <p:cNvPr id="13" name="Group 12">
            <a:extLst>
              <a:ext uri="{FF2B5EF4-FFF2-40B4-BE49-F238E27FC236}">
                <a16:creationId xmlns="" xmlns:a16="http://schemas.microsoft.com/office/drawing/2014/main" id="{FF0F766C-6B56-85E1-2268-3E9DB3BF1AD1}"/>
              </a:ext>
            </a:extLst>
          </p:cNvPr>
          <p:cNvGrpSpPr/>
          <p:nvPr/>
        </p:nvGrpSpPr>
        <p:grpSpPr>
          <a:xfrm>
            <a:off x="9539228" y="1669893"/>
            <a:ext cx="2417406" cy="634504"/>
            <a:chOff x="0" y="0"/>
            <a:chExt cx="1518920" cy="365760"/>
          </a:xfrm>
        </p:grpSpPr>
        <p:pic>
          <p:nvPicPr>
            <p:cNvPr id="15" name="Picture 14"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F877F2EA-66A8-939C-D38A-2C368742028B}"/>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18" name="Rectangle 17">
              <a:extLst>
                <a:ext uri="{FF2B5EF4-FFF2-40B4-BE49-F238E27FC236}">
                  <a16:creationId xmlns="" xmlns:a16="http://schemas.microsoft.com/office/drawing/2014/main" id="{C71EF1F2-3748-30F7-0925-CCF64C196F55}"/>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(73):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9" name="Rectangle 18">
            <a:extLst>
              <a:ext uri="{FF2B5EF4-FFF2-40B4-BE49-F238E27FC236}">
                <a16:creationId xmlns="" xmlns:a16="http://schemas.microsoft.com/office/drawing/2014/main" id="{537E5B18-D2B4-2BDE-47F8-406ED80E2E46}"/>
              </a:ext>
            </a:extLst>
          </p:cNvPr>
          <p:cNvSpPr/>
          <p:nvPr/>
        </p:nvSpPr>
        <p:spPr>
          <a:xfrm>
            <a:off x="-1" y="2448003"/>
            <a:ext cx="11668132" cy="1708160"/>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على صاحب العمل أن يمنح العامل في الحالات المنصوص عليها في المادة (72) أجراً إضافيا يوازي أجره الأساسي محسوباً وفقاً لساعات العمل الإضافية مضافاً إليه 25% على الأقل عن ساعات العمل النهارية و50% عن ساعات العمل الليلية، فإذا وقع العمل في يوم الراحة الأسبوعية أو في الإجازات الرسمية استحق أجر هذا اليوم مضاعفاً، ما لم يمنح يوما آخر عوضا عنه بالاتفاق مع العامل</a:t>
            </a:r>
          </a:p>
        </p:txBody>
      </p:sp>
      <p:grpSp>
        <p:nvGrpSpPr>
          <p:cNvPr id="20" name="Group 19">
            <a:extLst>
              <a:ext uri="{FF2B5EF4-FFF2-40B4-BE49-F238E27FC236}">
                <a16:creationId xmlns="" xmlns:a16="http://schemas.microsoft.com/office/drawing/2014/main" id="{C87CD9BB-B05E-FD9B-3031-8769274DC171}"/>
              </a:ext>
            </a:extLst>
          </p:cNvPr>
          <p:cNvGrpSpPr/>
          <p:nvPr/>
        </p:nvGrpSpPr>
        <p:grpSpPr>
          <a:xfrm>
            <a:off x="9387066" y="4308980"/>
            <a:ext cx="2417406" cy="634504"/>
            <a:chOff x="0" y="0"/>
            <a:chExt cx="1518920" cy="365760"/>
          </a:xfrm>
        </p:grpSpPr>
        <p:pic>
          <p:nvPicPr>
            <p:cNvPr id="21" name="Picture 20" descr="قانون مكافحة ناقلات أيقونة, القانون, أيقونات القانون, القانون PNG والمتجهات  للتحميل مجانا">
              <a:extLst>
                <a:ext uri="{FF2B5EF4-FFF2-40B4-BE49-F238E27FC236}">
                  <a16:creationId xmlns="" xmlns:a16="http://schemas.microsoft.com/office/drawing/2014/main" id="{919ED098-3AD1-063B-1B70-51F074247206}"/>
                </a:ext>
              </a:extLst>
            </p:cNvPr>
            <p:cNvPicPr>
              <a:picLocks noChangeAspect="1"/>
            </p:cNvPicPr>
            <p:nvPr/>
          </p:nvPicPr>
          <p:blipFill rotWithShape="1">
            <a:blip r:embed="rId4" cstate="print">
              <a:clrChange>
                <a:clrFrom>
                  <a:srgbClr val="F5F5F5"/>
                </a:clrFrom>
                <a:clrTo>
                  <a:srgbClr val="F5F5F5">
                    <a:alpha val="0"/>
                  </a:srgbClr>
                </a:clrTo>
              </a:clrChange>
              <a:extLst>
                <a:ext uri="{28A0092B-C50C-407E-A947-70E740481C1C}">
                  <a14:useLocalDpi xmlns:a14="http://schemas.microsoft.com/office/drawing/2010/main" val="0"/>
                </a:ext>
              </a:extLst>
            </a:blip>
            <a:srcRect l="13500" t="15000" r="11119" b="16875"/>
            <a:stretch/>
          </p:blipFill>
          <p:spPr bwMode="auto">
            <a:xfrm>
              <a:off x="1173480" y="53340"/>
              <a:ext cx="345440" cy="312420"/>
            </a:xfrm>
            <a:prstGeom prst="rect">
              <a:avLst/>
            </a:prstGeom>
            <a:noFill/>
            <a:ln>
              <a:noFill/>
            </a:ln>
            <a:extLst>
              <a:ext uri="{53640926-AAD7-44D8-BBD7-CCE9431645EC}">
                <a14:shadowObscured xmlns:a14="http://schemas.microsoft.com/office/drawing/2010/main"/>
              </a:ext>
            </a:extLst>
          </p:spPr>
        </p:pic>
        <p:sp>
          <p:nvSpPr>
            <p:cNvPr id="22" name="Rectangle 21">
              <a:extLst>
                <a:ext uri="{FF2B5EF4-FFF2-40B4-BE49-F238E27FC236}">
                  <a16:creationId xmlns="" xmlns:a16="http://schemas.microsoft.com/office/drawing/2014/main" id="{B52F6292-9446-B897-A1C5-8F07DA31153E}"/>
                </a:ext>
              </a:extLst>
            </p:cNvPr>
            <p:cNvSpPr/>
            <p:nvPr/>
          </p:nvSpPr>
          <p:spPr>
            <a:xfrm>
              <a:off x="0" y="0"/>
              <a:ext cx="1233805" cy="365055"/>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المادة (74):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23" name="Rectangle 22">
            <a:extLst>
              <a:ext uri="{FF2B5EF4-FFF2-40B4-BE49-F238E27FC236}">
                <a16:creationId xmlns="" xmlns:a16="http://schemas.microsoft.com/office/drawing/2014/main" id="{843EB00B-373F-34B8-0373-F8B3C418F4E6}"/>
              </a:ext>
            </a:extLst>
          </p:cNvPr>
          <p:cNvSpPr/>
          <p:nvPr/>
        </p:nvSpPr>
        <p:spPr>
          <a:xfrm>
            <a:off x="136340" y="5142086"/>
            <a:ext cx="1166813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على صاحب العمل أن يضع على الأبواب الرئيسية التي يستعملها العامل في الدخول وفي أماكن ظاهرة بالمنشأة جدولاً يبين فيه ساعات العمل وفترات الراحة المقررة ومواعيد الراحة الأسبوعية، وترسل صورة من هذا الجدول وبأي تعديل يطرأ عليه إلى الدائرة المختصة</a:t>
            </a:r>
          </a:p>
        </p:txBody>
      </p:sp>
      <p:sp>
        <p:nvSpPr>
          <p:cNvPr id="12" name="مستطيل 2"/>
          <p:cNvSpPr/>
          <p:nvPr/>
        </p:nvSpPr>
        <p:spPr>
          <a:xfrm>
            <a:off x="949033"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1578873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ppt_x"/>
                                          </p:val>
                                        </p:tav>
                                        <p:tav tm="100000">
                                          <p:val>
                                            <p:strVal val="#ppt_x"/>
                                          </p:val>
                                        </p:tav>
                                      </p:tavLst>
                                    </p:anim>
                                    <p:anim calcmode="lin" valueType="num">
                                      <p:cBhvr additive="base">
                                        <p:cTn id="1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circle(in)">
                                      <p:cBhvr>
                                        <p:cTn id="18" dur="20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fill="hold"/>
                                        <p:tgtEl>
                                          <p:spTgt spid="23"/>
                                        </p:tgtEl>
                                        <p:attrNameLst>
                                          <p:attrName>ppt_x</p:attrName>
                                        </p:attrNameLst>
                                      </p:cBhvr>
                                      <p:tavLst>
                                        <p:tav tm="0">
                                          <p:val>
                                            <p:strVal val="#ppt_x"/>
                                          </p:val>
                                        </p:tav>
                                        <p:tav tm="100000">
                                          <p:val>
                                            <p:strVal val="#ppt_x"/>
                                          </p:val>
                                        </p:tav>
                                      </p:tavLst>
                                    </p:anim>
                                    <p:anim calcmode="lin" valueType="num">
                                      <p:cBhvr additive="base">
                                        <p:cTn id="2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3" grpId="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193</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grpSp>
        <p:nvGrpSpPr>
          <p:cNvPr id="5" name="Group 4">
            <a:extLst>
              <a:ext uri="{FF2B5EF4-FFF2-40B4-BE49-F238E27FC236}">
                <a16:creationId xmlns="" xmlns:a16="http://schemas.microsoft.com/office/drawing/2014/main" id="{E91A1244-929D-8322-958A-BCCD7295EDAC}"/>
              </a:ext>
            </a:extLst>
          </p:cNvPr>
          <p:cNvGrpSpPr/>
          <p:nvPr/>
        </p:nvGrpSpPr>
        <p:grpSpPr>
          <a:xfrm>
            <a:off x="2005504" y="1913205"/>
            <a:ext cx="7898152" cy="2532185"/>
            <a:chOff x="2258722" y="1997612"/>
            <a:chExt cx="7898152" cy="2532185"/>
          </a:xfrm>
        </p:grpSpPr>
        <p:sp>
          <p:nvSpPr>
            <p:cNvPr id="4" name="Rectangle: Rounded Corners 3">
              <a:extLst>
                <a:ext uri="{FF2B5EF4-FFF2-40B4-BE49-F238E27FC236}">
                  <a16:creationId xmlns="" xmlns:a16="http://schemas.microsoft.com/office/drawing/2014/main" id="{F2B2238C-EFE9-5577-676C-513BD3CCD669}"/>
                </a:ext>
              </a:extLst>
            </p:cNvPr>
            <p:cNvSpPr/>
            <p:nvPr/>
          </p:nvSpPr>
          <p:spPr>
            <a:xfrm>
              <a:off x="2258722" y="1997612"/>
              <a:ext cx="7898152" cy="2532185"/>
            </a:xfrm>
            <a:prstGeom prst="roundRect">
              <a:avLst/>
            </a:prstGeom>
            <a:solidFill>
              <a:srgbClr val="00B050">
                <a:alpha val="21000"/>
              </a:srgbClr>
            </a:soli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Adobe Arabic" panose="02040503050201020203" pitchFamily="18" charset="-78"/>
                <a:ea typeface="+mn-ea"/>
                <a:cs typeface="Adobe Arabic" panose="02040503050201020203" pitchFamily="18" charset="-78"/>
              </a:endParaRPr>
            </a:p>
          </p:txBody>
        </p:sp>
        <p:sp>
          <p:nvSpPr>
            <p:cNvPr id="3" name="Title 30">
              <a:extLst>
                <a:ext uri="{FF2B5EF4-FFF2-40B4-BE49-F238E27FC236}">
                  <a16:creationId xmlns="" xmlns:a16="http://schemas.microsoft.com/office/drawing/2014/main" id="{A2370289-1017-40C1-BBC3-6AA03B3A56F0}"/>
                </a:ext>
              </a:extLst>
            </p:cNvPr>
            <p:cNvSpPr txBox="1">
              <a:spLocks/>
            </p:cNvSpPr>
            <p:nvPr/>
          </p:nvSpPr>
          <p:spPr>
            <a:xfrm>
              <a:off x="2258722" y="2087930"/>
              <a:ext cx="7898152" cy="2264898"/>
            </a:xfrm>
            <a:prstGeom prst="rect">
              <a:avLst/>
            </a:prstGeom>
          </p:spPr>
          <p:txBody>
            <a:bodyPr vert="horz" lIns="0" tIns="60949" rIns="0" bIns="60949" rtlCol="0" anchor="ctr">
              <a:noAutofit/>
            </a:bodyPr>
            <a:lstStyle>
              <a:lvl1pPr algn="l" defTabSz="1218987" rtl="0" eaLnBrk="1" latinLnBrk="0" hangingPunct="1">
                <a:lnSpc>
                  <a:spcPct val="80000"/>
                </a:lnSpc>
                <a:spcBef>
                  <a:spcPct val="0"/>
                </a:spcBef>
                <a:buNone/>
                <a:defRPr lang="en-US" sz="6600" b="1" kern="1200" smtClean="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marL="0" marR="0" lvl="0" indent="0" algn="ctr" defTabSz="1218987" rtl="1" eaLnBrk="1" fontAlgn="auto" latinLnBrk="0" hangingPunct="1">
                <a:lnSpc>
                  <a:spcPct val="150000"/>
                </a:lnSpc>
                <a:spcBef>
                  <a:spcPct val="0"/>
                </a:spcBef>
                <a:spcAft>
                  <a:spcPts val="0"/>
                </a:spcAft>
                <a:buClrTx/>
                <a:buSzTx/>
                <a:buFontTx/>
                <a:buNone/>
                <a:tabLst/>
                <a:defRPr/>
              </a:pPr>
              <a:r>
                <a:rPr kumimoji="0" lang="ar-EG" sz="4800" b="1" i="0" u="none" strike="noStrike" kern="1200" cap="none" spc="0" normalizeH="0" baseline="0" noProof="0" dirty="0">
                  <a:ln>
                    <a:solidFill>
                      <a:prstClr val="white"/>
                    </a:solidFill>
                  </a:ln>
                  <a:solidFill>
                    <a:prstClr val="white"/>
                  </a:solidFill>
                  <a:effectLst>
                    <a:glow rad="63500">
                      <a:srgbClr val="0070C0">
                        <a:satMod val="175000"/>
                        <a:alpha val="40000"/>
                      </a:srgbClr>
                    </a:glow>
                  </a:effectLst>
                  <a:uLnTx/>
                  <a:uFillTx/>
                  <a:latin typeface="Adobe Arabic" panose="02040503050201020203" pitchFamily="18" charset="-78"/>
                  <a:ea typeface="Open Sans" panose="020B0606030504020204" pitchFamily="34" charset="0"/>
                  <a:cs typeface="Adobe Arabic" panose="02040503050201020203" pitchFamily="18" charset="-78"/>
                </a:rPr>
                <a:t>إدارة وتنمية الموارد البشرية  خاص لتطوير المؤسسات الصغيرة والمتوسطة</a:t>
              </a:r>
            </a:p>
          </p:txBody>
        </p:sp>
      </p:grpSp>
      <p:sp>
        <p:nvSpPr>
          <p:cNvPr id="6" name="مستطيل 2"/>
          <p:cNvSpPr/>
          <p:nvPr/>
        </p:nvSpPr>
        <p:spPr>
          <a:xfrm>
            <a:off x="10702636" y="6518564"/>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3101607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4" name="Group 3"/>
          <p:cNvGrpSpPr/>
          <p:nvPr/>
        </p:nvGrpSpPr>
        <p:grpSpPr>
          <a:xfrm>
            <a:off x="2696548" y="215535"/>
            <a:ext cx="7371183" cy="6642465"/>
            <a:chOff x="2696548" y="215535"/>
            <a:chExt cx="7371183" cy="6642465"/>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96548" y="215535"/>
              <a:ext cx="7371183" cy="6642465"/>
            </a:xfrm>
            <a:prstGeom prst="rect">
              <a:avLst/>
            </a:prstGeom>
          </p:spPr>
        </p:pic>
        <p:sp>
          <p:nvSpPr>
            <p:cNvPr id="3" name="Rectangle 2"/>
            <p:cNvSpPr/>
            <p:nvPr/>
          </p:nvSpPr>
          <p:spPr>
            <a:xfrm>
              <a:off x="3556001" y="1275309"/>
              <a:ext cx="3843867" cy="2481449"/>
            </a:xfrm>
            <a:prstGeom prst="rect">
              <a:avLst/>
            </a:prstGeom>
          </p:spPr>
          <p:txBody>
            <a:bodyPr wrap="square">
              <a:spAutoFit/>
            </a:bodyPr>
            <a:lstStyle/>
            <a:p>
              <a:pPr algn="ctr">
                <a:lnSpc>
                  <a:spcPct val="150000"/>
                </a:lnSpc>
              </a:pPr>
              <a:r>
                <a:rPr lang="ar-EG" sz="5400" b="1" dirty="0">
                  <a:latin typeface="Sakkal Majalla" pitchFamily="2" charset="-78"/>
                  <a:cs typeface="Sakkal Majalla" pitchFamily="2" charset="-78"/>
                </a:rPr>
                <a:t>محتويات البرنامج التدريبي</a:t>
              </a:r>
            </a:p>
          </p:txBody>
        </p:sp>
      </p:grpSp>
      <p:sp>
        <p:nvSpPr>
          <p:cNvPr id="5" name="Slide Number Placeholder 4"/>
          <p:cNvSpPr>
            <a:spLocks noGrp="1"/>
          </p:cNvSpPr>
          <p:nvPr>
            <p:ph type="sldNum" sz="quarter" idx="12"/>
          </p:nvPr>
        </p:nvSpPr>
        <p:spPr/>
        <p:txBody>
          <a:bodyPr/>
          <a:lstStyle/>
          <a:p>
            <a:fld id="{802A93DA-8321-490E-B7A0-7881EC602D96}" type="slidenum">
              <a:rPr lang="ar-EG" smtClean="0"/>
              <a:t>2</a:t>
            </a:fld>
            <a:endParaRPr lang="ar-EG"/>
          </a:p>
        </p:txBody>
      </p:sp>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6910947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أهداف إدارة الموارد البشرية</a:t>
            </a:r>
          </a:p>
        </p:txBody>
      </p:sp>
      <p:pic>
        <p:nvPicPr>
          <p:cNvPr id="5" name="Picture 4"/>
          <p:cNvPicPr>
            <a:picLocks noChangeAspect="1"/>
          </p:cNvPicPr>
          <p:nvPr/>
        </p:nvPicPr>
        <p:blipFill rotWithShape="1">
          <a:blip r:embed="rId4">
            <a:clrChange>
              <a:clrFrom>
                <a:srgbClr val="FFFFFF"/>
              </a:clrFrom>
              <a:clrTo>
                <a:srgbClr val="FFFFFF">
                  <a:alpha val="0"/>
                </a:srgbClr>
              </a:clrTo>
            </a:clrChange>
          </a:blip>
          <a:srcRect l="8521" t="10181" r="11188" b="6328"/>
          <a:stretch/>
        </p:blipFill>
        <p:spPr>
          <a:xfrm>
            <a:off x="8578735" y="1370743"/>
            <a:ext cx="3336814" cy="2602352"/>
          </a:xfrm>
          <a:prstGeom prst="rect">
            <a:avLst/>
          </a:prstGeom>
          <a:noFill/>
          <a:ln>
            <a:noFill/>
          </a:ln>
        </p:spPr>
      </p:pic>
      <p:sp>
        <p:nvSpPr>
          <p:cNvPr id="6" name="Rectangle 5"/>
          <p:cNvSpPr/>
          <p:nvPr/>
        </p:nvSpPr>
        <p:spPr>
          <a:xfrm>
            <a:off x="378772" y="1584894"/>
            <a:ext cx="8499221" cy="147732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تهدف إدارة الموارد البشرية إلى تحقيق مجموعة من الأهداف المتكاملة في المنظمة وهي الأهداف الاجتماعية والأهداف التنظيمية والأهداف الوظيفية والأهداف الشخصية، وتنبثق أهداف إدارة الموارد البشرية من أهداف الفئات التي تقع في داخل التنظيم أو خارجه </a:t>
            </a:r>
            <a:r>
              <a:rPr kumimoji="0" lang="ar-SA" sz="24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وهي كالتالي:</a:t>
            </a:r>
            <a:endPar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nvGrpSpPr>
          <p:cNvPr id="7" name="Group 6"/>
          <p:cNvGrpSpPr/>
          <p:nvPr/>
        </p:nvGrpSpPr>
        <p:grpSpPr>
          <a:xfrm>
            <a:off x="7864505" y="3896002"/>
            <a:ext cx="3836201" cy="1134121"/>
            <a:chOff x="7864505" y="3896002"/>
            <a:chExt cx="3836201" cy="1134121"/>
          </a:xfrm>
        </p:grpSpPr>
        <p:pic>
          <p:nvPicPr>
            <p:cNvPr id="8" name="Picture 7"/>
            <p:cNvPicPr>
              <a:picLocks noChangeAspect="1"/>
            </p:cNvPicPr>
            <p:nvPr/>
          </p:nvPicPr>
          <p:blipFill rotWithShape="1">
            <a:blip r:embed="rId5">
              <a:clrChange>
                <a:clrFrom>
                  <a:srgbClr val="FFFFFF"/>
                </a:clrFrom>
                <a:clrTo>
                  <a:srgbClr val="FFFFFF">
                    <a:alpha val="0"/>
                  </a:srgbClr>
                </a:clrTo>
              </a:clrChange>
            </a:blip>
            <a:srcRect t="31266" b="19844"/>
            <a:stretch/>
          </p:blipFill>
          <p:spPr>
            <a:xfrm flipH="1">
              <a:off x="10058400" y="3896002"/>
              <a:ext cx="1642306" cy="1134121"/>
            </a:xfrm>
            <a:prstGeom prst="rect">
              <a:avLst/>
            </a:prstGeom>
          </p:spPr>
        </p:pic>
        <p:sp>
          <p:nvSpPr>
            <p:cNvPr id="9" name="Rectangle 8"/>
            <p:cNvSpPr/>
            <p:nvPr/>
          </p:nvSpPr>
          <p:spPr>
            <a:xfrm>
              <a:off x="7864505" y="4283434"/>
              <a:ext cx="2629082"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أصحاب الشركة</a:t>
              </a:r>
            </a:p>
          </p:txBody>
        </p:sp>
      </p:grpSp>
      <p:sp>
        <p:nvSpPr>
          <p:cNvPr id="10" name="Rectangle 9"/>
          <p:cNvSpPr/>
          <p:nvPr/>
        </p:nvSpPr>
        <p:spPr>
          <a:xfrm>
            <a:off x="548640" y="4868209"/>
            <a:ext cx="9944947"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0"/>
              </a:spcAft>
              <a:buClrTx/>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أصحاب الشركة هم الملاك الذين يملكون أسهمها، ويهدف هؤلاء إلى الحصول على أكبر ربح ممكن وإلى زيادة القيمة السوقية للأسهم في سوق الأوراق المالية</a:t>
            </a:r>
          </a:p>
        </p:txBody>
      </p:sp>
      <p:sp>
        <p:nvSpPr>
          <p:cNvPr id="1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1614170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24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21</a:t>
            </a:fld>
            <a:endParaRPr kumimoji="0" lang="ar-EG" sz="24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أهداف إدارة الموارد البشرية</a:t>
            </a:r>
          </a:p>
        </p:txBody>
      </p:sp>
      <p:grpSp>
        <p:nvGrpSpPr>
          <p:cNvPr id="5" name="Group 4"/>
          <p:cNvGrpSpPr/>
          <p:nvPr/>
        </p:nvGrpSpPr>
        <p:grpSpPr>
          <a:xfrm>
            <a:off x="7898223" y="1211792"/>
            <a:ext cx="3836201" cy="1134121"/>
            <a:chOff x="7864505" y="3896002"/>
            <a:chExt cx="3836201" cy="1134121"/>
          </a:xfrm>
        </p:grpSpPr>
        <p:pic>
          <p:nvPicPr>
            <p:cNvPr id="6" name="Picture 5"/>
            <p:cNvPicPr>
              <a:picLocks noChangeAspect="1"/>
            </p:cNvPicPr>
            <p:nvPr/>
          </p:nvPicPr>
          <p:blipFill rotWithShape="1">
            <a:blip r:embed="rId4">
              <a:clrChange>
                <a:clrFrom>
                  <a:srgbClr val="FFFFFF"/>
                </a:clrFrom>
                <a:clrTo>
                  <a:srgbClr val="FFFFFF">
                    <a:alpha val="0"/>
                  </a:srgbClr>
                </a:clrTo>
              </a:clrChange>
            </a:blip>
            <a:srcRect t="31266" b="19844"/>
            <a:stretch/>
          </p:blipFill>
          <p:spPr>
            <a:xfrm flipH="1">
              <a:off x="10058400" y="3896002"/>
              <a:ext cx="1642306" cy="1134121"/>
            </a:xfrm>
            <a:prstGeom prst="rect">
              <a:avLst/>
            </a:prstGeom>
          </p:spPr>
        </p:pic>
        <p:sp>
          <p:nvSpPr>
            <p:cNvPr id="7" name="Rectangle 6"/>
            <p:cNvSpPr/>
            <p:nvPr/>
          </p:nvSpPr>
          <p:spPr>
            <a:xfrm>
              <a:off x="7864505" y="4283434"/>
              <a:ext cx="2629082" cy="461665"/>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العاملون</a:t>
              </a:r>
            </a:p>
          </p:txBody>
        </p:sp>
      </p:grpSp>
      <p:sp>
        <p:nvSpPr>
          <p:cNvPr id="8" name="Rectangle 7"/>
          <p:cNvSpPr/>
          <p:nvPr/>
        </p:nvSpPr>
        <p:spPr>
          <a:xfrm>
            <a:off x="82420" y="2183999"/>
            <a:ext cx="10444886"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يقصد بالعاملين جميع الموارد البشرية العاملة في داخل التنظيم، ويهدف هؤلاء إلى الحصول على ما</a:t>
            </a:r>
          </a:p>
        </p:txBody>
      </p:sp>
      <p:grpSp>
        <p:nvGrpSpPr>
          <p:cNvPr id="9" name="Group 8"/>
          <p:cNvGrpSpPr/>
          <p:nvPr/>
        </p:nvGrpSpPr>
        <p:grpSpPr>
          <a:xfrm>
            <a:off x="7215070" y="2814941"/>
            <a:ext cx="2143408" cy="1818498"/>
            <a:chOff x="7827580" y="2842504"/>
            <a:chExt cx="3156626" cy="2632126"/>
          </a:xfrm>
        </p:grpSpPr>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827580" y="2842504"/>
              <a:ext cx="3156626" cy="2632126"/>
            </a:xfrm>
            <a:prstGeom prst="rect">
              <a:avLst/>
            </a:prstGeom>
          </p:spPr>
        </p:pic>
        <p:sp>
          <p:nvSpPr>
            <p:cNvPr id="11" name="Rectangle 10"/>
            <p:cNvSpPr/>
            <p:nvPr/>
          </p:nvSpPr>
          <p:spPr>
            <a:xfrm>
              <a:off x="8591465" y="3607370"/>
              <a:ext cx="2235271" cy="147008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الحصول على أجور عالية</a:t>
              </a:r>
            </a:p>
          </p:txBody>
        </p:sp>
        <p:sp>
          <p:nvSpPr>
            <p:cNvPr id="12" name="Rectangle 11"/>
            <p:cNvSpPr/>
            <p:nvPr/>
          </p:nvSpPr>
          <p:spPr>
            <a:xfrm>
              <a:off x="8537622" y="2881380"/>
              <a:ext cx="501027" cy="80186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1</a:t>
              </a:r>
            </a:p>
          </p:txBody>
        </p:sp>
      </p:grpSp>
      <p:grpSp>
        <p:nvGrpSpPr>
          <p:cNvPr id="13" name="Group 12"/>
          <p:cNvGrpSpPr/>
          <p:nvPr/>
        </p:nvGrpSpPr>
        <p:grpSpPr>
          <a:xfrm>
            <a:off x="5071663" y="2814942"/>
            <a:ext cx="2143409" cy="1818499"/>
            <a:chOff x="4670954" y="2842504"/>
            <a:chExt cx="3156626" cy="2632126"/>
          </a:xfrm>
        </p:grpSpPr>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4670954" y="2842504"/>
              <a:ext cx="3156626" cy="2632126"/>
            </a:xfrm>
            <a:prstGeom prst="rect">
              <a:avLst/>
            </a:prstGeom>
          </p:spPr>
        </p:pic>
        <p:grpSp>
          <p:nvGrpSpPr>
            <p:cNvPr id="15" name="Group 14"/>
            <p:cNvGrpSpPr/>
            <p:nvPr/>
          </p:nvGrpSpPr>
          <p:grpSpPr>
            <a:xfrm>
              <a:off x="5342086" y="2881382"/>
              <a:ext cx="2328022" cy="2521054"/>
              <a:chOff x="8537622" y="2881382"/>
              <a:chExt cx="2328022" cy="2521054"/>
            </a:xfrm>
          </p:grpSpPr>
          <p:sp>
            <p:nvSpPr>
              <p:cNvPr id="16" name="Rectangle 15"/>
              <p:cNvSpPr/>
              <p:nvPr/>
            </p:nvSpPr>
            <p:spPr>
              <a:xfrm>
                <a:off x="8703824" y="3264128"/>
                <a:ext cx="2161820" cy="213830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الأمان والاستقرار الوظيفي</a:t>
                </a:r>
              </a:p>
            </p:txBody>
          </p:sp>
          <p:sp>
            <p:nvSpPr>
              <p:cNvPr id="17" name="Rectangle 16"/>
              <p:cNvSpPr/>
              <p:nvPr/>
            </p:nvSpPr>
            <p:spPr>
              <a:xfrm>
                <a:off x="8537622" y="2881382"/>
                <a:ext cx="501027" cy="80186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2</a:t>
                </a:r>
              </a:p>
            </p:txBody>
          </p:sp>
        </p:grpSp>
      </p:grpSp>
      <p:grpSp>
        <p:nvGrpSpPr>
          <p:cNvPr id="18" name="Group 17"/>
          <p:cNvGrpSpPr/>
          <p:nvPr/>
        </p:nvGrpSpPr>
        <p:grpSpPr>
          <a:xfrm>
            <a:off x="3091625" y="2870238"/>
            <a:ext cx="1816669" cy="1818499"/>
            <a:chOff x="1995521" y="2842504"/>
            <a:chExt cx="2675433" cy="2632126"/>
          </a:xfrm>
        </p:grpSpPr>
        <p:pic>
          <p:nvPicPr>
            <p:cNvPr id="19" name="Picture 1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1995521" y="2842504"/>
              <a:ext cx="2675433" cy="2632126"/>
            </a:xfrm>
            <a:prstGeom prst="rect">
              <a:avLst/>
            </a:prstGeom>
          </p:spPr>
        </p:pic>
        <p:grpSp>
          <p:nvGrpSpPr>
            <p:cNvPr id="20" name="Group 19"/>
            <p:cNvGrpSpPr/>
            <p:nvPr/>
          </p:nvGrpSpPr>
          <p:grpSpPr>
            <a:xfrm>
              <a:off x="2206273" y="2855929"/>
              <a:ext cx="2369709" cy="2154325"/>
              <a:chOff x="8537622" y="2855929"/>
              <a:chExt cx="2369709" cy="2154325"/>
            </a:xfrm>
          </p:grpSpPr>
          <p:sp>
            <p:nvSpPr>
              <p:cNvPr id="21" name="Rectangle 20"/>
              <p:cNvSpPr/>
              <p:nvPr/>
            </p:nvSpPr>
            <p:spPr>
              <a:xfrm>
                <a:off x="8577226" y="3540167"/>
                <a:ext cx="2330105" cy="1470087"/>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تكون ظروف العمل أمنة</a:t>
                </a:r>
              </a:p>
            </p:txBody>
          </p:sp>
          <p:sp>
            <p:nvSpPr>
              <p:cNvPr id="22" name="Rectangle 21"/>
              <p:cNvSpPr/>
              <p:nvPr/>
            </p:nvSpPr>
            <p:spPr>
              <a:xfrm>
                <a:off x="8537622" y="2855929"/>
                <a:ext cx="501027" cy="80186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3</a:t>
                </a:r>
              </a:p>
            </p:txBody>
          </p:sp>
        </p:grpSp>
      </p:grpSp>
      <p:grpSp>
        <p:nvGrpSpPr>
          <p:cNvPr id="23" name="Group 22"/>
          <p:cNvGrpSpPr/>
          <p:nvPr/>
        </p:nvGrpSpPr>
        <p:grpSpPr>
          <a:xfrm>
            <a:off x="7474246" y="4810383"/>
            <a:ext cx="2143408" cy="1818498"/>
            <a:chOff x="7827580" y="2842504"/>
            <a:chExt cx="3156626" cy="2632126"/>
          </a:xfrm>
        </p:grpSpPr>
        <p:pic>
          <p:nvPicPr>
            <p:cNvPr id="24" name="Pictur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827580" y="2842504"/>
              <a:ext cx="3156626" cy="2632126"/>
            </a:xfrm>
            <a:prstGeom prst="rect">
              <a:avLst/>
            </a:prstGeom>
          </p:spPr>
        </p:pic>
        <p:sp>
          <p:nvSpPr>
            <p:cNvPr id="25" name="Rectangle 24"/>
            <p:cNvSpPr/>
            <p:nvPr/>
          </p:nvSpPr>
          <p:spPr>
            <a:xfrm>
              <a:off x="8591465" y="3607370"/>
              <a:ext cx="2235271" cy="147008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وجود فرس الترفيه</a:t>
              </a:r>
            </a:p>
          </p:txBody>
        </p:sp>
        <p:sp>
          <p:nvSpPr>
            <p:cNvPr id="26" name="Rectangle 25"/>
            <p:cNvSpPr/>
            <p:nvPr/>
          </p:nvSpPr>
          <p:spPr>
            <a:xfrm>
              <a:off x="8537622" y="2881380"/>
              <a:ext cx="501027" cy="80186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4</a:t>
              </a:r>
            </a:p>
          </p:txBody>
        </p:sp>
      </p:grpSp>
      <p:grpSp>
        <p:nvGrpSpPr>
          <p:cNvPr id="27" name="Group 26"/>
          <p:cNvGrpSpPr/>
          <p:nvPr/>
        </p:nvGrpSpPr>
        <p:grpSpPr>
          <a:xfrm>
            <a:off x="5330839" y="4810384"/>
            <a:ext cx="2143409" cy="1818499"/>
            <a:chOff x="4670954" y="2842504"/>
            <a:chExt cx="3156626" cy="2632126"/>
          </a:xfrm>
        </p:grpSpPr>
        <p:pic>
          <p:nvPicPr>
            <p:cNvPr id="28" name="Picture 2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4670954" y="2842504"/>
              <a:ext cx="3156626" cy="2632126"/>
            </a:xfrm>
            <a:prstGeom prst="rect">
              <a:avLst/>
            </a:prstGeom>
          </p:spPr>
        </p:pic>
        <p:grpSp>
          <p:nvGrpSpPr>
            <p:cNvPr id="29" name="Group 28"/>
            <p:cNvGrpSpPr/>
            <p:nvPr/>
          </p:nvGrpSpPr>
          <p:grpSpPr>
            <a:xfrm>
              <a:off x="5342086" y="2881382"/>
              <a:ext cx="2328022" cy="2521054"/>
              <a:chOff x="8537622" y="2881382"/>
              <a:chExt cx="2328022" cy="2521054"/>
            </a:xfrm>
          </p:grpSpPr>
          <p:sp>
            <p:nvSpPr>
              <p:cNvPr id="30" name="Rectangle 29"/>
              <p:cNvSpPr/>
              <p:nvPr/>
            </p:nvSpPr>
            <p:spPr>
              <a:xfrm>
                <a:off x="8703824" y="3264128"/>
                <a:ext cx="2161820" cy="213830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الحصول </a:t>
                </a:r>
                <a:b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الرضاء الوظيفي</a:t>
                </a:r>
              </a:p>
            </p:txBody>
          </p:sp>
          <p:sp>
            <p:nvSpPr>
              <p:cNvPr id="31" name="Rectangle 30"/>
              <p:cNvSpPr/>
              <p:nvPr/>
            </p:nvSpPr>
            <p:spPr>
              <a:xfrm>
                <a:off x="8537622" y="2881382"/>
                <a:ext cx="501027" cy="80186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5</a:t>
                </a:r>
              </a:p>
            </p:txBody>
          </p:sp>
        </p:grpSp>
      </p:grpSp>
      <p:grpSp>
        <p:nvGrpSpPr>
          <p:cNvPr id="32" name="Group 31"/>
          <p:cNvGrpSpPr/>
          <p:nvPr/>
        </p:nvGrpSpPr>
        <p:grpSpPr>
          <a:xfrm>
            <a:off x="3350801" y="4865680"/>
            <a:ext cx="1816669" cy="1818499"/>
            <a:chOff x="1995521" y="2842504"/>
            <a:chExt cx="2675433" cy="2632126"/>
          </a:xfrm>
        </p:grpSpPr>
        <p:pic>
          <p:nvPicPr>
            <p:cNvPr id="33" name="Picture 3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1995521" y="2842504"/>
              <a:ext cx="2675433" cy="2632126"/>
            </a:xfrm>
            <a:prstGeom prst="rect">
              <a:avLst/>
            </a:prstGeom>
          </p:spPr>
        </p:pic>
        <p:grpSp>
          <p:nvGrpSpPr>
            <p:cNvPr id="34" name="Group 33"/>
            <p:cNvGrpSpPr/>
            <p:nvPr/>
          </p:nvGrpSpPr>
          <p:grpSpPr>
            <a:xfrm>
              <a:off x="2206273" y="2855929"/>
              <a:ext cx="2444772" cy="2466612"/>
              <a:chOff x="8537622" y="2855929"/>
              <a:chExt cx="2444772" cy="2466612"/>
            </a:xfrm>
          </p:grpSpPr>
          <p:sp>
            <p:nvSpPr>
              <p:cNvPr id="35" name="Rectangle 34"/>
              <p:cNvSpPr/>
              <p:nvPr/>
            </p:nvSpPr>
            <p:spPr>
              <a:xfrm>
                <a:off x="8652289" y="3184232"/>
                <a:ext cx="2330105" cy="2138309"/>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الحصول </a:t>
                </a:r>
                <a:b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الخدمات الأخرى </a:t>
                </a:r>
              </a:p>
            </p:txBody>
          </p:sp>
          <p:sp>
            <p:nvSpPr>
              <p:cNvPr id="36" name="Rectangle 35"/>
              <p:cNvSpPr/>
              <p:nvPr/>
            </p:nvSpPr>
            <p:spPr>
              <a:xfrm>
                <a:off x="8537622" y="2855929"/>
                <a:ext cx="501027" cy="801866"/>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6</a:t>
                </a:r>
              </a:p>
            </p:txBody>
          </p:sp>
        </p:grpSp>
      </p:grpSp>
      <p:sp>
        <p:nvSpPr>
          <p:cNvPr id="3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8"/>
              </a:rPr>
              <a:t>www.dawliatraining.com</a:t>
            </a:r>
            <a:endParaRPr lang="en-US" sz="1100">
              <a:effectLst/>
              <a:ea typeface="Calibri"/>
              <a:cs typeface="Arial"/>
            </a:endParaRPr>
          </a:p>
        </p:txBody>
      </p:sp>
    </p:spTree>
    <p:extLst>
      <p:ext uri="{BB962C8B-B14F-4D97-AF65-F5344CB8AC3E}">
        <p14:creationId xmlns:p14="http://schemas.microsoft.com/office/powerpoint/2010/main" val="30270270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inVertical)">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circle(in)">
                                      <p:cBhvr>
                                        <p:cTn id="19" dur="20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circle(in)">
                                      <p:cBhvr>
                                        <p:cTn id="24" dur="20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circle(in)">
                                      <p:cBhvr>
                                        <p:cTn id="29" dur="2000"/>
                                        <p:tgtEl>
                                          <p:spTgt spid="18"/>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nodeType="click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circle(in)">
                                      <p:cBhvr>
                                        <p:cTn id="34" dur="2000"/>
                                        <p:tgtEl>
                                          <p:spTgt spid="23"/>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nodeType="click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circle(in)">
                                      <p:cBhvr>
                                        <p:cTn id="39" dur="2000"/>
                                        <p:tgtEl>
                                          <p:spTgt spid="27"/>
                                        </p:tgtEl>
                                      </p:cBhvr>
                                    </p:animEffect>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nodeType="click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circle(in)">
                                      <p:cBhvr>
                                        <p:cTn id="44"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24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22</a:t>
            </a:fld>
            <a:endParaRPr kumimoji="0" lang="ar-EG" sz="24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أهداف إدارة الموارد البشرية</a:t>
            </a:r>
          </a:p>
        </p:txBody>
      </p:sp>
      <p:pic>
        <p:nvPicPr>
          <p:cNvPr id="5" name="Picture 4"/>
          <p:cNvPicPr>
            <a:picLocks noChangeAspect="1"/>
          </p:cNvPicPr>
          <p:nvPr/>
        </p:nvPicPr>
        <p:blipFill>
          <a:blip r:embed="rId4">
            <a:clrChange>
              <a:clrFrom>
                <a:srgbClr val="FFFFFF"/>
              </a:clrFrom>
              <a:clrTo>
                <a:srgbClr val="FFFFFF">
                  <a:alpha val="0"/>
                </a:srgbClr>
              </a:clrTo>
            </a:clrChange>
          </a:blip>
          <a:stretch>
            <a:fillRect/>
          </a:stretch>
        </p:blipFill>
        <p:spPr>
          <a:xfrm>
            <a:off x="730536" y="2730758"/>
            <a:ext cx="3991096" cy="2652230"/>
          </a:xfrm>
          <a:prstGeom prst="rect">
            <a:avLst/>
          </a:prstGeom>
        </p:spPr>
      </p:pic>
      <p:grpSp>
        <p:nvGrpSpPr>
          <p:cNvPr id="6" name="Group 5"/>
          <p:cNvGrpSpPr/>
          <p:nvPr/>
        </p:nvGrpSpPr>
        <p:grpSpPr>
          <a:xfrm>
            <a:off x="8257640" y="1261544"/>
            <a:ext cx="3836201" cy="1134121"/>
            <a:chOff x="7864505" y="3896002"/>
            <a:chExt cx="3836201" cy="1134121"/>
          </a:xfrm>
        </p:grpSpPr>
        <p:pic>
          <p:nvPicPr>
            <p:cNvPr id="7" name="Picture 6"/>
            <p:cNvPicPr>
              <a:picLocks noChangeAspect="1"/>
            </p:cNvPicPr>
            <p:nvPr/>
          </p:nvPicPr>
          <p:blipFill rotWithShape="1">
            <a:blip r:embed="rId5">
              <a:clrChange>
                <a:clrFrom>
                  <a:srgbClr val="FFFFFF"/>
                </a:clrFrom>
                <a:clrTo>
                  <a:srgbClr val="FFFFFF">
                    <a:alpha val="0"/>
                  </a:srgbClr>
                </a:clrTo>
              </a:clrChange>
            </a:blip>
            <a:srcRect t="31266" b="19844"/>
            <a:stretch/>
          </p:blipFill>
          <p:spPr>
            <a:xfrm flipH="1">
              <a:off x="10058400" y="3896002"/>
              <a:ext cx="1642306" cy="1134121"/>
            </a:xfrm>
            <a:prstGeom prst="rect">
              <a:avLst/>
            </a:prstGeom>
          </p:spPr>
        </p:pic>
        <p:sp>
          <p:nvSpPr>
            <p:cNvPr id="8" name="Rectangle 7"/>
            <p:cNvSpPr/>
            <p:nvPr/>
          </p:nvSpPr>
          <p:spPr>
            <a:xfrm>
              <a:off x="7864505" y="4283434"/>
              <a:ext cx="2629082" cy="461665"/>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المستهلكون</a:t>
              </a:r>
            </a:p>
          </p:txBody>
        </p:sp>
      </p:grpSp>
      <p:sp>
        <p:nvSpPr>
          <p:cNvPr id="9" name="Rectangle 8"/>
          <p:cNvSpPr/>
          <p:nvPr/>
        </p:nvSpPr>
        <p:spPr>
          <a:xfrm>
            <a:off x="399012" y="2025262"/>
            <a:ext cx="10444886"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المستهلكون هم الذين يقومون بشراء واستخدام المنتجات السلع والخدمات التي ينتجها المشروع </a:t>
            </a:r>
            <a:r>
              <a:rPr kumimoji="0" lang="ar-EG" sz="2400" b="1" i="0" u="none" strike="noStrike" kern="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ويهدف هؤلاء إلى ما يلي</a:t>
            </a:r>
          </a:p>
        </p:txBody>
      </p:sp>
      <p:pic>
        <p:nvPicPr>
          <p:cNvPr id="10" name="Picture 9"/>
          <p:cNvPicPr>
            <a:picLocks noChangeAspect="1"/>
          </p:cNvPicPr>
          <p:nvPr/>
        </p:nvPicPr>
        <p:blipFill>
          <a:blip r:embed="rId6"/>
          <a:stretch>
            <a:fillRect/>
          </a:stretch>
        </p:blipFill>
        <p:spPr>
          <a:xfrm flipH="1">
            <a:off x="8257640" y="3331663"/>
            <a:ext cx="2944495" cy="3385961"/>
          </a:xfrm>
          <a:prstGeom prst="rect">
            <a:avLst/>
          </a:prstGeom>
        </p:spPr>
      </p:pic>
      <p:grpSp>
        <p:nvGrpSpPr>
          <p:cNvPr id="11" name="Group 10"/>
          <p:cNvGrpSpPr/>
          <p:nvPr/>
        </p:nvGrpSpPr>
        <p:grpSpPr>
          <a:xfrm>
            <a:off x="439615" y="3386063"/>
            <a:ext cx="8798856" cy="483465"/>
            <a:chOff x="1839660" y="508189"/>
            <a:chExt cx="8692401" cy="483465"/>
          </a:xfrm>
        </p:grpSpPr>
        <p:sp>
          <p:nvSpPr>
            <p:cNvPr id="12" name="Rectangle 11"/>
            <p:cNvSpPr/>
            <p:nvPr/>
          </p:nvSpPr>
          <p:spPr>
            <a:xfrm>
              <a:off x="9986277" y="508189"/>
              <a:ext cx="545784"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1</a:t>
              </a:r>
            </a:p>
          </p:txBody>
        </p:sp>
        <p:sp>
          <p:nvSpPr>
            <p:cNvPr id="13" name="TextBox 12"/>
            <p:cNvSpPr txBox="1"/>
            <p:nvPr/>
          </p:nvSpPr>
          <p:spPr>
            <a:xfrm>
              <a:off x="1839660" y="529989"/>
              <a:ext cx="8168965" cy="461665"/>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الحصول على المنتجات بأسعار مناسبة</a:t>
              </a:r>
            </a:p>
          </p:txBody>
        </p:sp>
      </p:grpSp>
      <p:grpSp>
        <p:nvGrpSpPr>
          <p:cNvPr id="14" name="Group 13"/>
          <p:cNvGrpSpPr/>
          <p:nvPr/>
        </p:nvGrpSpPr>
        <p:grpSpPr>
          <a:xfrm>
            <a:off x="12700" y="4260866"/>
            <a:ext cx="8798856" cy="483465"/>
            <a:chOff x="1839660" y="508189"/>
            <a:chExt cx="8692401" cy="483465"/>
          </a:xfrm>
        </p:grpSpPr>
        <p:sp>
          <p:nvSpPr>
            <p:cNvPr id="15" name="Rectangle 14"/>
            <p:cNvSpPr/>
            <p:nvPr/>
          </p:nvSpPr>
          <p:spPr>
            <a:xfrm>
              <a:off x="9986277" y="508189"/>
              <a:ext cx="545784"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2</a:t>
              </a:r>
            </a:p>
          </p:txBody>
        </p:sp>
        <p:sp>
          <p:nvSpPr>
            <p:cNvPr id="16" name="TextBox 15"/>
            <p:cNvSpPr txBox="1"/>
            <p:nvPr/>
          </p:nvSpPr>
          <p:spPr>
            <a:xfrm>
              <a:off x="1839660" y="529989"/>
              <a:ext cx="8168965" cy="461665"/>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الحصول على المنتجات بالجودة المناسبة</a:t>
              </a:r>
            </a:p>
          </p:txBody>
        </p:sp>
      </p:grpSp>
      <p:grpSp>
        <p:nvGrpSpPr>
          <p:cNvPr id="17" name="Group 16"/>
          <p:cNvGrpSpPr/>
          <p:nvPr/>
        </p:nvGrpSpPr>
        <p:grpSpPr>
          <a:xfrm>
            <a:off x="0" y="5247512"/>
            <a:ext cx="8798856" cy="483465"/>
            <a:chOff x="1839660" y="508189"/>
            <a:chExt cx="8692401" cy="483465"/>
          </a:xfrm>
        </p:grpSpPr>
        <p:sp>
          <p:nvSpPr>
            <p:cNvPr id="18" name="Rectangle 17"/>
            <p:cNvSpPr/>
            <p:nvPr/>
          </p:nvSpPr>
          <p:spPr>
            <a:xfrm>
              <a:off x="9986277" y="508189"/>
              <a:ext cx="545784"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3</a:t>
              </a:r>
            </a:p>
          </p:txBody>
        </p:sp>
        <p:sp>
          <p:nvSpPr>
            <p:cNvPr id="19" name="TextBox 18"/>
            <p:cNvSpPr txBox="1"/>
            <p:nvPr/>
          </p:nvSpPr>
          <p:spPr>
            <a:xfrm>
              <a:off x="1839660" y="529989"/>
              <a:ext cx="8168965" cy="461665"/>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تتوفر في المنتجات خصائص الأمان والمعلومات والضمان وخدمات ما بعد البيع</a:t>
              </a:r>
            </a:p>
          </p:txBody>
        </p:sp>
      </p:grpSp>
      <p:grpSp>
        <p:nvGrpSpPr>
          <p:cNvPr id="20" name="Group 19"/>
          <p:cNvGrpSpPr/>
          <p:nvPr/>
        </p:nvGrpSpPr>
        <p:grpSpPr>
          <a:xfrm>
            <a:off x="439615" y="6184385"/>
            <a:ext cx="8798856" cy="483465"/>
            <a:chOff x="1839660" y="508189"/>
            <a:chExt cx="8692401" cy="483465"/>
          </a:xfrm>
        </p:grpSpPr>
        <p:sp>
          <p:nvSpPr>
            <p:cNvPr id="21" name="Rectangle 20"/>
            <p:cNvSpPr/>
            <p:nvPr/>
          </p:nvSpPr>
          <p:spPr>
            <a:xfrm>
              <a:off x="9986277" y="508189"/>
              <a:ext cx="545784" cy="46166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4</a:t>
              </a:r>
            </a:p>
          </p:txBody>
        </p:sp>
        <p:sp>
          <p:nvSpPr>
            <p:cNvPr id="22" name="TextBox 21"/>
            <p:cNvSpPr txBox="1"/>
            <p:nvPr/>
          </p:nvSpPr>
          <p:spPr>
            <a:xfrm>
              <a:off x="1839660" y="529989"/>
              <a:ext cx="8168965" cy="461665"/>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أن تتوافر المنتجات ومنافذ توزيع قريبة </a:t>
              </a:r>
            </a:p>
          </p:txBody>
        </p:sp>
      </p:grpSp>
      <p:sp>
        <p:nvSpPr>
          <p:cNvPr id="2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26848944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barn(inVertical)">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1000"/>
                                        <p:tgtEl>
                                          <p:spTgt spid="14"/>
                                        </p:tgtEl>
                                      </p:cBhvr>
                                    </p:animEffect>
                                    <p:anim calcmode="lin" valueType="num">
                                      <p:cBhvr>
                                        <p:cTn id="32" dur="1000" fill="hold"/>
                                        <p:tgtEl>
                                          <p:spTgt spid="14"/>
                                        </p:tgtEl>
                                        <p:attrNameLst>
                                          <p:attrName>ppt_x</p:attrName>
                                        </p:attrNameLst>
                                      </p:cBhvr>
                                      <p:tavLst>
                                        <p:tav tm="0">
                                          <p:val>
                                            <p:strVal val="#ppt_x"/>
                                          </p:val>
                                        </p:tav>
                                        <p:tav tm="100000">
                                          <p:val>
                                            <p:strVal val="#ppt_x"/>
                                          </p:val>
                                        </p:tav>
                                      </p:tavLst>
                                    </p:anim>
                                    <p:anim calcmode="lin" valueType="num">
                                      <p:cBhvr>
                                        <p:cTn id="3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24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23</a:t>
            </a:fld>
            <a:endParaRPr kumimoji="0" lang="ar-EG" sz="24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أهداف إدارة الموارد البشرية</a:t>
            </a:r>
          </a:p>
        </p:txBody>
      </p:sp>
      <p:grpSp>
        <p:nvGrpSpPr>
          <p:cNvPr id="5" name="Group 4"/>
          <p:cNvGrpSpPr/>
          <p:nvPr/>
        </p:nvGrpSpPr>
        <p:grpSpPr>
          <a:xfrm>
            <a:off x="8120433" y="1388957"/>
            <a:ext cx="3836201" cy="1134121"/>
            <a:chOff x="7864505" y="3896002"/>
            <a:chExt cx="3836201" cy="1134121"/>
          </a:xfrm>
        </p:grpSpPr>
        <p:pic>
          <p:nvPicPr>
            <p:cNvPr id="6" name="Picture 5"/>
            <p:cNvPicPr>
              <a:picLocks noChangeAspect="1"/>
            </p:cNvPicPr>
            <p:nvPr/>
          </p:nvPicPr>
          <p:blipFill rotWithShape="1">
            <a:blip r:embed="rId4">
              <a:clrChange>
                <a:clrFrom>
                  <a:srgbClr val="FFFFFF"/>
                </a:clrFrom>
                <a:clrTo>
                  <a:srgbClr val="FFFFFF">
                    <a:alpha val="0"/>
                  </a:srgbClr>
                </a:clrTo>
              </a:clrChange>
            </a:blip>
            <a:srcRect t="31266" b="19844"/>
            <a:stretch/>
          </p:blipFill>
          <p:spPr>
            <a:xfrm flipH="1">
              <a:off x="10058400" y="3896002"/>
              <a:ext cx="1642306" cy="1134121"/>
            </a:xfrm>
            <a:prstGeom prst="rect">
              <a:avLst/>
            </a:prstGeom>
          </p:spPr>
        </p:pic>
        <p:sp>
          <p:nvSpPr>
            <p:cNvPr id="7" name="Rectangle 6"/>
            <p:cNvSpPr/>
            <p:nvPr/>
          </p:nvSpPr>
          <p:spPr>
            <a:xfrm>
              <a:off x="7864505" y="4283434"/>
              <a:ext cx="2629082" cy="461665"/>
            </a:xfrm>
            <a:prstGeom prst="rect">
              <a:avLst/>
            </a:prstGeom>
          </p:spPr>
          <p:txBody>
            <a:bodyPr wrap="square">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المجتمع</a:t>
              </a:r>
            </a:p>
          </p:txBody>
        </p:sp>
      </p:grpSp>
      <p:sp>
        <p:nvSpPr>
          <p:cNvPr id="8" name="Rectangle 7"/>
          <p:cNvSpPr/>
          <p:nvPr/>
        </p:nvSpPr>
        <p:spPr>
          <a:xfrm>
            <a:off x="304630" y="2361164"/>
            <a:ext cx="10444886"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يقصد بالمجتمع جميع الأفراد الذين يحيطون بالمشروع. ويهدف المجتمع بطبيعة الحال </a:t>
            </a:r>
            <a:r>
              <a:rPr kumimoji="0" lang="ar-EG" sz="2400" b="1" i="0" u="none" strike="noStrike" kern="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إلى ما يلي:</a:t>
            </a:r>
          </a:p>
        </p:txBody>
      </p:sp>
      <p:grpSp>
        <p:nvGrpSpPr>
          <p:cNvPr id="9" name="Group 8"/>
          <p:cNvGrpSpPr/>
          <p:nvPr/>
        </p:nvGrpSpPr>
        <p:grpSpPr>
          <a:xfrm>
            <a:off x="6070854" y="3964313"/>
            <a:ext cx="4452814" cy="1483010"/>
            <a:chOff x="-16831" y="2697"/>
            <a:chExt cx="4208780" cy="1209563"/>
          </a:xfrm>
        </p:grpSpPr>
        <p:grpSp>
          <p:nvGrpSpPr>
            <p:cNvPr id="10" name="Group 9"/>
            <p:cNvGrpSpPr/>
            <p:nvPr/>
          </p:nvGrpSpPr>
          <p:grpSpPr>
            <a:xfrm>
              <a:off x="-16831" y="2697"/>
              <a:ext cx="4208780" cy="1209563"/>
              <a:chOff x="-16831" y="2697"/>
              <a:chExt cx="4208780" cy="1209563"/>
            </a:xfrm>
          </p:grpSpPr>
          <p:pic>
            <p:nvPicPr>
              <p:cNvPr id="12" name="Picture 11" descr="E:\صور\112.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16831" y="2697"/>
                <a:ext cx="4208780" cy="1133475"/>
              </a:xfrm>
              <a:prstGeom prst="rect">
                <a:avLst/>
              </a:prstGeom>
              <a:noFill/>
              <a:ln>
                <a:noFill/>
              </a:ln>
            </p:spPr>
          </p:pic>
          <p:sp>
            <p:nvSpPr>
              <p:cNvPr id="13" name="Rectangle 12"/>
              <p:cNvSpPr/>
              <p:nvPr/>
            </p:nvSpPr>
            <p:spPr>
              <a:xfrm>
                <a:off x="2775423" y="383585"/>
                <a:ext cx="1200150" cy="8286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D0D0D"/>
                    </a:solidFill>
                    <a:effectLst/>
                    <a:uLnTx/>
                    <a:uFillTx/>
                    <a:latin typeface="Sakkal Majalla" panose="02000000000000000000" pitchFamily="2" charset="-78"/>
                    <a:ea typeface="Calibri" panose="020F0502020204030204" pitchFamily="34" charset="0"/>
                    <a:cs typeface="Sakkal Majalla" panose="02000000000000000000" pitchFamily="2" charset="-78"/>
                  </a:rPr>
                  <a:t>1</a:t>
                </a:r>
              </a:p>
            </p:txBody>
          </p:sp>
        </p:grpSp>
        <p:sp>
          <p:nvSpPr>
            <p:cNvPr id="11" name="Rectangle 10"/>
            <p:cNvSpPr/>
            <p:nvPr/>
          </p:nvSpPr>
          <p:spPr>
            <a:xfrm>
              <a:off x="1035498" y="165691"/>
              <a:ext cx="1853085" cy="8286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أن يقدم المشروع خدمات إلى المجتمع </a:t>
              </a:r>
            </a:p>
          </p:txBody>
        </p:sp>
      </p:grpSp>
      <p:grpSp>
        <p:nvGrpSpPr>
          <p:cNvPr id="14" name="Group 13"/>
          <p:cNvGrpSpPr/>
          <p:nvPr/>
        </p:nvGrpSpPr>
        <p:grpSpPr>
          <a:xfrm>
            <a:off x="2050302" y="4470241"/>
            <a:ext cx="4452814" cy="1419856"/>
            <a:chOff x="0" y="54206"/>
            <a:chExt cx="4208780" cy="1158054"/>
          </a:xfrm>
        </p:grpSpPr>
        <p:grpSp>
          <p:nvGrpSpPr>
            <p:cNvPr id="15" name="Group 14"/>
            <p:cNvGrpSpPr/>
            <p:nvPr/>
          </p:nvGrpSpPr>
          <p:grpSpPr>
            <a:xfrm>
              <a:off x="0" y="54206"/>
              <a:ext cx="4208780" cy="1158054"/>
              <a:chOff x="0" y="54206"/>
              <a:chExt cx="4208780" cy="1158054"/>
            </a:xfrm>
          </p:grpSpPr>
          <p:pic>
            <p:nvPicPr>
              <p:cNvPr id="17" name="Picture 16" descr="E:\صور\112.png"/>
              <p:cNvPicPr>
                <a:picLocks noChangeAspect="1"/>
              </p:cNvPicPr>
              <p:nvPr/>
            </p:nvPicPr>
            <p:blipFill>
              <a:blip r:embed="rId5" cstate="print">
                <a:grayscl/>
                <a:extLst>
                  <a:ext uri="{28A0092B-C50C-407E-A947-70E740481C1C}">
                    <a14:useLocalDpi xmlns:a14="http://schemas.microsoft.com/office/drawing/2010/main" val="0"/>
                  </a:ext>
                </a:extLst>
              </a:blip>
              <a:srcRect/>
              <a:stretch>
                <a:fillRect/>
              </a:stretch>
            </p:blipFill>
            <p:spPr bwMode="auto">
              <a:xfrm flipH="1">
                <a:off x="0" y="54206"/>
                <a:ext cx="4208780" cy="1133475"/>
              </a:xfrm>
              <a:prstGeom prst="rect">
                <a:avLst/>
              </a:prstGeom>
              <a:noFill/>
              <a:ln>
                <a:noFill/>
              </a:ln>
            </p:spPr>
          </p:pic>
          <p:sp>
            <p:nvSpPr>
              <p:cNvPr id="18" name="Rectangle 17"/>
              <p:cNvSpPr/>
              <p:nvPr/>
            </p:nvSpPr>
            <p:spPr>
              <a:xfrm>
                <a:off x="2775423" y="383585"/>
                <a:ext cx="1200150" cy="8286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D0D0D"/>
                    </a:solidFill>
                    <a:effectLst/>
                    <a:uLnTx/>
                    <a:uFillTx/>
                    <a:latin typeface="Sakkal Majalla" panose="02000000000000000000" pitchFamily="2" charset="-78"/>
                    <a:ea typeface="Calibri" panose="020F0502020204030204" pitchFamily="34" charset="0"/>
                    <a:cs typeface="Sakkal Majalla" panose="02000000000000000000" pitchFamily="2" charset="-78"/>
                  </a:rPr>
                  <a:t>2</a:t>
                </a:r>
              </a:p>
            </p:txBody>
          </p:sp>
        </p:grpSp>
        <p:sp>
          <p:nvSpPr>
            <p:cNvPr id="16" name="Rectangle 15"/>
            <p:cNvSpPr/>
            <p:nvPr/>
          </p:nvSpPr>
          <p:spPr>
            <a:xfrm>
              <a:off x="783933" y="165691"/>
              <a:ext cx="2239309" cy="8286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ألا يحدث المشروع أضرارا بالمجتمع </a:t>
              </a:r>
            </a:p>
          </p:txBody>
        </p:sp>
      </p:grpSp>
      <p:sp>
        <p:nvSpPr>
          <p:cNvPr id="1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7507833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inVertical)">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22" dur="1000" fill="hold"/>
                                        <p:tgtEl>
                                          <p:spTgt spid="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p:cTn id="31" dur="500" decel="50000" fill="hold">
                                          <p:stCondLst>
                                            <p:cond delay="0"/>
                                          </p:stCondLst>
                                        </p:cTn>
                                        <p:tgtEl>
                                          <p:spTgt spid="14"/>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4"/>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4"/>
                                        </p:tgtEl>
                                        <p:attrNameLst>
                                          <p:attrName>ppt_w</p:attrName>
                                        </p:attrNameLst>
                                      </p:cBhvr>
                                      <p:tavLst>
                                        <p:tav tm="0">
                                          <p:val>
                                            <p:strVal val="#ppt_w*.05"/>
                                          </p:val>
                                        </p:tav>
                                        <p:tav tm="100000">
                                          <p:val>
                                            <p:strVal val="#ppt_w"/>
                                          </p:val>
                                        </p:tav>
                                      </p:tavLst>
                                    </p:anim>
                                    <p:anim calcmode="lin" valueType="num">
                                      <p:cBhvr>
                                        <p:cTn id="34" dur="1000" fill="hold"/>
                                        <p:tgtEl>
                                          <p:spTgt spid="14"/>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4"/>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4"/>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4"/>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24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24</a:t>
            </a:fld>
            <a:endParaRPr kumimoji="0" lang="ar-EG" sz="24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553998"/>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أهداف إدارة الموارد البشرية</a:t>
            </a: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9240429" y="1611823"/>
            <a:ext cx="2918321" cy="4928462"/>
          </a:xfrm>
          <a:prstGeom prst="rect">
            <a:avLst/>
          </a:prstGeom>
        </p:spPr>
      </p:pic>
      <p:sp>
        <p:nvSpPr>
          <p:cNvPr id="6" name="Rectangle 5"/>
          <p:cNvSpPr/>
          <p:nvPr/>
        </p:nvSpPr>
        <p:spPr>
          <a:xfrm>
            <a:off x="-115114" y="1106087"/>
            <a:ext cx="11949105" cy="553998"/>
          </a:xfrm>
          <a:prstGeom prst="rect">
            <a:avLst/>
          </a:prstGeom>
        </p:spPr>
        <p:txBody>
          <a:bodyPr wrap="non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توفير احتياجات المنظمة من الموارد البشرية بالأعداد والتخصصات والمهارات المناسبة لشغل الوظائف وتنفيذ الخطط وتحقيق الأهداف</a:t>
            </a:r>
          </a:p>
        </p:txBody>
      </p:sp>
      <p:sp>
        <p:nvSpPr>
          <p:cNvPr id="7" name="Rectangle 6"/>
          <p:cNvSpPr/>
          <p:nvPr/>
        </p:nvSpPr>
        <p:spPr>
          <a:xfrm>
            <a:off x="712922" y="1698259"/>
            <a:ext cx="10019917"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تحقيق العدالة وتكافؤ الفرص لدى جميع العاملين في المنظمة من حيث التدريب والترقية والأجور</a:t>
            </a:r>
          </a:p>
        </p:txBody>
      </p:sp>
      <p:sp>
        <p:nvSpPr>
          <p:cNvPr id="8" name="Rectangle 7"/>
          <p:cNvSpPr/>
          <p:nvPr/>
        </p:nvSpPr>
        <p:spPr>
          <a:xfrm>
            <a:off x="-206256" y="2314249"/>
            <a:ext cx="10019917"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رفع كفاءة أداء العاملين بالمنظمة وذلك في كل المستويات الإدارية </a:t>
            </a:r>
          </a:p>
        </p:txBody>
      </p:sp>
      <p:sp>
        <p:nvSpPr>
          <p:cNvPr id="9" name="Rectangle 8"/>
          <p:cNvSpPr/>
          <p:nvPr/>
        </p:nvSpPr>
        <p:spPr>
          <a:xfrm>
            <a:off x="-627293" y="3412259"/>
            <a:ext cx="10019917"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تحفيز العاملين بالمنظمة بما يضمن زيادة الإنتاجية إلى المستوى المطلوب</a:t>
            </a:r>
          </a:p>
        </p:txBody>
      </p:sp>
      <p:sp>
        <p:nvSpPr>
          <p:cNvPr id="10" name="Rectangle 9"/>
          <p:cNvSpPr/>
          <p:nvPr/>
        </p:nvSpPr>
        <p:spPr>
          <a:xfrm>
            <a:off x="-335408" y="4792261"/>
            <a:ext cx="10019917"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تنمية رضاء العاملين بالمنظمة وبث روح الانتماء لها من خلال برامج يعدها المتخصصون في هذا الصدد</a:t>
            </a:r>
          </a:p>
        </p:txBody>
      </p:sp>
      <p:sp>
        <p:nvSpPr>
          <p:cNvPr id="11" name="Rectangle 10"/>
          <p:cNvSpPr/>
          <p:nvPr/>
        </p:nvSpPr>
        <p:spPr>
          <a:xfrm>
            <a:off x="127000" y="6026229"/>
            <a:ext cx="10236849" cy="553998"/>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800"/>
              </a:spcAft>
              <a:buClrTx/>
              <a:buSzPts val="1600"/>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algun Gothic" pitchFamily="34" charset="-127"/>
                <a:cs typeface="Sakkal Majalla" panose="02000000000000000000" pitchFamily="2" charset="-78"/>
              </a:rPr>
              <a:t>تطوير سياسات الموارد البشرية بالمنظمة مع الأخذ في الاعتبار مستويات الأداء المطلوبة في المستقبل</a:t>
            </a:r>
          </a:p>
        </p:txBody>
      </p:sp>
      <p:sp>
        <p:nvSpPr>
          <p:cNvPr id="12" name="Rectangle 11"/>
          <p:cNvSpPr/>
          <p:nvPr/>
        </p:nvSpPr>
        <p:spPr>
          <a:xfrm>
            <a:off x="1536819" y="49225"/>
            <a:ext cx="4322619" cy="68202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r" defTabSz="914400" rtl="1" eaLnBrk="1" fontAlgn="auto" latinLnBrk="0" hangingPunct="1">
              <a:lnSpc>
                <a:spcPct val="107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تتمثل أهداف الموارد البشرية فيما يلي</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13" name="Picture 12" descr="H:\الابداع الاداري\download (5).jpg"/>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499" y="2065566"/>
            <a:ext cx="3247965" cy="2685286"/>
          </a:xfrm>
          <a:prstGeom prst="rect">
            <a:avLst/>
          </a:prstGeom>
          <a:noFill/>
          <a:ln>
            <a:noFill/>
          </a:ln>
        </p:spPr>
      </p:pic>
      <p:sp>
        <p:nvSpPr>
          <p:cNvPr id="1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7055036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ppt_x"/>
                                          </p:val>
                                        </p:tav>
                                        <p:tav tm="100000">
                                          <p:val>
                                            <p:strVal val="#ppt_x"/>
                                          </p:val>
                                        </p:tav>
                                      </p:tavLst>
                                    </p:anim>
                                    <p:anim calcmode="lin" valueType="num">
                                      <p:cBhvr additive="base">
                                        <p:cTn id="4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كيفية إعادة الهيكل التنظيمي </a:t>
            </a:r>
          </a:p>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داخل المؤسسات</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25</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463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1302891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grpSp>
        <p:nvGrpSpPr>
          <p:cNvPr id="12" name="Group 11">
            <a:extLst>
              <a:ext uri="{FF2B5EF4-FFF2-40B4-BE49-F238E27FC236}">
                <a16:creationId xmlns="" xmlns:a16="http://schemas.microsoft.com/office/drawing/2014/main" id="{DBDB7740-E04B-9D1E-F784-5E7874B5C119}"/>
              </a:ext>
            </a:extLst>
          </p:cNvPr>
          <p:cNvGrpSpPr/>
          <p:nvPr/>
        </p:nvGrpSpPr>
        <p:grpSpPr>
          <a:xfrm>
            <a:off x="1383041" y="161583"/>
            <a:ext cx="4443941" cy="839602"/>
            <a:chOff x="7471607" y="1370744"/>
            <a:chExt cx="4443941" cy="839602"/>
          </a:xfrm>
        </p:grpSpPr>
        <p:pic>
          <p:nvPicPr>
            <p:cNvPr id="5" name="Picture 4"/>
            <p:cNvPicPr>
              <a:picLocks noChangeAspect="1"/>
            </p:cNvPicPr>
            <p:nvPr/>
          </p:nvPicPr>
          <p:blipFill rotWithShape="1">
            <a:blip r:embed="rId4">
              <a:clrChange>
                <a:clrFrom>
                  <a:srgbClr val="FFFFFF"/>
                </a:clrFrom>
                <a:clrTo>
                  <a:srgbClr val="FFFFFF">
                    <a:alpha val="0"/>
                  </a:srgbClr>
                </a:clrTo>
              </a:clrChange>
            </a:blip>
            <a:srcRect l="8521" t="10181" r="11188" b="6328"/>
            <a:stretch/>
          </p:blipFill>
          <p:spPr>
            <a:xfrm>
              <a:off x="10838985" y="1370744"/>
              <a:ext cx="1076563" cy="839602"/>
            </a:xfrm>
            <a:prstGeom prst="rect">
              <a:avLst/>
            </a:prstGeom>
            <a:noFill/>
            <a:ln>
              <a:noFill/>
            </a:ln>
          </p:spPr>
        </p:pic>
        <p:sp>
          <p:nvSpPr>
            <p:cNvPr id="11" name="TextBox 10">
              <a:extLst>
                <a:ext uri="{FF2B5EF4-FFF2-40B4-BE49-F238E27FC236}">
                  <a16:creationId xmlns="" xmlns:a16="http://schemas.microsoft.com/office/drawing/2014/main" id="{4795AC2E-4248-7058-3EE2-B52422BF9C3D}"/>
                </a:ext>
              </a:extLst>
            </p:cNvPr>
            <p:cNvSpPr txBox="1"/>
            <p:nvPr/>
          </p:nvSpPr>
          <p:spPr>
            <a:xfrm>
              <a:off x="7471607" y="1625571"/>
              <a:ext cx="3367378" cy="584775"/>
            </a:xfrm>
            <a:prstGeom prst="rect">
              <a:avLst/>
            </a:prstGeom>
            <a:noFill/>
          </p:spPr>
          <p:txBody>
            <a:bodyPr wrap="square">
              <a:spAutoFit/>
            </a:bodyPr>
            <a:lstStyle/>
            <a:p>
              <a:r>
                <a:rPr lang="ar-SA" sz="3200" b="1" dirty="0">
                  <a:solidFill>
                    <a:srgbClr val="C00000"/>
                  </a:solidFill>
                  <a:latin typeface="Adobe Arabic" panose="02040503050201020203" pitchFamily="18" charset="-78"/>
                  <a:cs typeface="Adobe Arabic" panose="02040503050201020203" pitchFamily="18" charset="-78"/>
                </a:rPr>
                <a:t>إعادة هيكلة الهيكل التنظيمي</a:t>
              </a:r>
              <a:endParaRPr lang="en-US" sz="3200" b="1" dirty="0">
                <a:solidFill>
                  <a:srgbClr val="C00000"/>
                </a:solidFill>
                <a:latin typeface="Adobe Arabic" panose="02040503050201020203" pitchFamily="18" charset="-78"/>
                <a:cs typeface="Adobe Arabic" panose="02040503050201020203" pitchFamily="18" charset="-78"/>
              </a:endParaRPr>
            </a:p>
          </p:txBody>
        </p:sp>
      </p:grpSp>
      <p:grpSp>
        <p:nvGrpSpPr>
          <p:cNvPr id="15" name="Group 14">
            <a:extLst>
              <a:ext uri="{FF2B5EF4-FFF2-40B4-BE49-F238E27FC236}">
                <a16:creationId xmlns="" xmlns:a16="http://schemas.microsoft.com/office/drawing/2014/main" id="{75B8816A-61D8-F06C-F634-278D3F970FE4}"/>
              </a:ext>
            </a:extLst>
          </p:cNvPr>
          <p:cNvGrpSpPr/>
          <p:nvPr/>
        </p:nvGrpSpPr>
        <p:grpSpPr>
          <a:xfrm>
            <a:off x="8173111" y="1654517"/>
            <a:ext cx="2985153" cy="5205106"/>
            <a:chOff x="8356026" y="1270000"/>
            <a:chExt cx="2616773" cy="5143500"/>
          </a:xfrm>
        </p:grpSpPr>
        <p:sp>
          <p:nvSpPr>
            <p:cNvPr id="16" name="Shape">
              <a:extLst>
                <a:ext uri="{FF2B5EF4-FFF2-40B4-BE49-F238E27FC236}">
                  <a16:creationId xmlns="" xmlns:a16="http://schemas.microsoft.com/office/drawing/2014/main" id="{10540449-BDD4-4046-57F6-BDE4D6439CCF}"/>
                </a:ext>
              </a:extLst>
            </p:cNvPr>
            <p:cNvSpPr/>
            <p:nvPr/>
          </p:nvSpPr>
          <p:spPr>
            <a:xfrm>
              <a:off x="8373477" y="1270000"/>
              <a:ext cx="2599322" cy="5143500"/>
            </a:xfrm>
            <a:custGeom>
              <a:avLst/>
              <a:gdLst/>
              <a:ahLst/>
              <a:cxnLst>
                <a:cxn ang="0">
                  <a:pos x="wd2" y="hd2"/>
                </a:cxn>
                <a:cxn ang="5400000">
                  <a:pos x="wd2" y="hd2"/>
                </a:cxn>
                <a:cxn ang="10800000">
                  <a:pos x="wd2" y="hd2"/>
                </a:cxn>
                <a:cxn ang="16200000">
                  <a:pos x="wd2" y="hd2"/>
                </a:cxn>
              </a:cxnLst>
              <a:rect l="0" t="0" r="r" b="b"/>
              <a:pathLst>
                <a:path w="20799" h="21056" extrusionOk="0">
                  <a:moveTo>
                    <a:pt x="18305" y="4232"/>
                  </a:moveTo>
                  <a:cubicBezTo>
                    <a:pt x="19676" y="6143"/>
                    <a:pt x="17887" y="8476"/>
                    <a:pt x="19140" y="10404"/>
                  </a:cubicBezTo>
                  <a:cubicBezTo>
                    <a:pt x="20799" y="12720"/>
                    <a:pt x="20799" y="15224"/>
                    <a:pt x="20799" y="17539"/>
                  </a:cubicBezTo>
                  <a:cubicBezTo>
                    <a:pt x="19963" y="17539"/>
                    <a:pt x="18723" y="17345"/>
                    <a:pt x="18305" y="17539"/>
                  </a:cubicBezTo>
                  <a:cubicBezTo>
                    <a:pt x="17064" y="18309"/>
                    <a:pt x="15406" y="18309"/>
                    <a:pt x="13734" y="18309"/>
                  </a:cubicBezTo>
                  <a:cubicBezTo>
                    <a:pt x="12898" y="18309"/>
                    <a:pt x="13734" y="17733"/>
                    <a:pt x="12898" y="17921"/>
                  </a:cubicBezTo>
                  <a:cubicBezTo>
                    <a:pt x="12898" y="17345"/>
                    <a:pt x="12480" y="16376"/>
                    <a:pt x="11658" y="16957"/>
                  </a:cubicBezTo>
                  <a:cubicBezTo>
                    <a:pt x="10822" y="17151"/>
                    <a:pt x="11658" y="17921"/>
                    <a:pt x="10417" y="18115"/>
                  </a:cubicBezTo>
                  <a:cubicBezTo>
                    <a:pt x="9176" y="18309"/>
                    <a:pt x="7923" y="17921"/>
                    <a:pt x="6682" y="18115"/>
                  </a:cubicBezTo>
                  <a:cubicBezTo>
                    <a:pt x="6682" y="18309"/>
                    <a:pt x="6682" y="18691"/>
                    <a:pt x="6682" y="18885"/>
                  </a:cubicBezTo>
                  <a:cubicBezTo>
                    <a:pt x="5846" y="19079"/>
                    <a:pt x="4188" y="18691"/>
                    <a:pt x="4188" y="18885"/>
                  </a:cubicBezTo>
                  <a:cubicBezTo>
                    <a:pt x="3352" y="19461"/>
                    <a:pt x="3770" y="20237"/>
                    <a:pt x="3770" y="21007"/>
                  </a:cubicBezTo>
                  <a:cubicBezTo>
                    <a:pt x="2934" y="21007"/>
                    <a:pt x="2111" y="21201"/>
                    <a:pt x="1693" y="20813"/>
                  </a:cubicBezTo>
                  <a:cubicBezTo>
                    <a:pt x="858" y="14066"/>
                    <a:pt x="-801" y="7124"/>
                    <a:pt x="453" y="371"/>
                  </a:cubicBezTo>
                  <a:cubicBezTo>
                    <a:pt x="871" y="-399"/>
                    <a:pt x="2529" y="177"/>
                    <a:pt x="3770" y="759"/>
                  </a:cubicBezTo>
                  <a:cubicBezTo>
                    <a:pt x="3352" y="565"/>
                    <a:pt x="4606" y="565"/>
                    <a:pt x="4188" y="371"/>
                  </a:cubicBezTo>
                  <a:cubicBezTo>
                    <a:pt x="5428" y="371"/>
                    <a:pt x="7505" y="759"/>
                    <a:pt x="7923" y="1529"/>
                  </a:cubicBezTo>
                  <a:cubicBezTo>
                    <a:pt x="7923" y="1335"/>
                    <a:pt x="7923" y="1141"/>
                    <a:pt x="7923" y="953"/>
                  </a:cubicBezTo>
                  <a:cubicBezTo>
                    <a:pt x="8340" y="759"/>
                    <a:pt x="9163" y="953"/>
                    <a:pt x="9999" y="953"/>
                  </a:cubicBezTo>
                  <a:cubicBezTo>
                    <a:pt x="9999" y="1147"/>
                    <a:pt x="9999" y="1341"/>
                    <a:pt x="10417" y="1341"/>
                  </a:cubicBezTo>
                  <a:cubicBezTo>
                    <a:pt x="10835" y="1341"/>
                    <a:pt x="11658" y="1341"/>
                    <a:pt x="12075" y="1341"/>
                  </a:cubicBezTo>
                  <a:cubicBezTo>
                    <a:pt x="12075" y="1147"/>
                    <a:pt x="12075" y="765"/>
                    <a:pt x="12075" y="571"/>
                  </a:cubicBezTo>
                  <a:cubicBezTo>
                    <a:pt x="12075" y="765"/>
                    <a:pt x="12075" y="958"/>
                    <a:pt x="12493" y="958"/>
                  </a:cubicBezTo>
                  <a:cubicBezTo>
                    <a:pt x="12911" y="958"/>
                    <a:pt x="13734" y="958"/>
                    <a:pt x="14152" y="958"/>
                  </a:cubicBezTo>
                  <a:cubicBezTo>
                    <a:pt x="14570" y="1346"/>
                    <a:pt x="13734" y="1922"/>
                    <a:pt x="14152" y="2310"/>
                  </a:cubicBezTo>
                  <a:lnTo>
                    <a:pt x="15392" y="2310"/>
                  </a:lnTo>
                  <a:cubicBezTo>
                    <a:pt x="15810" y="1922"/>
                    <a:pt x="15392" y="1346"/>
                    <a:pt x="15392" y="958"/>
                  </a:cubicBezTo>
                  <a:cubicBezTo>
                    <a:pt x="15810" y="1152"/>
                    <a:pt x="16228" y="1152"/>
                    <a:pt x="17051" y="1152"/>
                  </a:cubicBezTo>
                  <a:cubicBezTo>
                    <a:pt x="17469" y="1728"/>
                    <a:pt x="16215" y="2310"/>
                    <a:pt x="17469" y="2886"/>
                  </a:cubicBezTo>
                  <a:cubicBezTo>
                    <a:pt x="17469" y="2692"/>
                    <a:pt x="17469" y="2498"/>
                    <a:pt x="17469" y="2310"/>
                  </a:cubicBezTo>
                  <a:cubicBezTo>
                    <a:pt x="19558" y="2692"/>
                    <a:pt x="17900" y="3656"/>
                    <a:pt x="18305" y="4232"/>
                  </a:cubicBezTo>
                  <a:close/>
                </a:path>
              </a:pathLst>
            </a:custGeom>
            <a:noFill/>
            <a:ln w="38100">
              <a:solidFill>
                <a:srgbClr val="ED7D31"/>
              </a:solidFill>
              <a:miter lim="400000"/>
            </a:ln>
          </p:spPr>
          <p:txBody>
            <a:bodyPr lIns="38100" tIns="38100" rIns="38100" bIns="38100" anchor="ctr"/>
            <a:lstStyle/>
            <a:p>
              <a:pPr>
                <a:defRPr sz="3000">
                  <a:solidFill>
                    <a:srgbClr val="FFFFFF"/>
                  </a:solidFill>
                </a:defRPr>
              </a:pPr>
              <a:endParaRPr/>
            </a:p>
          </p:txBody>
        </p:sp>
        <p:sp>
          <p:nvSpPr>
            <p:cNvPr id="17" name="Rectangle 16">
              <a:extLst>
                <a:ext uri="{FF2B5EF4-FFF2-40B4-BE49-F238E27FC236}">
                  <a16:creationId xmlns="" xmlns:a16="http://schemas.microsoft.com/office/drawing/2014/main" id="{67719DBA-9E42-4D97-B5FE-28C24A11BC67}"/>
                </a:ext>
              </a:extLst>
            </p:cNvPr>
            <p:cNvSpPr/>
            <p:nvPr/>
          </p:nvSpPr>
          <p:spPr>
            <a:xfrm>
              <a:off x="8356026" y="1646288"/>
              <a:ext cx="2209800" cy="3877706"/>
            </a:xfrm>
            <a:prstGeom prst="rect">
              <a:avLst/>
            </a:prstGeom>
          </p:spPr>
          <p:txBody>
            <a:bodyPr wrap="square">
              <a:spAutoFit/>
            </a:bodyPr>
            <a:lstStyle/>
            <a:p>
              <a:pPr algn="ct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من أجل تفعيل الهيكل التنظيمي وتحسينه وإعادة هيكلته، يجب اتباع مناهج جديدة واعتمادها من خلال الخبرات السابقة سواء كانت ناجحة</a:t>
              </a:r>
              <a:br>
                <a:rPr lang="ar-SA"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 أو فاشلة</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18" name="Group 17">
            <a:extLst>
              <a:ext uri="{FF2B5EF4-FFF2-40B4-BE49-F238E27FC236}">
                <a16:creationId xmlns="" xmlns:a16="http://schemas.microsoft.com/office/drawing/2014/main" id="{3D769DA4-88A9-349C-CC22-80EF82A54B3F}"/>
              </a:ext>
            </a:extLst>
          </p:cNvPr>
          <p:cNvGrpSpPr/>
          <p:nvPr/>
        </p:nvGrpSpPr>
        <p:grpSpPr>
          <a:xfrm>
            <a:off x="4751531" y="1417984"/>
            <a:ext cx="3172840" cy="5449297"/>
            <a:chOff x="4974139" y="1270000"/>
            <a:chExt cx="2599322" cy="5384800"/>
          </a:xfrm>
        </p:grpSpPr>
        <p:sp>
          <p:nvSpPr>
            <p:cNvPr id="19" name="Shape">
              <a:extLst>
                <a:ext uri="{FF2B5EF4-FFF2-40B4-BE49-F238E27FC236}">
                  <a16:creationId xmlns="" xmlns:a16="http://schemas.microsoft.com/office/drawing/2014/main" id="{5395D856-7D98-934F-131F-F514934BC070}"/>
                </a:ext>
              </a:extLst>
            </p:cNvPr>
            <p:cNvSpPr/>
            <p:nvPr/>
          </p:nvSpPr>
          <p:spPr>
            <a:xfrm>
              <a:off x="4974139" y="1270000"/>
              <a:ext cx="2599322" cy="5384800"/>
            </a:xfrm>
            <a:custGeom>
              <a:avLst/>
              <a:gdLst/>
              <a:ahLst/>
              <a:cxnLst>
                <a:cxn ang="0">
                  <a:pos x="wd2" y="hd2"/>
                </a:cxn>
                <a:cxn ang="5400000">
                  <a:pos x="wd2" y="hd2"/>
                </a:cxn>
                <a:cxn ang="10800000">
                  <a:pos x="wd2" y="hd2"/>
                </a:cxn>
                <a:cxn ang="16200000">
                  <a:pos x="wd2" y="hd2"/>
                </a:cxn>
              </a:cxnLst>
              <a:rect l="0" t="0" r="r" b="b"/>
              <a:pathLst>
                <a:path w="20799" h="21056" extrusionOk="0">
                  <a:moveTo>
                    <a:pt x="18305" y="4232"/>
                  </a:moveTo>
                  <a:cubicBezTo>
                    <a:pt x="19676" y="6143"/>
                    <a:pt x="17887" y="8476"/>
                    <a:pt x="19140" y="10404"/>
                  </a:cubicBezTo>
                  <a:cubicBezTo>
                    <a:pt x="20799" y="12720"/>
                    <a:pt x="20799" y="15224"/>
                    <a:pt x="20799" y="17539"/>
                  </a:cubicBezTo>
                  <a:cubicBezTo>
                    <a:pt x="19963" y="17539"/>
                    <a:pt x="18723" y="17345"/>
                    <a:pt x="18305" y="17539"/>
                  </a:cubicBezTo>
                  <a:cubicBezTo>
                    <a:pt x="17064" y="18309"/>
                    <a:pt x="15406" y="18309"/>
                    <a:pt x="13734" y="18309"/>
                  </a:cubicBezTo>
                  <a:cubicBezTo>
                    <a:pt x="12898" y="18309"/>
                    <a:pt x="13734" y="17733"/>
                    <a:pt x="12898" y="17921"/>
                  </a:cubicBezTo>
                  <a:cubicBezTo>
                    <a:pt x="12898" y="17345"/>
                    <a:pt x="12480" y="16376"/>
                    <a:pt x="11658" y="16957"/>
                  </a:cubicBezTo>
                  <a:cubicBezTo>
                    <a:pt x="10822" y="17151"/>
                    <a:pt x="11658" y="17921"/>
                    <a:pt x="10417" y="18115"/>
                  </a:cubicBezTo>
                  <a:cubicBezTo>
                    <a:pt x="9176" y="18309"/>
                    <a:pt x="7923" y="17921"/>
                    <a:pt x="6682" y="18115"/>
                  </a:cubicBezTo>
                  <a:cubicBezTo>
                    <a:pt x="6682" y="18309"/>
                    <a:pt x="6682" y="18691"/>
                    <a:pt x="6682" y="18885"/>
                  </a:cubicBezTo>
                  <a:cubicBezTo>
                    <a:pt x="5846" y="19079"/>
                    <a:pt x="4188" y="18691"/>
                    <a:pt x="4188" y="18885"/>
                  </a:cubicBezTo>
                  <a:cubicBezTo>
                    <a:pt x="3352" y="19461"/>
                    <a:pt x="3770" y="20237"/>
                    <a:pt x="3770" y="21007"/>
                  </a:cubicBezTo>
                  <a:cubicBezTo>
                    <a:pt x="2934" y="21007"/>
                    <a:pt x="2111" y="21201"/>
                    <a:pt x="1693" y="20813"/>
                  </a:cubicBezTo>
                  <a:cubicBezTo>
                    <a:pt x="858" y="14066"/>
                    <a:pt x="-801" y="7124"/>
                    <a:pt x="453" y="371"/>
                  </a:cubicBezTo>
                  <a:cubicBezTo>
                    <a:pt x="871" y="-399"/>
                    <a:pt x="2529" y="177"/>
                    <a:pt x="3770" y="759"/>
                  </a:cubicBezTo>
                  <a:cubicBezTo>
                    <a:pt x="3352" y="565"/>
                    <a:pt x="4606" y="565"/>
                    <a:pt x="4188" y="371"/>
                  </a:cubicBezTo>
                  <a:cubicBezTo>
                    <a:pt x="5428" y="371"/>
                    <a:pt x="7505" y="759"/>
                    <a:pt x="7923" y="1529"/>
                  </a:cubicBezTo>
                  <a:cubicBezTo>
                    <a:pt x="7923" y="1335"/>
                    <a:pt x="7923" y="1141"/>
                    <a:pt x="7923" y="953"/>
                  </a:cubicBezTo>
                  <a:cubicBezTo>
                    <a:pt x="8340" y="759"/>
                    <a:pt x="9163" y="953"/>
                    <a:pt x="9999" y="953"/>
                  </a:cubicBezTo>
                  <a:cubicBezTo>
                    <a:pt x="9999" y="1147"/>
                    <a:pt x="9999" y="1341"/>
                    <a:pt x="10417" y="1341"/>
                  </a:cubicBezTo>
                  <a:cubicBezTo>
                    <a:pt x="10835" y="1341"/>
                    <a:pt x="11658" y="1341"/>
                    <a:pt x="12075" y="1341"/>
                  </a:cubicBezTo>
                  <a:cubicBezTo>
                    <a:pt x="12075" y="1147"/>
                    <a:pt x="12075" y="765"/>
                    <a:pt x="12075" y="571"/>
                  </a:cubicBezTo>
                  <a:cubicBezTo>
                    <a:pt x="12075" y="765"/>
                    <a:pt x="12075" y="958"/>
                    <a:pt x="12493" y="958"/>
                  </a:cubicBezTo>
                  <a:cubicBezTo>
                    <a:pt x="12911" y="958"/>
                    <a:pt x="13734" y="958"/>
                    <a:pt x="14152" y="958"/>
                  </a:cubicBezTo>
                  <a:cubicBezTo>
                    <a:pt x="14570" y="1346"/>
                    <a:pt x="13734" y="1922"/>
                    <a:pt x="14152" y="2310"/>
                  </a:cubicBezTo>
                  <a:lnTo>
                    <a:pt x="15392" y="2310"/>
                  </a:lnTo>
                  <a:cubicBezTo>
                    <a:pt x="15810" y="1922"/>
                    <a:pt x="15392" y="1346"/>
                    <a:pt x="15392" y="958"/>
                  </a:cubicBezTo>
                  <a:cubicBezTo>
                    <a:pt x="15810" y="1152"/>
                    <a:pt x="16228" y="1152"/>
                    <a:pt x="17051" y="1152"/>
                  </a:cubicBezTo>
                  <a:cubicBezTo>
                    <a:pt x="17469" y="1728"/>
                    <a:pt x="16215" y="2310"/>
                    <a:pt x="17469" y="2886"/>
                  </a:cubicBezTo>
                  <a:cubicBezTo>
                    <a:pt x="17469" y="2692"/>
                    <a:pt x="17469" y="2498"/>
                    <a:pt x="17469" y="2310"/>
                  </a:cubicBezTo>
                  <a:cubicBezTo>
                    <a:pt x="19558" y="2692"/>
                    <a:pt x="17900" y="3656"/>
                    <a:pt x="18305" y="4232"/>
                  </a:cubicBezTo>
                  <a:close/>
                </a:path>
              </a:pathLst>
            </a:custGeom>
            <a:noFill/>
            <a:ln w="38100">
              <a:solidFill>
                <a:srgbClr val="70AD47"/>
              </a:solidFill>
              <a:miter lim="400000"/>
            </a:ln>
          </p:spPr>
          <p:txBody>
            <a:bodyPr lIns="38100" tIns="38100" rIns="38100" bIns="38100" anchor="ctr"/>
            <a:lstStyle/>
            <a:p>
              <a:pPr>
                <a:defRPr sz="3000">
                  <a:solidFill>
                    <a:srgbClr val="FFFFFF"/>
                  </a:solidFill>
                </a:defRPr>
              </a:pPr>
              <a:endParaRPr/>
            </a:p>
          </p:txBody>
        </p:sp>
        <p:sp>
          <p:nvSpPr>
            <p:cNvPr id="20" name="Rectangle 19">
              <a:extLst>
                <a:ext uri="{FF2B5EF4-FFF2-40B4-BE49-F238E27FC236}">
                  <a16:creationId xmlns="" xmlns:a16="http://schemas.microsoft.com/office/drawing/2014/main" id="{8A17C1A2-DAD6-64CA-169E-FBB858990675}"/>
                </a:ext>
              </a:extLst>
            </p:cNvPr>
            <p:cNvSpPr/>
            <p:nvPr/>
          </p:nvSpPr>
          <p:spPr>
            <a:xfrm>
              <a:off x="4974139" y="1791870"/>
              <a:ext cx="2214182" cy="3861936"/>
            </a:xfrm>
            <a:prstGeom prst="rect">
              <a:avLst/>
            </a:prstGeom>
          </p:spPr>
          <p:txBody>
            <a:bodyPr wrap="square">
              <a:spAutoFit/>
            </a:bodyPr>
            <a:lstStyle/>
            <a:p>
              <a:pPr algn="ctr">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حيث ستفيدك كل تجربة </a:t>
              </a:r>
              <a:br>
                <a:rPr lang="ar-SA"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في تحسين الظروف الحالية للمؤسسة وكذلك استخدام أفضل التقنيات والأساليب التقنية الحديثة التي تساعد </a:t>
              </a:r>
              <a:br>
                <a:rPr lang="ar-SA"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على زيادة فعالية وكفاءة المؤسسة</a:t>
              </a:r>
            </a:p>
          </p:txBody>
        </p:sp>
      </p:grpSp>
      <p:grpSp>
        <p:nvGrpSpPr>
          <p:cNvPr id="21" name="Group 20">
            <a:extLst>
              <a:ext uri="{FF2B5EF4-FFF2-40B4-BE49-F238E27FC236}">
                <a16:creationId xmlns="" xmlns:a16="http://schemas.microsoft.com/office/drawing/2014/main" id="{831A0044-4B0F-0E54-C3A6-B73B41164337}"/>
              </a:ext>
            </a:extLst>
          </p:cNvPr>
          <p:cNvGrpSpPr/>
          <p:nvPr/>
        </p:nvGrpSpPr>
        <p:grpSpPr>
          <a:xfrm>
            <a:off x="1383041" y="1418954"/>
            <a:ext cx="3119750" cy="5439045"/>
            <a:chOff x="1574800" y="1270000"/>
            <a:chExt cx="2599322" cy="5143500"/>
          </a:xfrm>
        </p:grpSpPr>
        <p:sp>
          <p:nvSpPr>
            <p:cNvPr id="22" name="Shape">
              <a:extLst>
                <a:ext uri="{FF2B5EF4-FFF2-40B4-BE49-F238E27FC236}">
                  <a16:creationId xmlns="" xmlns:a16="http://schemas.microsoft.com/office/drawing/2014/main" id="{B0328B03-67EE-1A8A-E319-1418E9FC76C7}"/>
                </a:ext>
              </a:extLst>
            </p:cNvPr>
            <p:cNvSpPr/>
            <p:nvPr/>
          </p:nvSpPr>
          <p:spPr>
            <a:xfrm>
              <a:off x="1574800" y="1270000"/>
              <a:ext cx="2599322" cy="5143500"/>
            </a:xfrm>
            <a:custGeom>
              <a:avLst/>
              <a:gdLst/>
              <a:ahLst/>
              <a:cxnLst>
                <a:cxn ang="0">
                  <a:pos x="wd2" y="hd2"/>
                </a:cxn>
                <a:cxn ang="5400000">
                  <a:pos x="wd2" y="hd2"/>
                </a:cxn>
                <a:cxn ang="10800000">
                  <a:pos x="wd2" y="hd2"/>
                </a:cxn>
                <a:cxn ang="16200000">
                  <a:pos x="wd2" y="hd2"/>
                </a:cxn>
              </a:cxnLst>
              <a:rect l="0" t="0" r="r" b="b"/>
              <a:pathLst>
                <a:path w="20799" h="21056" extrusionOk="0">
                  <a:moveTo>
                    <a:pt x="18305" y="4232"/>
                  </a:moveTo>
                  <a:cubicBezTo>
                    <a:pt x="19676" y="6143"/>
                    <a:pt x="17887" y="8476"/>
                    <a:pt x="19140" y="10404"/>
                  </a:cubicBezTo>
                  <a:cubicBezTo>
                    <a:pt x="20799" y="12720"/>
                    <a:pt x="20799" y="15224"/>
                    <a:pt x="20799" y="17539"/>
                  </a:cubicBezTo>
                  <a:cubicBezTo>
                    <a:pt x="19963" y="17539"/>
                    <a:pt x="18723" y="17345"/>
                    <a:pt x="18305" y="17539"/>
                  </a:cubicBezTo>
                  <a:cubicBezTo>
                    <a:pt x="17064" y="18309"/>
                    <a:pt x="15406" y="18309"/>
                    <a:pt x="13734" y="18309"/>
                  </a:cubicBezTo>
                  <a:cubicBezTo>
                    <a:pt x="12898" y="18309"/>
                    <a:pt x="13734" y="17733"/>
                    <a:pt x="12898" y="17921"/>
                  </a:cubicBezTo>
                  <a:cubicBezTo>
                    <a:pt x="12898" y="17345"/>
                    <a:pt x="12480" y="16376"/>
                    <a:pt x="11658" y="16957"/>
                  </a:cubicBezTo>
                  <a:cubicBezTo>
                    <a:pt x="10822" y="17151"/>
                    <a:pt x="11658" y="17921"/>
                    <a:pt x="10417" y="18115"/>
                  </a:cubicBezTo>
                  <a:cubicBezTo>
                    <a:pt x="9176" y="18309"/>
                    <a:pt x="7923" y="17921"/>
                    <a:pt x="6682" y="18115"/>
                  </a:cubicBezTo>
                  <a:cubicBezTo>
                    <a:pt x="6682" y="18309"/>
                    <a:pt x="6682" y="18691"/>
                    <a:pt x="6682" y="18885"/>
                  </a:cubicBezTo>
                  <a:cubicBezTo>
                    <a:pt x="5846" y="19079"/>
                    <a:pt x="4188" y="18691"/>
                    <a:pt x="4188" y="18885"/>
                  </a:cubicBezTo>
                  <a:cubicBezTo>
                    <a:pt x="3352" y="19461"/>
                    <a:pt x="3770" y="20237"/>
                    <a:pt x="3770" y="21007"/>
                  </a:cubicBezTo>
                  <a:cubicBezTo>
                    <a:pt x="2934" y="21007"/>
                    <a:pt x="2111" y="21201"/>
                    <a:pt x="1693" y="20813"/>
                  </a:cubicBezTo>
                  <a:cubicBezTo>
                    <a:pt x="858" y="14066"/>
                    <a:pt x="-801" y="7124"/>
                    <a:pt x="453" y="371"/>
                  </a:cubicBezTo>
                  <a:cubicBezTo>
                    <a:pt x="871" y="-399"/>
                    <a:pt x="2529" y="177"/>
                    <a:pt x="3770" y="759"/>
                  </a:cubicBezTo>
                  <a:cubicBezTo>
                    <a:pt x="3352" y="565"/>
                    <a:pt x="4606" y="565"/>
                    <a:pt x="4188" y="371"/>
                  </a:cubicBezTo>
                  <a:cubicBezTo>
                    <a:pt x="5428" y="371"/>
                    <a:pt x="7505" y="759"/>
                    <a:pt x="7923" y="1529"/>
                  </a:cubicBezTo>
                  <a:cubicBezTo>
                    <a:pt x="7923" y="1335"/>
                    <a:pt x="7923" y="1141"/>
                    <a:pt x="7923" y="953"/>
                  </a:cubicBezTo>
                  <a:cubicBezTo>
                    <a:pt x="8340" y="759"/>
                    <a:pt x="9163" y="953"/>
                    <a:pt x="9999" y="953"/>
                  </a:cubicBezTo>
                  <a:cubicBezTo>
                    <a:pt x="9999" y="1147"/>
                    <a:pt x="9999" y="1341"/>
                    <a:pt x="10417" y="1341"/>
                  </a:cubicBezTo>
                  <a:cubicBezTo>
                    <a:pt x="10835" y="1341"/>
                    <a:pt x="11658" y="1341"/>
                    <a:pt x="12075" y="1341"/>
                  </a:cubicBezTo>
                  <a:cubicBezTo>
                    <a:pt x="12075" y="1147"/>
                    <a:pt x="12075" y="765"/>
                    <a:pt x="12075" y="571"/>
                  </a:cubicBezTo>
                  <a:cubicBezTo>
                    <a:pt x="12075" y="765"/>
                    <a:pt x="12075" y="958"/>
                    <a:pt x="12493" y="958"/>
                  </a:cubicBezTo>
                  <a:cubicBezTo>
                    <a:pt x="12911" y="958"/>
                    <a:pt x="13734" y="958"/>
                    <a:pt x="14152" y="958"/>
                  </a:cubicBezTo>
                  <a:cubicBezTo>
                    <a:pt x="14570" y="1346"/>
                    <a:pt x="13734" y="1922"/>
                    <a:pt x="14152" y="2310"/>
                  </a:cubicBezTo>
                  <a:lnTo>
                    <a:pt x="15392" y="2310"/>
                  </a:lnTo>
                  <a:cubicBezTo>
                    <a:pt x="15810" y="1922"/>
                    <a:pt x="15392" y="1346"/>
                    <a:pt x="15392" y="958"/>
                  </a:cubicBezTo>
                  <a:cubicBezTo>
                    <a:pt x="15810" y="1152"/>
                    <a:pt x="16228" y="1152"/>
                    <a:pt x="17051" y="1152"/>
                  </a:cubicBezTo>
                  <a:cubicBezTo>
                    <a:pt x="17469" y="1728"/>
                    <a:pt x="16215" y="2310"/>
                    <a:pt x="17469" y="2886"/>
                  </a:cubicBezTo>
                  <a:cubicBezTo>
                    <a:pt x="17469" y="2692"/>
                    <a:pt x="17469" y="2498"/>
                    <a:pt x="17469" y="2310"/>
                  </a:cubicBezTo>
                  <a:cubicBezTo>
                    <a:pt x="19545" y="2692"/>
                    <a:pt x="17887" y="3656"/>
                    <a:pt x="18305" y="4232"/>
                  </a:cubicBezTo>
                  <a:close/>
                </a:path>
              </a:pathLst>
            </a:custGeom>
            <a:noFill/>
            <a:ln w="38100">
              <a:solidFill>
                <a:srgbClr val="FFC000"/>
              </a:solidFill>
              <a:miter lim="400000"/>
            </a:ln>
          </p:spPr>
          <p:txBody>
            <a:bodyPr lIns="38100" tIns="38100" rIns="38100" bIns="38100" anchor="ctr"/>
            <a:lstStyle/>
            <a:p>
              <a:pPr>
                <a:defRPr sz="3000">
                  <a:solidFill>
                    <a:srgbClr val="FFFFFF"/>
                  </a:solidFill>
                </a:defRPr>
              </a:pPr>
              <a:endParaRPr/>
            </a:p>
          </p:txBody>
        </p:sp>
        <p:sp>
          <p:nvSpPr>
            <p:cNvPr id="23" name="Rectangle 22">
              <a:extLst>
                <a:ext uri="{FF2B5EF4-FFF2-40B4-BE49-F238E27FC236}">
                  <a16:creationId xmlns="" xmlns:a16="http://schemas.microsoft.com/office/drawing/2014/main" id="{2ECF7B61-3C2E-2F92-5BCE-A5FF5001014F}"/>
                </a:ext>
              </a:extLst>
            </p:cNvPr>
            <p:cNvSpPr/>
            <p:nvPr/>
          </p:nvSpPr>
          <p:spPr>
            <a:xfrm>
              <a:off x="1654939" y="1852867"/>
              <a:ext cx="2218083" cy="3695831"/>
            </a:xfrm>
            <a:prstGeom prst="rect">
              <a:avLst/>
            </a:prstGeom>
          </p:spPr>
          <p:txBody>
            <a:bodyPr wrap="square">
              <a:spAutoFit/>
            </a:bodyPr>
            <a:lstStyle/>
            <a:p>
              <a:pPr algn="ctr">
                <a:lnSpc>
                  <a:spcPct val="125000"/>
                </a:lnSpc>
                <a:spcAft>
                  <a:spcPts val="800"/>
                </a:spcAft>
              </a:pPr>
              <a:r>
                <a:rPr lang="ar-SA" sz="2400" b="1" dirty="0">
                  <a:solidFill>
                    <a:srgbClr val="002060"/>
                  </a:solidFill>
                  <a:cs typeface="Sakkal Majalla" panose="02000000000000000000" pitchFamily="2" charset="-78"/>
                </a:rPr>
                <a:t>يشمل النهج العالمي البحث وجمع كافة المعلومات والدراسات لمفهوم الجودة الشاملة. ثم تحدد الإدارة المهام على جميع المستويات من أجل التفاعل مع بعضها البعض وتحقيق التنمية الشاملة وتطوير نفسها</a:t>
              </a:r>
              <a:endParaRPr lang="en-US" sz="2400" b="1" dirty="0">
                <a:solidFill>
                  <a:srgbClr val="002060"/>
                </a:solidFill>
                <a:cs typeface="Sakkal Majalla" panose="02000000000000000000" pitchFamily="2" charset="-78"/>
              </a:endParaRPr>
            </a:p>
          </p:txBody>
        </p:sp>
      </p:grpSp>
      <p:sp>
        <p:nvSpPr>
          <p:cNvPr id="2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89017110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900" decel="100000" fill="hold"/>
                                        <p:tgtEl>
                                          <p:spTgt spid="1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1000"/>
                                        <p:tgtEl>
                                          <p:spTgt spid="18"/>
                                        </p:tgtEl>
                                      </p:cBhvr>
                                    </p:animEffect>
                                    <p:anim calcmode="lin" valueType="num">
                                      <p:cBhvr>
                                        <p:cTn id="16" dur="1000" fill="hold"/>
                                        <p:tgtEl>
                                          <p:spTgt spid="18"/>
                                        </p:tgtEl>
                                        <p:attrNameLst>
                                          <p:attrName>ppt_x</p:attrName>
                                        </p:attrNameLst>
                                      </p:cBhvr>
                                      <p:tavLst>
                                        <p:tav tm="0">
                                          <p:val>
                                            <p:strVal val="#ppt_x"/>
                                          </p:val>
                                        </p:tav>
                                        <p:tav tm="100000">
                                          <p:val>
                                            <p:strVal val="#ppt_x"/>
                                          </p:val>
                                        </p:tav>
                                      </p:tavLst>
                                    </p:anim>
                                    <p:anim calcmode="lin" valueType="num">
                                      <p:cBhvr>
                                        <p:cTn id="17" dur="900" decel="100000" fill="hold"/>
                                        <p:tgtEl>
                                          <p:spTgt spid="18"/>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anim calcmode="lin" valueType="num">
                                      <p:cBhvr>
                                        <p:cTn id="24" dur="1000" fill="hold"/>
                                        <p:tgtEl>
                                          <p:spTgt spid="21"/>
                                        </p:tgtEl>
                                        <p:attrNameLst>
                                          <p:attrName>ppt_x</p:attrName>
                                        </p:attrNameLst>
                                      </p:cBhvr>
                                      <p:tavLst>
                                        <p:tav tm="0">
                                          <p:val>
                                            <p:strVal val="#ppt_x"/>
                                          </p:val>
                                        </p:tav>
                                        <p:tav tm="100000">
                                          <p:val>
                                            <p:strVal val="#ppt_x"/>
                                          </p:val>
                                        </p:tav>
                                      </p:tavLst>
                                    </p:anim>
                                    <p:anim calcmode="lin" valueType="num">
                                      <p:cBhvr>
                                        <p:cTn id="25" dur="900" decel="100000" fill="hold"/>
                                        <p:tgtEl>
                                          <p:spTgt spid="2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grpSp>
        <p:nvGrpSpPr>
          <p:cNvPr id="12" name="Group 11">
            <a:extLst>
              <a:ext uri="{FF2B5EF4-FFF2-40B4-BE49-F238E27FC236}">
                <a16:creationId xmlns="" xmlns:a16="http://schemas.microsoft.com/office/drawing/2014/main" id="{DBDB7740-E04B-9D1E-F784-5E7874B5C119}"/>
              </a:ext>
            </a:extLst>
          </p:cNvPr>
          <p:cNvGrpSpPr/>
          <p:nvPr/>
        </p:nvGrpSpPr>
        <p:grpSpPr>
          <a:xfrm>
            <a:off x="1383041" y="161583"/>
            <a:ext cx="4443941" cy="839602"/>
            <a:chOff x="7471607" y="1370744"/>
            <a:chExt cx="4443941" cy="839602"/>
          </a:xfrm>
        </p:grpSpPr>
        <p:pic>
          <p:nvPicPr>
            <p:cNvPr id="5" name="Picture 4"/>
            <p:cNvPicPr>
              <a:picLocks noChangeAspect="1"/>
            </p:cNvPicPr>
            <p:nvPr/>
          </p:nvPicPr>
          <p:blipFill rotWithShape="1">
            <a:blip r:embed="rId4">
              <a:clrChange>
                <a:clrFrom>
                  <a:srgbClr val="FFFFFF"/>
                </a:clrFrom>
                <a:clrTo>
                  <a:srgbClr val="FFFFFF">
                    <a:alpha val="0"/>
                  </a:srgbClr>
                </a:clrTo>
              </a:clrChange>
            </a:blip>
            <a:srcRect l="8521" t="10181" r="11188" b="6328"/>
            <a:stretch/>
          </p:blipFill>
          <p:spPr>
            <a:xfrm>
              <a:off x="10838985" y="1370744"/>
              <a:ext cx="1076563" cy="839602"/>
            </a:xfrm>
            <a:prstGeom prst="rect">
              <a:avLst/>
            </a:prstGeom>
            <a:noFill/>
            <a:ln>
              <a:noFill/>
            </a:ln>
          </p:spPr>
        </p:pic>
        <p:sp>
          <p:nvSpPr>
            <p:cNvPr id="11" name="TextBox 10">
              <a:extLst>
                <a:ext uri="{FF2B5EF4-FFF2-40B4-BE49-F238E27FC236}">
                  <a16:creationId xmlns="" xmlns:a16="http://schemas.microsoft.com/office/drawing/2014/main" id="{4795AC2E-4248-7058-3EE2-B52422BF9C3D}"/>
                </a:ext>
              </a:extLst>
            </p:cNvPr>
            <p:cNvSpPr txBox="1"/>
            <p:nvPr/>
          </p:nvSpPr>
          <p:spPr>
            <a:xfrm>
              <a:off x="7471607" y="1625571"/>
              <a:ext cx="3367378" cy="584775"/>
            </a:xfrm>
            <a:prstGeom prst="rect">
              <a:avLst/>
            </a:prstGeom>
            <a:noFill/>
          </p:spPr>
          <p:txBody>
            <a:bodyPr wrap="square">
              <a:spAutoFit/>
            </a:bodyPr>
            <a:lstStyle/>
            <a:p>
              <a:r>
                <a:rPr lang="ar-SA" sz="3200" b="1" dirty="0">
                  <a:solidFill>
                    <a:srgbClr val="C00000"/>
                  </a:solidFill>
                  <a:latin typeface="Adobe Arabic" panose="02040503050201020203" pitchFamily="18" charset="-78"/>
                  <a:cs typeface="Adobe Arabic" panose="02040503050201020203" pitchFamily="18" charset="-78"/>
                </a:rPr>
                <a:t>أهمية الهيكل التنظيمي</a:t>
              </a:r>
              <a:endParaRPr lang="en-US" sz="3200" b="1" dirty="0">
                <a:solidFill>
                  <a:srgbClr val="C00000"/>
                </a:solidFill>
                <a:latin typeface="Adobe Arabic" panose="02040503050201020203" pitchFamily="18" charset="-78"/>
                <a:cs typeface="Adobe Arabic" panose="02040503050201020203" pitchFamily="18" charset="-78"/>
              </a:endParaRPr>
            </a:p>
          </p:txBody>
        </p:sp>
      </p:grpSp>
      <p:sp>
        <p:nvSpPr>
          <p:cNvPr id="23" name="Rectangle 22">
            <a:extLst>
              <a:ext uri="{FF2B5EF4-FFF2-40B4-BE49-F238E27FC236}">
                <a16:creationId xmlns="" xmlns:a16="http://schemas.microsoft.com/office/drawing/2014/main" id="{2ECF7B61-3C2E-2F92-5BCE-A5FF5001014F}"/>
              </a:ext>
            </a:extLst>
          </p:cNvPr>
          <p:cNvSpPr/>
          <p:nvPr/>
        </p:nvSpPr>
        <p:spPr>
          <a:xfrm>
            <a:off x="1" y="1544658"/>
            <a:ext cx="11956634" cy="1015663"/>
          </a:xfrm>
          <a:prstGeom prst="rect">
            <a:avLst/>
          </a:prstGeom>
        </p:spPr>
        <p:txBody>
          <a:bodyPr wrap="square">
            <a:spAutoFit/>
          </a:bodyPr>
          <a:lstStyle/>
          <a:p>
            <a:pPr algn="justLow">
              <a:lnSpc>
                <a:spcPct val="125000"/>
              </a:lnSpc>
              <a:spcAft>
                <a:spcPts val="800"/>
              </a:spcAft>
            </a:pPr>
            <a:r>
              <a:rPr lang="ar-SA" sz="2400" b="1" dirty="0">
                <a:solidFill>
                  <a:srgbClr val="002060"/>
                </a:solidFill>
                <a:cs typeface="Sakkal Majalla" panose="02000000000000000000" pitchFamily="2" charset="-78"/>
              </a:rPr>
              <a:t>على الرغم من وجود وجهات نظر المختلفة حول أهمية الهيكل التنظيمي وأبعاده، إلا أنها قد أجمعت على أنها مصممة لمساعدة المنظمة على تحقيق أهدافها، </a:t>
            </a:r>
            <a:r>
              <a:rPr lang="ar-SA" sz="2400" b="1" dirty="0">
                <a:solidFill>
                  <a:srgbClr val="C00000"/>
                </a:solidFill>
                <a:cs typeface="Sakkal Majalla" panose="02000000000000000000" pitchFamily="2" charset="-78"/>
              </a:rPr>
              <a:t>حيث يشار دوما إلى أن الهيكل التنظيمي يقوم بأداء وظيفتين رئيسيتين</a:t>
            </a:r>
          </a:p>
        </p:txBody>
      </p:sp>
      <p:grpSp>
        <p:nvGrpSpPr>
          <p:cNvPr id="2" name="Group 1">
            <a:extLst>
              <a:ext uri="{FF2B5EF4-FFF2-40B4-BE49-F238E27FC236}">
                <a16:creationId xmlns="" xmlns:a16="http://schemas.microsoft.com/office/drawing/2014/main" id="{58E36483-8473-7E33-D972-B085914460B8}"/>
              </a:ext>
            </a:extLst>
          </p:cNvPr>
          <p:cNvGrpSpPr/>
          <p:nvPr/>
        </p:nvGrpSpPr>
        <p:grpSpPr>
          <a:xfrm>
            <a:off x="4323739" y="2809455"/>
            <a:ext cx="3753487" cy="3975519"/>
            <a:chOff x="5385920" y="663191"/>
            <a:chExt cx="4957602" cy="4803114"/>
          </a:xfrm>
          <a:blipFill>
            <a:blip r:embed="rId5"/>
            <a:stretch>
              <a:fillRect l="-3000" t="-3000" b="-3000"/>
            </a:stretch>
          </a:blipFill>
        </p:grpSpPr>
        <p:sp>
          <p:nvSpPr>
            <p:cNvPr id="6" name="Rounded Rectangle 10">
              <a:extLst>
                <a:ext uri="{FF2B5EF4-FFF2-40B4-BE49-F238E27FC236}">
                  <a16:creationId xmlns="" xmlns:a16="http://schemas.microsoft.com/office/drawing/2014/main" id="{E4BF5228-934B-C360-C9A9-A22CDDE1F522}"/>
                </a:ext>
              </a:extLst>
            </p:cNvPr>
            <p:cNvSpPr/>
            <p:nvPr/>
          </p:nvSpPr>
          <p:spPr>
            <a:xfrm>
              <a:off x="6047435" y="663191"/>
              <a:ext cx="1770185" cy="2572378"/>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7" name="Rounded Rectangle 11">
              <a:extLst>
                <a:ext uri="{FF2B5EF4-FFF2-40B4-BE49-F238E27FC236}">
                  <a16:creationId xmlns="" xmlns:a16="http://schemas.microsoft.com/office/drawing/2014/main" id="{B8AEBC8F-92E7-259A-0929-A78928626CD5}"/>
                </a:ext>
              </a:extLst>
            </p:cNvPr>
            <p:cNvSpPr/>
            <p:nvPr/>
          </p:nvSpPr>
          <p:spPr>
            <a:xfrm>
              <a:off x="7847764" y="1205800"/>
              <a:ext cx="2431700" cy="1045029"/>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8" name="Rounded Rectangle 12">
              <a:extLst>
                <a:ext uri="{FF2B5EF4-FFF2-40B4-BE49-F238E27FC236}">
                  <a16:creationId xmlns="" xmlns:a16="http://schemas.microsoft.com/office/drawing/2014/main" id="{70915304-4109-2121-7F9D-B8F0E66C8071}"/>
                </a:ext>
              </a:extLst>
            </p:cNvPr>
            <p:cNvSpPr/>
            <p:nvPr/>
          </p:nvSpPr>
          <p:spPr>
            <a:xfrm>
              <a:off x="7847765" y="2270925"/>
              <a:ext cx="695429" cy="924447"/>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9" name="Rounded Rectangle 13">
              <a:extLst>
                <a:ext uri="{FF2B5EF4-FFF2-40B4-BE49-F238E27FC236}">
                  <a16:creationId xmlns="" xmlns:a16="http://schemas.microsoft.com/office/drawing/2014/main" id="{D13CC67B-16B0-B9DB-C156-A73129230148}"/>
                </a:ext>
              </a:extLst>
            </p:cNvPr>
            <p:cNvSpPr/>
            <p:nvPr/>
          </p:nvSpPr>
          <p:spPr>
            <a:xfrm>
              <a:off x="8573337" y="2291021"/>
              <a:ext cx="1770185" cy="2029769"/>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0" name="Rounded Rectangle 14">
              <a:extLst>
                <a:ext uri="{FF2B5EF4-FFF2-40B4-BE49-F238E27FC236}">
                  <a16:creationId xmlns="" xmlns:a16="http://schemas.microsoft.com/office/drawing/2014/main" id="{312A6F10-7874-EFED-803D-2598C331C54F}"/>
                </a:ext>
              </a:extLst>
            </p:cNvPr>
            <p:cNvSpPr/>
            <p:nvPr/>
          </p:nvSpPr>
          <p:spPr>
            <a:xfrm>
              <a:off x="7847764" y="3235564"/>
              <a:ext cx="695429" cy="924447"/>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3" name="Rounded Rectangle 15">
              <a:extLst>
                <a:ext uri="{FF2B5EF4-FFF2-40B4-BE49-F238E27FC236}">
                  <a16:creationId xmlns="" xmlns:a16="http://schemas.microsoft.com/office/drawing/2014/main" id="{14BCDAA8-7559-109A-F09B-A53FAACB2A0C}"/>
                </a:ext>
              </a:extLst>
            </p:cNvPr>
            <p:cNvSpPr/>
            <p:nvPr/>
          </p:nvSpPr>
          <p:spPr>
            <a:xfrm>
              <a:off x="5385920" y="3255665"/>
              <a:ext cx="2431700" cy="1045029"/>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4" name="Rounded Rectangle 16">
              <a:extLst>
                <a:ext uri="{FF2B5EF4-FFF2-40B4-BE49-F238E27FC236}">
                  <a16:creationId xmlns="" xmlns:a16="http://schemas.microsoft.com/office/drawing/2014/main" id="{F44280D5-3FC8-30E6-8FDF-93D9D18E397D}"/>
                </a:ext>
              </a:extLst>
            </p:cNvPr>
            <p:cNvSpPr/>
            <p:nvPr/>
          </p:nvSpPr>
          <p:spPr>
            <a:xfrm>
              <a:off x="6443085" y="4320790"/>
              <a:ext cx="1203713" cy="1145513"/>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4" name="Rounded Rectangle 17">
              <a:extLst>
                <a:ext uri="{FF2B5EF4-FFF2-40B4-BE49-F238E27FC236}">
                  <a16:creationId xmlns="" xmlns:a16="http://schemas.microsoft.com/office/drawing/2014/main" id="{4F91A0F3-1C87-39B8-4D7A-00601A54E556}"/>
                </a:ext>
              </a:extLst>
            </p:cNvPr>
            <p:cNvSpPr/>
            <p:nvPr/>
          </p:nvSpPr>
          <p:spPr>
            <a:xfrm>
              <a:off x="5385920" y="4320790"/>
              <a:ext cx="301448" cy="733531"/>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5" name="Rounded Rectangle 18">
              <a:extLst>
                <a:ext uri="{FF2B5EF4-FFF2-40B4-BE49-F238E27FC236}">
                  <a16:creationId xmlns="" xmlns:a16="http://schemas.microsoft.com/office/drawing/2014/main" id="{C7305760-31BD-3DD0-DF5F-5246F4D68C17}"/>
                </a:ext>
              </a:extLst>
            </p:cNvPr>
            <p:cNvSpPr/>
            <p:nvPr/>
          </p:nvSpPr>
          <p:spPr>
            <a:xfrm>
              <a:off x="5767756" y="4330838"/>
              <a:ext cx="625088" cy="733531"/>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6" name="Rounded Rectangle 19">
              <a:extLst>
                <a:ext uri="{FF2B5EF4-FFF2-40B4-BE49-F238E27FC236}">
                  <a16:creationId xmlns="" xmlns:a16="http://schemas.microsoft.com/office/drawing/2014/main" id="{13EA42C9-AE12-EBF1-CB72-21BABCCBE416}"/>
                </a:ext>
              </a:extLst>
            </p:cNvPr>
            <p:cNvSpPr/>
            <p:nvPr/>
          </p:nvSpPr>
          <p:spPr>
            <a:xfrm rot="5400000">
              <a:off x="5684857" y="4795577"/>
              <a:ext cx="371791" cy="969666"/>
            </a:xfrm>
            <a:prstGeom prst="roundRect">
              <a:avLst/>
            </a:prstGeom>
            <a:grpFill/>
            <a:ln w="12700" cap="flat" cmpd="sng" algn="ctr">
              <a:noFill/>
              <a:prstDash val="solid"/>
              <a:miter lim="800000"/>
            </a:ln>
            <a:effectLst/>
          </p:spPr>
          <p:txBody>
            <a:bodyPr rtlCol="1"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ar-EG" sz="1800" b="0" i="0" u="none" strike="noStrike" kern="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grpSp>
      <p:sp>
        <p:nvSpPr>
          <p:cNvPr id="28" name="Rectangle 27">
            <a:extLst>
              <a:ext uri="{FF2B5EF4-FFF2-40B4-BE49-F238E27FC236}">
                <a16:creationId xmlns="" xmlns:a16="http://schemas.microsoft.com/office/drawing/2014/main" id="{CA857B2E-49C9-E308-D60A-C8B868053A14}"/>
              </a:ext>
            </a:extLst>
          </p:cNvPr>
          <p:cNvSpPr/>
          <p:nvPr/>
        </p:nvSpPr>
        <p:spPr>
          <a:xfrm>
            <a:off x="8520153" y="3494437"/>
            <a:ext cx="1841083" cy="2262158"/>
          </a:xfrm>
          <a:prstGeom prst="rect">
            <a:avLst/>
          </a:prstGeom>
        </p:spPr>
        <p:txBody>
          <a:bodyPr wrap="square">
            <a:spAutoFit/>
          </a:bodyPr>
          <a:lstStyle/>
          <a:p>
            <a:pPr algn="ct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أول وأهم من هذه الوظائف هو تحقيق مخرجات المنظمة وأهدافها</a:t>
            </a:r>
            <a:endParaRPr lang="en-US" sz="2400" b="1" dirty="0">
              <a:solidFill>
                <a:srgbClr val="002060"/>
              </a:solidFill>
              <a:ea typeface="Calibri" panose="020F0502020204030204" pitchFamily="34" charset="0"/>
              <a:cs typeface="Sakkal Majalla" panose="02000000000000000000" pitchFamily="2" charset="-78"/>
            </a:endParaRPr>
          </a:p>
        </p:txBody>
      </p:sp>
      <p:sp>
        <p:nvSpPr>
          <p:cNvPr id="29" name="Rectangle 28">
            <a:extLst>
              <a:ext uri="{FF2B5EF4-FFF2-40B4-BE49-F238E27FC236}">
                <a16:creationId xmlns="" xmlns:a16="http://schemas.microsoft.com/office/drawing/2014/main" id="{675DAAA1-2CC5-5BF0-A258-6B576D971662}"/>
              </a:ext>
            </a:extLst>
          </p:cNvPr>
          <p:cNvSpPr/>
          <p:nvPr/>
        </p:nvSpPr>
        <p:spPr>
          <a:xfrm>
            <a:off x="680773" y="3389137"/>
            <a:ext cx="3286721" cy="2816156"/>
          </a:xfrm>
          <a:prstGeom prst="rect">
            <a:avLst/>
          </a:prstGeom>
        </p:spPr>
        <p:txBody>
          <a:bodyPr wrap="square">
            <a:spAutoFit/>
          </a:bodyPr>
          <a:lstStyle/>
          <a:p>
            <a:pPr algn="ct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يساعد الهيكل التنظيمي في تقليل الاختلافات بين الأفراد إلى أدنى قدر ممكن كما يفرض الهيكل التنظيمي ضمان التزام الأفراد ويقتصر </a:t>
            </a:r>
            <a:br>
              <a:rPr lang="ar-SA"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على متطلبات المنظمة وليس عكس</a:t>
            </a:r>
            <a:endParaRPr lang="en-US" sz="2400" b="1" dirty="0">
              <a:solidFill>
                <a:srgbClr val="002060"/>
              </a:solidFill>
              <a:ea typeface="Calibri" panose="020F0502020204030204" pitchFamily="34" charset="0"/>
              <a:cs typeface="Sakkal Majalla" panose="02000000000000000000" pitchFamily="2" charset="-78"/>
            </a:endParaRPr>
          </a:p>
        </p:txBody>
      </p:sp>
      <p:sp>
        <p:nvSpPr>
          <p:cNvPr id="2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063219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circle(in)">
                                      <p:cBhvr>
                                        <p:cTn id="7" dur="20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down)">
                                      <p:cBhvr>
                                        <p:cTn id="12" dur="500"/>
                                        <p:tgtEl>
                                          <p:spTgt spid="28"/>
                                        </p:tgtEl>
                                      </p:cBhvr>
                                    </p:animEffect>
                                  </p:childTnLst>
                                </p:cTn>
                              </p:par>
                              <p:par>
                                <p:cTn id="13" presetID="2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down)">
                                      <p:cBhvr>
                                        <p:cTn id="2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8" grpId="0"/>
      <p:bldP spid="2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sp>
        <p:nvSpPr>
          <p:cNvPr id="15" name="Rectangle 14">
            <a:extLst>
              <a:ext uri="{FF2B5EF4-FFF2-40B4-BE49-F238E27FC236}">
                <a16:creationId xmlns="" xmlns:a16="http://schemas.microsoft.com/office/drawing/2014/main" id="{5DAA3023-44F3-4CD0-A639-BDCD93CE0827}"/>
              </a:ext>
            </a:extLst>
          </p:cNvPr>
          <p:cNvSpPr/>
          <p:nvPr/>
        </p:nvSpPr>
        <p:spPr>
          <a:xfrm>
            <a:off x="1609642" y="5721173"/>
            <a:ext cx="9888647" cy="1070791"/>
          </a:xfrm>
          <a:prstGeom prst="rect">
            <a:avLst/>
          </a:prstGeom>
        </p:spPr>
        <p:txBody>
          <a:bodyPr wrap="square">
            <a:spAutoFit/>
          </a:bodyPr>
          <a:lstStyle/>
          <a:p>
            <a:pPr algn="ctr"/>
            <a:r>
              <a:rPr lang="ar-EG" sz="3200" b="1" dirty="0">
                <a:solidFill>
                  <a:srgbClr val="C00000"/>
                </a:solidFill>
                <a:latin typeface="Sakkal Majalla" panose="02000000000000000000" pitchFamily="2" charset="-78"/>
                <a:cs typeface="Sakkal Majalla" panose="02000000000000000000" pitchFamily="2" charset="-78"/>
              </a:rPr>
              <a:t>أن الهيكل التنظيمي هي عبارة عن وسيلة لمساعدة المنظمة على تحقيق أهدافها ويساعد في تحقيق تلك الأهداف من خلال ثلاثة مجالات رئيسية</a:t>
            </a:r>
          </a:p>
        </p:txBody>
      </p:sp>
      <p:grpSp>
        <p:nvGrpSpPr>
          <p:cNvPr id="16" name="Group 15">
            <a:extLst>
              <a:ext uri="{FF2B5EF4-FFF2-40B4-BE49-F238E27FC236}">
                <a16:creationId xmlns="" xmlns:a16="http://schemas.microsoft.com/office/drawing/2014/main" id="{094FEA93-B839-EB80-2D51-5B02C4EA0300}"/>
              </a:ext>
            </a:extLst>
          </p:cNvPr>
          <p:cNvGrpSpPr/>
          <p:nvPr/>
        </p:nvGrpSpPr>
        <p:grpSpPr>
          <a:xfrm>
            <a:off x="5126382" y="1623334"/>
            <a:ext cx="3622637" cy="3805559"/>
            <a:chOff x="4879383" y="1231954"/>
            <a:chExt cx="3622637" cy="3805559"/>
          </a:xfrm>
        </p:grpSpPr>
        <p:pic>
          <p:nvPicPr>
            <p:cNvPr id="17" name="Picture 16">
              <a:extLst>
                <a:ext uri="{FF2B5EF4-FFF2-40B4-BE49-F238E27FC236}">
                  <a16:creationId xmlns="" xmlns:a16="http://schemas.microsoft.com/office/drawing/2014/main" id="{D9C9A04D-AE8D-5038-FFEC-A7A0F1EC7DF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79383" y="1231954"/>
              <a:ext cx="3622637" cy="3805559"/>
            </a:xfrm>
            <a:prstGeom prst="rect">
              <a:avLst/>
            </a:prstGeom>
          </p:spPr>
        </p:pic>
        <p:sp>
          <p:nvSpPr>
            <p:cNvPr id="18" name="Rectangle 17">
              <a:extLst>
                <a:ext uri="{FF2B5EF4-FFF2-40B4-BE49-F238E27FC236}">
                  <a16:creationId xmlns="" xmlns:a16="http://schemas.microsoft.com/office/drawing/2014/main" id="{EF5BB2B5-83D7-5C4C-3751-CDDBD6637724}"/>
                </a:ext>
              </a:extLst>
            </p:cNvPr>
            <p:cNvSpPr/>
            <p:nvPr/>
          </p:nvSpPr>
          <p:spPr>
            <a:xfrm>
              <a:off x="5252984" y="1910512"/>
              <a:ext cx="1812176" cy="954107"/>
            </a:xfrm>
            <a:prstGeom prst="rect">
              <a:avLst/>
            </a:prstGeom>
          </p:spPr>
          <p:txBody>
            <a:bodyPr wrap="square">
              <a:spAutoFit/>
            </a:bodyPr>
            <a:lstStyle/>
            <a:p>
              <a:pPr algn="ctr" rtl="1"/>
              <a:r>
                <a:rPr lang="ar-EG" sz="2800" b="1" dirty="0">
                  <a:solidFill>
                    <a:prstClr val="white"/>
                  </a:solidFill>
                  <a:latin typeface="Sakkal Majalla" panose="02000000000000000000" pitchFamily="2" charset="-78"/>
                  <a:cs typeface="Sakkal Majalla" panose="02000000000000000000" pitchFamily="2" charset="-78"/>
                </a:rPr>
                <a:t>تسهيل تحديد ادوار الأفراد</a:t>
              </a:r>
            </a:p>
          </p:txBody>
        </p:sp>
      </p:grpSp>
      <p:grpSp>
        <p:nvGrpSpPr>
          <p:cNvPr id="19" name="Group 18">
            <a:extLst>
              <a:ext uri="{FF2B5EF4-FFF2-40B4-BE49-F238E27FC236}">
                <a16:creationId xmlns="" xmlns:a16="http://schemas.microsoft.com/office/drawing/2014/main" id="{B15FBB97-FBBD-ABFD-67A2-13A9DEE08DB1}"/>
              </a:ext>
            </a:extLst>
          </p:cNvPr>
          <p:cNvGrpSpPr/>
          <p:nvPr/>
        </p:nvGrpSpPr>
        <p:grpSpPr>
          <a:xfrm>
            <a:off x="6553966" y="2778946"/>
            <a:ext cx="3967564" cy="2649948"/>
            <a:chOff x="6306967" y="2387566"/>
            <a:chExt cx="3967564" cy="2649948"/>
          </a:xfrm>
        </p:grpSpPr>
        <p:pic>
          <p:nvPicPr>
            <p:cNvPr id="20" name="Picture 19">
              <a:extLst>
                <a:ext uri="{FF2B5EF4-FFF2-40B4-BE49-F238E27FC236}">
                  <a16:creationId xmlns="" xmlns:a16="http://schemas.microsoft.com/office/drawing/2014/main" id="{D069FF39-4A0D-CD10-E144-8EF872306EF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06967" y="2387566"/>
              <a:ext cx="3967564" cy="2649948"/>
            </a:xfrm>
            <a:prstGeom prst="rect">
              <a:avLst/>
            </a:prstGeom>
          </p:spPr>
        </p:pic>
        <p:sp>
          <p:nvSpPr>
            <p:cNvPr id="21" name="Rectangle 20">
              <a:extLst>
                <a:ext uri="{FF2B5EF4-FFF2-40B4-BE49-F238E27FC236}">
                  <a16:creationId xmlns="" xmlns:a16="http://schemas.microsoft.com/office/drawing/2014/main" id="{836D1343-7B41-5BB6-96FC-56F6D51A2F7E}"/>
                </a:ext>
              </a:extLst>
            </p:cNvPr>
            <p:cNvSpPr/>
            <p:nvPr/>
          </p:nvSpPr>
          <p:spPr>
            <a:xfrm>
              <a:off x="7753810" y="3039749"/>
              <a:ext cx="2088000" cy="954107"/>
            </a:xfrm>
            <a:prstGeom prst="rect">
              <a:avLst/>
            </a:prstGeom>
          </p:spPr>
          <p:txBody>
            <a:bodyPr wrap="square">
              <a:spAutoFit/>
            </a:bodyPr>
            <a:lstStyle/>
            <a:p>
              <a:pPr algn="ctr"/>
              <a:r>
                <a:rPr lang="ar-EG" sz="2800" b="1" dirty="0">
                  <a:solidFill>
                    <a:prstClr val="white"/>
                  </a:solidFill>
                  <a:latin typeface="Sakkal Majalla" panose="02000000000000000000" pitchFamily="2" charset="-78"/>
                  <a:cs typeface="Sakkal Majalla" panose="02000000000000000000" pitchFamily="2" charset="-78"/>
                </a:rPr>
                <a:t>المساعدة في تنفيذ الخطط بنجاح </a:t>
              </a:r>
            </a:p>
          </p:txBody>
        </p:sp>
      </p:grpSp>
      <p:grpSp>
        <p:nvGrpSpPr>
          <p:cNvPr id="22" name="Group 21">
            <a:extLst>
              <a:ext uri="{FF2B5EF4-FFF2-40B4-BE49-F238E27FC236}">
                <a16:creationId xmlns="" xmlns:a16="http://schemas.microsoft.com/office/drawing/2014/main" id="{D56BA3FC-878B-B6E9-D8F9-C1E1299B376C}"/>
              </a:ext>
            </a:extLst>
          </p:cNvPr>
          <p:cNvGrpSpPr/>
          <p:nvPr/>
        </p:nvGrpSpPr>
        <p:grpSpPr>
          <a:xfrm>
            <a:off x="2424934" y="2123542"/>
            <a:ext cx="3833242" cy="3305350"/>
            <a:chOff x="2177935" y="1732162"/>
            <a:chExt cx="3833242" cy="3305350"/>
          </a:xfrm>
        </p:grpSpPr>
        <p:pic>
          <p:nvPicPr>
            <p:cNvPr id="27" name="Picture 26">
              <a:extLst>
                <a:ext uri="{FF2B5EF4-FFF2-40B4-BE49-F238E27FC236}">
                  <a16:creationId xmlns="" xmlns:a16="http://schemas.microsoft.com/office/drawing/2014/main" id="{80DDD5B6-DF1B-DD19-4E09-0242FE1107E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77935" y="1732162"/>
              <a:ext cx="3833242" cy="3305350"/>
            </a:xfrm>
            <a:prstGeom prst="rect">
              <a:avLst/>
            </a:prstGeom>
          </p:spPr>
        </p:pic>
        <p:sp>
          <p:nvSpPr>
            <p:cNvPr id="30" name="Rectangle 29">
              <a:extLst>
                <a:ext uri="{FF2B5EF4-FFF2-40B4-BE49-F238E27FC236}">
                  <a16:creationId xmlns="" xmlns:a16="http://schemas.microsoft.com/office/drawing/2014/main" id="{14F06207-1068-1D13-9CF3-8BCEC9E4947C}"/>
                </a:ext>
              </a:extLst>
            </p:cNvPr>
            <p:cNvSpPr/>
            <p:nvPr/>
          </p:nvSpPr>
          <p:spPr>
            <a:xfrm>
              <a:off x="2552914" y="3162859"/>
              <a:ext cx="2274444" cy="830997"/>
            </a:xfrm>
            <a:prstGeom prst="rect">
              <a:avLst/>
            </a:prstGeom>
          </p:spPr>
          <p:txBody>
            <a:bodyPr wrap="square">
              <a:spAutoFit/>
            </a:bodyPr>
            <a:lstStyle/>
            <a:p>
              <a:pPr algn="ctr" rtl="1"/>
              <a:r>
                <a:rPr lang="ar-EG" sz="2400" b="1" dirty="0">
                  <a:solidFill>
                    <a:prstClr val="white"/>
                  </a:solidFill>
                  <a:latin typeface="Sakkal Majalla" panose="02000000000000000000" pitchFamily="2" charset="-78"/>
                  <a:cs typeface="Sakkal Majalla" panose="02000000000000000000" pitchFamily="2" charset="-78"/>
                </a:rPr>
                <a:t>المساعدة في اتخاذ القرارات </a:t>
              </a:r>
            </a:p>
          </p:txBody>
        </p:sp>
      </p:grpSp>
      <p:sp>
        <p:nvSpPr>
          <p:cNvPr id="1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2308208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down)">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down)">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down)">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29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sp>
        <p:nvSpPr>
          <p:cNvPr id="15" name="Rectangle 14">
            <a:extLst>
              <a:ext uri="{FF2B5EF4-FFF2-40B4-BE49-F238E27FC236}">
                <a16:creationId xmlns="" xmlns:a16="http://schemas.microsoft.com/office/drawing/2014/main" id="{5DAA3023-44F3-4CD0-A639-BDCD93CE0827}"/>
              </a:ext>
            </a:extLst>
          </p:cNvPr>
          <p:cNvSpPr/>
          <p:nvPr/>
        </p:nvSpPr>
        <p:spPr>
          <a:xfrm>
            <a:off x="-1" y="200190"/>
            <a:ext cx="6534616" cy="954107"/>
          </a:xfrm>
          <a:prstGeom prst="rect">
            <a:avLst/>
          </a:prstGeom>
        </p:spPr>
        <p:txBody>
          <a:bodyPr wrap="square">
            <a:spAutoFit/>
          </a:bodyPr>
          <a:lstStyle/>
          <a:p>
            <a:pPr algn="ctr"/>
            <a:r>
              <a:rPr lang="ar-EG" sz="2800" b="1" dirty="0">
                <a:solidFill>
                  <a:srgbClr val="C00000"/>
                </a:solidFill>
                <a:latin typeface="Sakkal Majalla" panose="02000000000000000000" pitchFamily="2" charset="-78"/>
                <a:cs typeface="Sakkal Majalla" panose="02000000000000000000" pitchFamily="2" charset="-78"/>
              </a:rPr>
              <a:t>وتندرج تحت هذه المجالات الرئيسية مجالات فرعية يستطيع الهيكل التنظيمي بواسطتها أو من خلالها تحقيقها وهي </a:t>
            </a:r>
          </a:p>
        </p:txBody>
      </p:sp>
      <p:grpSp>
        <p:nvGrpSpPr>
          <p:cNvPr id="9" name="Group 8">
            <a:extLst>
              <a:ext uri="{FF2B5EF4-FFF2-40B4-BE49-F238E27FC236}">
                <a16:creationId xmlns="" xmlns:a16="http://schemas.microsoft.com/office/drawing/2014/main" id="{6B9C1A76-F93B-BDA7-9859-B7E51FBBE611}"/>
              </a:ext>
            </a:extLst>
          </p:cNvPr>
          <p:cNvGrpSpPr/>
          <p:nvPr/>
        </p:nvGrpSpPr>
        <p:grpSpPr>
          <a:xfrm flipH="1">
            <a:off x="952998" y="1698171"/>
            <a:ext cx="10797129" cy="4256904"/>
            <a:chOff x="762069" y="1543395"/>
            <a:chExt cx="10797129" cy="4256904"/>
          </a:xfrm>
        </p:grpSpPr>
        <p:sp>
          <p:nvSpPr>
            <p:cNvPr id="10" name="Line">
              <a:extLst>
                <a:ext uri="{FF2B5EF4-FFF2-40B4-BE49-F238E27FC236}">
                  <a16:creationId xmlns="" xmlns:a16="http://schemas.microsoft.com/office/drawing/2014/main" id="{3AB587C7-0116-31BB-8159-72AD6BD67275}"/>
                </a:ext>
              </a:extLst>
            </p:cNvPr>
            <p:cNvSpPr/>
            <p:nvPr/>
          </p:nvSpPr>
          <p:spPr>
            <a:xfrm rot="10800000">
              <a:off x="762069" y="1900419"/>
              <a:ext cx="895367" cy="38998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937" y="0"/>
                  </a:lnTo>
                  <a:cubicBezTo>
                    <a:pt x="15914" y="0"/>
                    <a:pt x="16696" y="0"/>
                    <a:pt x="17332" y="5"/>
                  </a:cubicBezTo>
                  <a:cubicBezTo>
                    <a:pt x="17967" y="10"/>
                    <a:pt x="18456" y="20"/>
                    <a:pt x="18847" y="40"/>
                  </a:cubicBezTo>
                  <a:cubicBezTo>
                    <a:pt x="19411" y="65"/>
                    <a:pt x="19915" y="105"/>
                    <a:pt x="20329" y="156"/>
                  </a:cubicBezTo>
                  <a:cubicBezTo>
                    <a:pt x="20744" y="207"/>
                    <a:pt x="21068" y="268"/>
                    <a:pt x="21273" y="337"/>
                  </a:cubicBezTo>
                  <a:cubicBezTo>
                    <a:pt x="21437" y="385"/>
                    <a:pt x="21518" y="445"/>
                    <a:pt x="21559" y="523"/>
                  </a:cubicBezTo>
                  <a:cubicBezTo>
                    <a:pt x="21600" y="601"/>
                    <a:pt x="21600" y="697"/>
                    <a:pt x="21600" y="817"/>
                  </a:cubicBezTo>
                  <a:lnTo>
                    <a:pt x="21600" y="20783"/>
                  </a:lnTo>
                  <a:cubicBezTo>
                    <a:pt x="21600" y="20903"/>
                    <a:pt x="21600" y="20999"/>
                    <a:pt x="21559" y="21077"/>
                  </a:cubicBezTo>
                  <a:cubicBezTo>
                    <a:pt x="21518" y="21155"/>
                    <a:pt x="21437" y="21215"/>
                    <a:pt x="21273" y="21263"/>
                  </a:cubicBezTo>
                  <a:cubicBezTo>
                    <a:pt x="21068" y="21332"/>
                    <a:pt x="20744" y="21393"/>
                    <a:pt x="20329" y="21444"/>
                  </a:cubicBezTo>
                  <a:cubicBezTo>
                    <a:pt x="19915" y="21495"/>
                    <a:pt x="19411" y="21535"/>
                    <a:pt x="18847" y="21560"/>
                  </a:cubicBezTo>
                  <a:cubicBezTo>
                    <a:pt x="18456" y="21580"/>
                    <a:pt x="17967" y="21590"/>
                    <a:pt x="17332" y="21595"/>
                  </a:cubicBezTo>
                  <a:cubicBezTo>
                    <a:pt x="16696" y="21600"/>
                    <a:pt x="15914" y="21600"/>
                    <a:pt x="14937" y="21600"/>
                  </a:cubicBezTo>
                  <a:lnTo>
                    <a:pt x="0" y="21600"/>
                  </a:lnTo>
                </a:path>
              </a:pathLst>
            </a:cu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grpSp>
          <p:nvGrpSpPr>
            <p:cNvPr id="11" name="Group 10">
              <a:extLst>
                <a:ext uri="{FF2B5EF4-FFF2-40B4-BE49-F238E27FC236}">
                  <a16:creationId xmlns="" xmlns:a16="http://schemas.microsoft.com/office/drawing/2014/main" id="{6BCFB9EA-EB67-DA18-8E6F-F3873468A796}"/>
                </a:ext>
              </a:extLst>
            </p:cNvPr>
            <p:cNvGrpSpPr/>
            <p:nvPr/>
          </p:nvGrpSpPr>
          <p:grpSpPr>
            <a:xfrm>
              <a:off x="1340863" y="1543395"/>
              <a:ext cx="10218335" cy="646966"/>
              <a:chOff x="18296952" y="2758526"/>
              <a:chExt cx="16161899" cy="977989"/>
            </a:xfrm>
          </p:grpSpPr>
          <p:sp>
            <p:nvSpPr>
              <p:cNvPr id="12" name="Circle">
                <a:extLst>
                  <a:ext uri="{FF2B5EF4-FFF2-40B4-BE49-F238E27FC236}">
                    <a16:creationId xmlns="" xmlns:a16="http://schemas.microsoft.com/office/drawing/2014/main" id="{E999616F-D4AE-0B63-F8B4-6542EA411CAF}"/>
                  </a:ext>
                </a:extLst>
              </p:cNvPr>
              <p:cNvSpPr/>
              <p:nvPr/>
            </p:nvSpPr>
            <p:spPr>
              <a:xfrm>
                <a:off x="18296952" y="2871643"/>
                <a:ext cx="864874" cy="864872"/>
              </a:xfrm>
              <a:prstGeom prst="ellipse">
                <a:avLst/>
              </a:prstGeom>
              <a:solidFill>
                <a:srgbClr val="C4001C"/>
              </a:solidFill>
              <a:ln w="12700" cap="flat">
                <a:noFill/>
                <a:miter lim="400000"/>
              </a:ln>
              <a:effectLst/>
            </p:spPr>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sp>
            <p:nvSpPr>
              <p:cNvPr id="13" name="Graphic 10">
                <a:extLst>
                  <a:ext uri="{FF2B5EF4-FFF2-40B4-BE49-F238E27FC236}">
                    <a16:creationId xmlns="" xmlns:a16="http://schemas.microsoft.com/office/drawing/2014/main" id="{0F38DE5B-EDE3-EF83-E89C-8EE9D31D5AC6}"/>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14" name="Lorem Ipsum ever is simply dummy text">
                <a:extLst>
                  <a:ext uri="{FF2B5EF4-FFF2-40B4-BE49-F238E27FC236}">
                    <a16:creationId xmlns="" xmlns:a16="http://schemas.microsoft.com/office/drawing/2014/main" id="{74C4CDEE-B459-3E43-937E-F908F1529046}"/>
                  </a:ext>
                </a:extLst>
              </p:cNvPr>
              <p:cNvSpPr txBox="1"/>
              <p:nvPr/>
            </p:nvSpPr>
            <p:spPr>
              <a:xfrm>
                <a:off x="19284236" y="2758526"/>
                <a:ext cx="15174615" cy="8529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marR="0" lvl="0" indent="0" algn="justLow" fontAlgn="auto">
                  <a:lnSpc>
                    <a:spcPct val="125000"/>
                  </a:lnSpc>
                  <a:spcBef>
                    <a:spcPct val="20000"/>
                  </a:spcBef>
                  <a:spcAft>
                    <a:spcPts val="0"/>
                  </a:spcAft>
                  <a:buClr>
                    <a:srgbClr val="C00000"/>
                  </a:buClr>
                  <a:buSzTx/>
                  <a:buFontTx/>
                  <a:buNone/>
                  <a:tabLst/>
                  <a:defRPr/>
                </a:pPr>
                <a:r>
                  <a:rPr lang="ar-EG" sz="2400" b="1" dirty="0">
                    <a:solidFill>
                      <a:srgbClr val="002060"/>
                    </a:solidFill>
                    <a:latin typeface="Sakkal Majalla" panose="02000000000000000000" pitchFamily="2" charset="-78"/>
                    <a:ea typeface="+mn-ea"/>
                    <a:cs typeface="Sakkal Majalla" panose="02000000000000000000" pitchFamily="2" charset="-78"/>
                  </a:rPr>
                  <a:t>تحقيق أفضل استخدام للموارد المتاحة</a:t>
                </a:r>
                <a:endParaRPr lang="en-US" sz="2400" b="1" dirty="0">
                  <a:solidFill>
                    <a:srgbClr val="002060"/>
                  </a:solidFill>
                  <a:latin typeface="Sakkal Majalla" panose="02000000000000000000" pitchFamily="2" charset="-78"/>
                  <a:ea typeface="+mn-ea"/>
                  <a:cs typeface="Sakkal Majalla" panose="02000000000000000000" pitchFamily="2" charset="-78"/>
                </a:endParaRPr>
              </a:p>
            </p:txBody>
          </p:sp>
        </p:grpSp>
      </p:grpSp>
      <p:grpSp>
        <p:nvGrpSpPr>
          <p:cNvPr id="23" name="Group 22">
            <a:extLst>
              <a:ext uri="{FF2B5EF4-FFF2-40B4-BE49-F238E27FC236}">
                <a16:creationId xmlns="" xmlns:a16="http://schemas.microsoft.com/office/drawing/2014/main" id="{CA583B19-2A46-9A4C-56AA-1EE575ADED1B}"/>
              </a:ext>
            </a:extLst>
          </p:cNvPr>
          <p:cNvGrpSpPr/>
          <p:nvPr/>
        </p:nvGrpSpPr>
        <p:grpSpPr>
          <a:xfrm flipH="1">
            <a:off x="4438185" y="3018208"/>
            <a:ext cx="7319338" cy="572137"/>
            <a:chOff x="754673" y="2863432"/>
            <a:chExt cx="7319338" cy="572137"/>
          </a:xfrm>
        </p:grpSpPr>
        <p:sp>
          <p:nvSpPr>
            <p:cNvPr id="24" name="Line">
              <a:extLst>
                <a:ext uri="{FF2B5EF4-FFF2-40B4-BE49-F238E27FC236}">
                  <a16:creationId xmlns="" xmlns:a16="http://schemas.microsoft.com/office/drawing/2014/main" id="{41952EF9-C6DE-72B9-2B57-8DA0FD64DA05}"/>
                </a:ext>
              </a:extLst>
            </p:cNvPr>
            <p:cNvSpPr/>
            <p:nvPr/>
          </p:nvSpPr>
          <p:spPr>
            <a:xfrm rot="10800000">
              <a:off x="754673" y="3175777"/>
              <a:ext cx="604229" cy="0"/>
            </a:xfrm>
            <a:prstGeom prst="line">
              <a:avLst/>
            </a:pr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grpSp>
          <p:nvGrpSpPr>
            <p:cNvPr id="25" name="Group 24">
              <a:extLst>
                <a:ext uri="{FF2B5EF4-FFF2-40B4-BE49-F238E27FC236}">
                  <a16:creationId xmlns="" xmlns:a16="http://schemas.microsoft.com/office/drawing/2014/main" id="{E6D1A368-8AF2-2AB0-22F8-C2EADE5CB076}"/>
                </a:ext>
              </a:extLst>
            </p:cNvPr>
            <p:cNvGrpSpPr/>
            <p:nvPr/>
          </p:nvGrpSpPr>
          <p:grpSpPr>
            <a:xfrm>
              <a:off x="1294103" y="2863432"/>
              <a:ext cx="6779908" cy="572137"/>
              <a:chOff x="18296952" y="2871642"/>
              <a:chExt cx="10723489" cy="864873"/>
            </a:xfrm>
          </p:grpSpPr>
          <p:sp>
            <p:nvSpPr>
              <p:cNvPr id="26" name="Circle">
                <a:extLst>
                  <a:ext uri="{FF2B5EF4-FFF2-40B4-BE49-F238E27FC236}">
                    <a16:creationId xmlns="" xmlns:a16="http://schemas.microsoft.com/office/drawing/2014/main" id="{C53F70AC-D175-3057-C79F-E739C7F8C365}"/>
                  </a:ext>
                </a:extLst>
              </p:cNvPr>
              <p:cNvSpPr/>
              <p:nvPr/>
            </p:nvSpPr>
            <p:spPr>
              <a:xfrm>
                <a:off x="18296952" y="2871643"/>
                <a:ext cx="864874" cy="864872"/>
              </a:xfrm>
              <a:prstGeom prst="ellipse">
                <a:avLst/>
              </a:prstGeom>
              <a:solidFill>
                <a:srgbClr val="0070C0"/>
              </a:solidFill>
              <a:ln w="12700" cap="flat">
                <a:noFill/>
                <a:miter lim="400000"/>
              </a:ln>
              <a:effectLst/>
            </p:spPr>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sp>
            <p:nvSpPr>
              <p:cNvPr id="28" name="Graphic 10">
                <a:extLst>
                  <a:ext uri="{FF2B5EF4-FFF2-40B4-BE49-F238E27FC236}">
                    <a16:creationId xmlns="" xmlns:a16="http://schemas.microsoft.com/office/drawing/2014/main" id="{89ACB702-C94D-495A-C220-C7B39BDDB5E2}"/>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29" name="Lorem Ipsum ever is simply dummy text">
                <a:extLst>
                  <a:ext uri="{FF2B5EF4-FFF2-40B4-BE49-F238E27FC236}">
                    <a16:creationId xmlns="" xmlns:a16="http://schemas.microsoft.com/office/drawing/2014/main" id="{47335042-FAB9-31EC-4F98-01F0F90496EC}"/>
                  </a:ext>
                </a:extLst>
              </p:cNvPr>
              <p:cNvSpPr txBox="1"/>
              <p:nvPr/>
            </p:nvSpPr>
            <p:spPr>
              <a:xfrm>
                <a:off x="19306932" y="2871642"/>
                <a:ext cx="9713509" cy="852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algn="justLow">
                  <a:lnSpc>
                    <a:spcPct val="125000"/>
                  </a:lnSpc>
                  <a:spcBef>
                    <a:spcPct val="20000"/>
                  </a:spcBef>
                  <a:buClr>
                    <a:srgbClr val="C00000"/>
                  </a:buClr>
                  <a:defRPr/>
                </a:pPr>
                <a:r>
                  <a:rPr lang="ar-EG" sz="2400" b="1" dirty="0">
                    <a:solidFill>
                      <a:srgbClr val="002060"/>
                    </a:solidFill>
                    <a:latin typeface="Sakkal Majalla" panose="02000000000000000000" pitchFamily="2" charset="-78"/>
                    <a:ea typeface="+mn-ea"/>
                    <a:cs typeface="Sakkal Majalla" panose="02000000000000000000" pitchFamily="2" charset="-78"/>
                  </a:rPr>
                  <a:t>تجنب التداخل والازدواجية بين الأنشطة والأعمال التجارية</a:t>
                </a:r>
                <a:endParaRPr lang="en-US" sz="2400" b="1" dirty="0">
                  <a:solidFill>
                    <a:srgbClr val="002060"/>
                  </a:solidFill>
                  <a:latin typeface="Sakkal Majalla" panose="02000000000000000000" pitchFamily="2" charset="-78"/>
                  <a:ea typeface="+mn-ea"/>
                  <a:cs typeface="Sakkal Majalla" panose="02000000000000000000" pitchFamily="2" charset="-78"/>
                </a:endParaRPr>
              </a:p>
            </p:txBody>
          </p:sp>
        </p:grpSp>
      </p:grpSp>
      <p:grpSp>
        <p:nvGrpSpPr>
          <p:cNvPr id="31" name="Group 30">
            <a:extLst>
              <a:ext uri="{FF2B5EF4-FFF2-40B4-BE49-F238E27FC236}">
                <a16:creationId xmlns="" xmlns:a16="http://schemas.microsoft.com/office/drawing/2014/main" id="{A19485C7-DFA1-3645-7F48-CD79BC870E85}"/>
              </a:ext>
            </a:extLst>
          </p:cNvPr>
          <p:cNvGrpSpPr/>
          <p:nvPr/>
        </p:nvGrpSpPr>
        <p:grpSpPr>
          <a:xfrm flipH="1">
            <a:off x="5771612" y="4063211"/>
            <a:ext cx="5989959" cy="772146"/>
            <a:chOff x="750625" y="3908435"/>
            <a:chExt cx="5989959" cy="772146"/>
          </a:xfrm>
        </p:grpSpPr>
        <p:sp>
          <p:nvSpPr>
            <p:cNvPr id="32" name="Line">
              <a:extLst>
                <a:ext uri="{FF2B5EF4-FFF2-40B4-BE49-F238E27FC236}">
                  <a16:creationId xmlns="" xmlns:a16="http://schemas.microsoft.com/office/drawing/2014/main" id="{65C2B915-D20C-9B48-95A3-73A346BC303F}"/>
                </a:ext>
              </a:extLst>
            </p:cNvPr>
            <p:cNvSpPr/>
            <p:nvPr/>
          </p:nvSpPr>
          <p:spPr>
            <a:xfrm rot="10800000">
              <a:off x="750625" y="4451136"/>
              <a:ext cx="745818" cy="0"/>
            </a:xfrm>
            <a:prstGeom prst="line">
              <a:avLst/>
            </a:prstGeom>
            <a:ln/>
          </p:spPr>
          <p:style>
            <a:lnRef idx="3">
              <a:schemeClr val="dk1"/>
            </a:lnRef>
            <a:fillRef idx="0">
              <a:schemeClr val="dk1"/>
            </a:fillRef>
            <a:effectRef idx="2">
              <a:schemeClr val="dk1"/>
            </a:effectRef>
            <a:fontRef idx="minor">
              <a:schemeClr val="tx1"/>
            </a:fontRef>
          </p:style>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grpSp>
          <p:nvGrpSpPr>
            <p:cNvPr id="33" name="Group 32">
              <a:extLst>
                <a:ext uri="{FF2B5EF4-FFF2-40B4-BE49-F238E27FC236}">
                  <a16:creationId xmlns="" xmlns:a16="http://schemas.microsoft.com/office/drawing/2014/main" id="{FE6F008E-4462-78F0-1E7B-F63923070CD9}"/>
                </a:ext>
              </a:extLst>
            </p:cNvPr>
            <p:cNvGrpSpPr/>
            <p:nvPr/>
          </p:nvGrpSpPr>
          <p:grpSpPr>
            <a:xfrm>
              <a:off x="1294105" y="3908435"/>
              <a:ext cx="5446479" cy="772146"/>
              <a:chOff x="18296952" y="2569297"/>
              <a:chExt cx="8614461" cy="1167218"/>
            </a:xfrm>
          </p:grpSpPr>
          <p:sp>
            <p:nvSpPr>
              <p:cNvPr id="34" name="Circle">
                <a:extLst>
                  <a:ext uri="{FF2B5EF4-FFF2-40B4-BE49-F238E27FC236}">
                    <a16:creationId xmlns="" xmlns:a16="http://schemas.microsoft.com/office/drawing/2014/main" id="{8D78803E-B97D-FD9B-7420-25DDF72D059A}"/>
                  </a:ext>
                </a:extLst>
              </p:cNvPr>
              <p:cNvSpPr/>
              <p:nvPr/>
            </p:nvSpPr>
            <p:spPr>
              <a:xfrm>
                <a:off x="18296952" y="2871643"/>
                <a:ext cx="864874" cy="864872"/>
              </a:xfrm>
              <a:prstGeom prst="ellipse">
                <a:avLst/>
              </a:prstGeom>
              <a:solidFill>
                <a:srgbClr val="C4001C"/>
              </a:solidFill>
              <a:ln w="12700" cap="flat">
                <a:noFill/>
                <a:miter lim="400000"/>
              </a:ln>
              <a:effectLst/>
            </p:spPr>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sp>
            <p:nvSpPr>
              <p:cNvPr id="35" name="Graphic 10">
                <a:extLst>
                  <a:ext uri="{FF2B5EF4-FFF2-40B4-BE49-F238E27FC236}">
                    <a16:creationId xmlns="" xmlns:a16="http://schemas.microsoft.com/office/drawing/2014/main" id="{1094A901-B39D-DAF1-C0FB-A0D370535377}"/>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36" name="Lorem Ipsum ever is simply dummy text">
                <a:extLst>
                  <a:ext uri="{FF2B5EF4-FFF2-40B4-BE49-F238E27FC236}">
                    <a16:creationId xmlns="" xmlns:a16="http://schemas.microsoft.com/office/drawing/2014/main" id="{FB6AA8BD-4999-F765-C05A-C28328FD17CC}"/>
                  </a:ext>
                </a:extLst>
              </p:cNvPr>
              <p:cNvSpPr txBox="1"/>
              <p:nvPr/>
            </p:nvSpPr>
            <p:spPr>
              <a:xfrm>
                <a:off x="19255849" y="2569297"/>
                <a:ext cx="7655564" cy="8529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algn="justLow">
                  <a:lnSpc>
                    <a:spcPct val="125000"/>
                  </a:lnSpc>
                  <a:spcBef>
                    <a:spcPct val="20000"/>
                  </a:spcBef>
                  <a:buClr>
                    <a:srgbClr val="C00000"/>
                  </a:buClr>
                  <a:defRPr/>
                </a:pPr>
                <a:r>
                  <a:rPr lang="ar-EG" sz="2400" b="1" dirty="0">
                    <a:solidFill>
                      <a:srgbClr val="002060"/>
                    </a:solidFill>
                    <a:latin typeface="Sakkal Majalla" panose="02000000000000000000" pitchFamily="2" charset="-78"/>
                    <a:ea typeface="+mn-ea"/>
                    <a:cs typeface="Sakkal Majalla" panose="02000000000000000000" pitchFamily="2" charset="-78"/>
                  </a:rPr>
                  <a:t>تجنب الاختلافات في العمل</a:t>
                </a:r>
                <a:endParaRPr lang="en-US" sz="2400" b="1" dirty="0">
                  <a:solidFill>
                    <a:srgbClr val="002060"/>
                  </a:solidFill>
                  <a:latin typeface="Sakkal Majalla" panose="02000000000000000000" pitchFamily="2" charset="-78"/>
                  <a:ea typeface="+mn-ea"/>
                  <a:cs typeface="Sakkal Majalla" panose="02000000000000000000" pitchFamily="2" charset="-78"/>
                </a:endParaRPr>
              </a:p>
            </p:txBody>
          </p:sp>
        </p:grpSp>
      </p:grpSp>
      <p:grpSp>
        <p:nvGrpSpPr>
          <p:cNvPr id="37" name="Group 36">
            <a:extLst>
              <a:ext uri="{FF2B5EF4-FFF2-40B4-BE49-F238E27FC236}">
                <a16:creationId xmlns="" xmlns:a16="http://schemas.microsoft.com/office/drawing/2014/main" id="{0649CA6D-00B6-A0B1-4CC4-65944D135DC7}"/>
              </a:ext>
            </a:extLst>
          </p:cNvPr>
          <p:cNvGrpSpPr/>
          <p:nvPr/>
        </p:nvGrpSpPr>
        <p:grpSpPr>
          <a:xfrm flipH="1">
            <a:off x="918881" y="5562000"/>
            <a:ext cx="10239766" cy="675203"/>
            <a:chOff x="18296952" y="2871643"/>
            <a:chExt cx="16195797" cy="1020674"/>
          </a:xfrm>
        </p:grpSpPr>
        <p:sp>
          <p:nvSpPr>
            <p:cNvPr id="38" name="Circle">
              <a:extLst>
                <a:ext uri="{FF2B5EF4-FFF2-40B4-BE49-F238E27FC236}">
                  <a16:creationId xmlns="" xmlns:a16="http://schemas.microsoft.com/office/drawing/2014/main" id="{16F685C8-CFFA-CD8A-E061-2FC8B9A37741}"/>
                </a:ext>
              </a:extLst>
            </p:cNvPr>
            <p:cNvSpPr/>
            <p:nvPr/>
          </p:nvSpPr>
          <p:spPr>
            <a:xfrm>
              <a:off x="18296952" y="2871643"/>
              <a:ext cx="864874" cy="864872"/>
            </a:xfrm>
            <a:prstGeom prst="ellipse">
              <a:avLst/>
            </a:prstGeom>
            <a:solidFill>
              <a:srgbClr val="0070C0"/>
            </a:solidFill>
            <a:ln w="12700" cap="flat">
              <a:noFill/>
              <a:miter lim="400000"/>
            </a:ln>
            <a:effectLst/>
          </p:spPr>
          <p:txBody>
            <a:bodyPr wrap="square" lIns="0" tIns="0" rIns="0" bIns="0" numCol="1" anchor="ctr">
              <a:noAutofit/>
            </a:bodyPr>
            <a:lstStyle/>
            <a:p>
              <a:pPr marL="0" marR="0" lvl="0" indent="0" algn="justLow" defTabSz="825500" eaLnBrk="1" fontAlgn="auto" latinLnBrk="0" hangingPunct="0">
                <a:lnSpc>
                  <a:spcPct val="100000"/>
                </a:lnSpc>
                <a:spcBef>
                  <a:spcPts val="0"/>
                </a:spcBef>
                <a:spcAft>
                  <a:spcPts val="0"/>
                </a:spcAft>
                <a:buClrTx/>
                <a:buSzTx/>
                <a:buFontTx/>
                <a:buNone/>
                <a:tabLst/>
                <a:defRPr sz="3200" b="0">
                  <a:solidFill>
                    <a:srgbClr val="FFFFFF"/>
                  </a:solidFill>
                  <a:latin typeface="+mn-lt"/>
                  <a:ea typeface="+mn-ea"/>
                  <a:cs typeface="+mn-cs"/>
                  <a:sym typeface="Helvetica Neue Medium"/>
                </a:defRPr>
              </a:pPr>
              <a:endParaRPr kumimoji="0" sz="2400" b="0" i="0" u="none" strike="noStrike" kern="0" cap="none" spc="0" normalizeH="0" baseline="0" noProof="0">
                <a:ln>
                  <a:noFill/>
                </a:ln>
                <a:solidFill>
                  <a:srgbClr val="FFFFFF"/>
                </a:solidFill>
                <a:effectLst/>
                <a:uLnTx/>
                <a:uFillTx/>
                <a:latin typeface="Sakkal Majalla" panose="02000000000000000000" pitchFamily="2" charset="-78"/>
                <a:cs typeface="Sakkal Majalla" panose="02000000000000000000" pitchFamily="2" charset="-78"/>
                <a:sym typeface="Helvetica Neue Medium"/>
              </a:endParaRPr>
            </a:p>
          </p:txBody>
        </p:sp>
        <p:sp>
          <p:nvSpPr>
            <p:cNvPr id="39" name="Graphic 10">
              <a:extLst>
                <a:ext uri="{FF2B5EF4-FFF2-40B4-BE49-F238E27FC236}">
                  <a16:creationId xmlns="" xmlns:a16="http://schemas.microsoft.com/office/drawing/2014/main" id="{91BBDBD8-22EE-FC71-556E-DFA3414115A5}"/>
                </a:ext>
              </a:extLst>
            </p:cNvPr>
            <p:cNvSpPr/>
            <p:nvPr/>
          </p:nvSpPr>
          <p:spPr>
            <a:xfrm>
              <a:off x="18543029" y="3176906"/>
              <a:ext cx="373975" cy="256089"/>
            </a:xfrm>
            <a:custGeom>
              <a:avLst/>
              <a:gdLst/>
              <a:ahLst/>
              <a:cxnLst>
                <a:cxn ang="0">
                  <a:pos x="wd2" y="hd2"/>
                </a:cxn>
                <a:cxn ang="5400000">
                  <a:pos x="wd2" y="hd2"/>
                </a:cxn>
                <a:cxn ang="10800000">
                  <a:pos x="wd2" y="hd2"/>
                </a:cxn>
                <a:cxn ang="16200000">
                  <a:pos x="wd2" y="hd2"/>
                </a:cxn>
              </a:cxnLst>
              <a:rect l="0" t="0" r="r" b="b"/>
              <a:pathLst>
                <a:path w="21466" h="21409" extrusionOk="0">
                  <a:moveTo>
                    <a:pt x="8897" y="21118"/>
                  </a:moveTo>
                  <a:cubicBezTo>
                    <a:pt x="9164" y="21507"/>
                    <a:pt x="9597" y="21507"/>
                    <a:pt x="9864" y="21118"/>
                  </a:cubicBezTo>
                  <a:lnTo>
                    <a:pt x="21266" y="4507"/>
                  </a:lnTo>
                  <a:cubicBezTo>
                    <a:pt x="21533" y="4118"/>
                    <a:pt x="21533" y="3488"/>
                    <a:pt x="21266" y="3099"/>
                  </a:cubicBezTo>
                  <a:lnTo>
                    <a:pt x="19334" y="281"/>
                  </a:lnTo>
                  <a:cubicBezTo>
                    <a:pt x="19062" y="-93"/>
                    <a:pt x="18638" y="-93"/>
                    <a:pt x="18367" y="281"/>
                  </a:cubicBezTo>
                  <a:lnTo>
                    <a:pt x="9380" y="13370"/>
                  </a:lnTo>
                  <a:lnTo>
                    <a:pt x="3099" y="4224"/>
                  </a:lnTo>
                  <a:cubicBezTo>
                    <a:pt x="2828" y="3851"/>
                    <a:pt x="2404" y="3851"/>
                    <a:pt x="2132" y="4224"/>
                  </a:cubicBezTo>
                  <a:lnTo>
                    <a:pt x="200" y="7040"/>
                  </a:lnTo>
                  <a:cubicBezTo>
                    <a:pt x="-67" y="7428"/>
                    <a:pt x="-67" y="8059"/>
                    <a:pt x="200" y="8448"/>
                  </a:cubicBezTo>
                  <a:close/>
                </a:path>
              </a:pathLst>
            </a:custGeom>
            <a:solidFill>
              <a:schemeClr val="bg1"/>
            </a:solidFill>
            <a:ln w="12700" cap="flat">
              <a:noFill/>
              <a:miter lim="400000"/>
            </a:ln>
            <a:effectLst/>
          </p:spPr>
          <p:txBody>
            <a:bodyPr wrap="square" lIns="45719" tIns="45719" rIns="45719" bIns="45719" numCol="1" anchor="ctr">
              <a:noAutofit/>
            </a:bodyPr>
            <a:lstStyle/>
            <a:p>
              <a:pPr marL="0" marR="0" lvl="0" indent="0" algn="justLow" defTabSz="914400" eaLnBrk="1" fontAlgn="auto" latinLnBrk="0" hangingPunct="0">
                <a:lnSpc>
                  <a:spcPct val="100000"/>
                </a:lnSpc>
                <a:spcBef>
                  <a:spcPts val="0"/>
                </a:spcBef>
                <a:spcAft>
                  <a:spcPts val="0"/>
                </a:spcAft>
                <a:buClrTx/>
                <a:buSzTx/>
                <a:buFontTx/>
                <a:buNone/>
                <a:tabLst/>
                <a:defRPr sz="1800" b="0">
                  <a:latin typeface="Calibri"/>
                  <a:ea typeface="Calibri"/>
                  <a:cs typeface="Calibri"/>
                  <a:sym typeface="Calibri"/>
                </a:defRPr>
              </a:pPr>
              <a:endParaRPr kumimoji="0" sz="2400" b="0" i="0" u="none" strike="noStrike" kern="0" cap="none" spc="0" normalizeH="0" baseline="0" noProof="0">
                <a:ln>
                  <a:noFill/>
                </a:ln>
                <a:solidFill>
                  <a:srgbClr val="000000"/>
                </a:solidFill>
                <a:effectLst/>
                <a:uLnTx/>
                <a:uFillTx/>
                <a:latin typeface="Sakkal Majalla" panose="02000000000000000000" pitchFamily="2" charset="-78"/>
                <a:ea typeface="Calibri"/>
                <a:cs typeface="Sakkal Majalla" panose="02000000000000000000" pitchFamily="2" charset="-78"/>
                <a:sym typeface="Calibri"/>
              </a:endParaRPr>
            </a:p>
          </p:txBody>
        </p:sp>
        <p:sp>
          <p:nvSpPr>
            <p:cNvPr id="40" name="Lorem Ipsum ever is simply dummy text">
              <a:extLst>
                <a:ext uri="{FF2B5EF4-FFF2-40B4-BE49-F238E27FC236}">
                  <a16:creationId xmlns="" xmlns:a16="http://schemas.microsoft.com/office/drawing/2014/main" id="{48D27F23-B4F0-6C08-34DC-C292617F5337}"/>
                </a:ext>
              </a:extLst>
            </p:cNvPr>
            <p:cNvSpPr txBox="1"/>
            <p:nvPr/>
          </p:nvSpPr>
          <p:spPr>
            <a:xfrm>
              <a:off x="19407903" y="3039355"/>
              <a:ext cx="15084846" cy="8529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algn="justLow">
                <a:lnSpc>
                  <a:spcPct val="125000"/>
                </a:lnSpc>
                <a:spcBef>
                  <a:spcPct val="20000"/>
                </a:spcBef>
                <a:buClr>
                  <a:srgbClr val="C00000"/>
                </a:buClr>
                <a:defRPr/>
              </a:pPr>
              <a:r>
                <a:rPr lang="ar-EG" sz="2400" b="1" dirty="0">
                  <a:solidFill>
                    <a:srgbClr val="002060"/>
                  </a:solidFill>
                  <a:latin typeface="Sakkal Majalla" panose="02000000000000000000" pitchFamily="2" charset="-78"/>
                  <a:ea typeface="+mn-ea"/>
                  <a:cs typeface="Sakkal Majalla" panose="02000000000000000000" pitchFamily="2" charset="-78"/>
                </a:rPr>
                <a:t>التحقيق الانسجام والاتساق بين الوحدات والأدوار التنظيمية المختلفة</a:t>
              </a:r>
              <a:endParaRPr lang="en-US" sz="2400" b="1" dirty="0">
                <a:solidFill>
                  <a:srgbClr val="C00000"/>
                </a:solidFill>
                <a:latin typeface="Sakkal Majalla" panose="02000000000000000000" pitchFamily="2" charset="-78"/>
                <a:ea typeface="+mn-ea"/>
                <a:cs typeface="Sakkal Majalla" panose="02000000000000000000" pitchFamily="2" charset="-78"/>
              </a:endParaRPr>
            </a:p>
          </p:txBody>
        </p:sp>
      </p:grpSp>
      <p:pic>
        <p:nvPicPr>
          <p:cNvPr id="41" name="Picture 40" descr="Why Holacracy Is Such a Poor Management Structure">
            <a:extLst>
              <a:ext uri="{FF2B5EF4-FFF2-40B4-BE49-F238E27FC236}">
                <a16:creationId xmlns="" xmlns:a16="http://schemas.microsoft.com/office/drawing/2014/main" id="{9EEF3CEE-4D65-0861-05E5-D64451769B67}"/>
              </a:ext>
            </a:extLst>
          </p:cNvPr>
          <p:cNvPicPr>
            <a:picLocks noChangeAspect="1"/>
          </p:cNvPicPr>
          <p:nvPr/>
        </p:nvPicPr>
        <p:blipFill rotWithShape="1">
          <a:blip r:embed="rId4" cstate="print">
            <a:clrChange>
              <a:clrFrom>
                <a:srgbClr val="B9DBF4"/>
              </a:clrFrom>
              <a:clrTo>
                <a:srgbClr val="B9DBF4">
                  <a:alpha val="0"/>
                </a:srgbClr>
              </a:clrTo>
            </a:clrChange>
            <a:extLst>
              <a:ext uri="{28A0092B-C50C-407E-A947-70E740481C1C}">
                <a14:useLocalDpi xmlns:a14="http://schemas.microsoft.com/office/drawing/2010/main" val="0"/>
              </a:ext>
            </a:extLst>
          </a:blip>
          <a:srcRect t="23009" b="13927"/>
          <a:stretch/>
        </p:blipFill>
        <p:spPr bwMode="auto">
          <a:xfrm>
            <a:off x="461691" y="2262428"/>
            <a:ext cx="5154339" cy="3221462"/>
          </a:xfrm>
          <a:prstGeom prst="rect">
            <a:avLst/>
          </a:prstGeom>
          <a:noFill/>
          <a:ln>
            <a:noFill/>
          </a:ln>
          <a:extLst>
            <a:ext uri="{53640926-AAD7-44D8-BBD7-CCE9431645EC}">
              <a14:shadowObscured xmlns:a14="http://schemas.microsoft.com/office/drawing/2010/main"/>
            </a:ext>
          </a:extLst>
        </p:spPr>
      </p:pic>
      <p:sp>
        <p:nvSpPr>
          <p:cNvPr id="30"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8100782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ppt_x"/>
                                          </p:val>
                                        </p:tav>
                                        <p:tav tm="100000">
                                          <p:val>
                                            <p:strVal val="#ppt_x"/>
                                          </p:val>
                                        </p:tav>
                                      </p:tavLst>
                                    </p:anim>
                                    <p:anim calcmode="lin" valueType="num">
                                      <p:cBhvr additive="base">
                                        <p:cTn id="3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59243" y="539645"/>
            <a:ext cx="11481527" cy="6001067"/>
            <a:chOff x="342778" y="1113807"/>
            <a:chExt cx="11481527" cy="5646391"/>
          </a:xfrm>
        </p:grpSpPr>
        <p:sp>
          <p:nvSpPr>
            <p:cNvPr id="5" name="Rectangle 4">
              <a:extLst>
                <a:ext uri="{FF2B5EF4-FFF2-40B4-BE49-F238E27FC236}">
                  <a16:creationId xmlns="" xmlns:a16="http://schemas.microsoft.com/office/drawing/2014/main" id="{C03955BB-E41C-4E77-BB48-325360470229}"/>
                </a:ext>
              </a:extLst>
            </p:cNvPr>
            <p:cNvSpPr/>
            <p:nvPr/>
          </p:nvSpPr>
          <p:spPr>
            <a:xfrm>
              <a:off x="342778" y="1113807"/>
              <a:ext cx="5681417" cy="5640605"/>
            </a:xfrm>
            <a:prstGeom prst="rect">
              <a:avLst/>
            </a:prstGeom>
            <a:blipFill>
              <a:blip r:embed="rId3"/>
              <a:stretch>
                <a:fillRect/>
              </a:stretch>
            </a:blipFill>
            <a:ln w="12700" cap="flat" cmpd="sng" algn="ctr">
              <a:noFill/>
              <a:prstDash val="solid"/>
              <a:miter lim="800000"/>
            </a:ln>
            <a:effectLst>
              <a:outerShdw blurRad="50800" dist="88900" dir="10800000" algn="r"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 name="Group 5"/>
            <p:cNvGrpSpPr/>
            <p:nvPr/>
          </p:nvGrpSpPr>
          <p:grpSpPr>
            <a:xfrm>
              <a:off x="419175" y="1119593"/>
              <a:ext cx="11405130" cy="5640605"/>
              <a:chOff x="419175" y="1119593"/>
              <a:chExt cx="11405130" cy="5640605"/>
            </a:xfrm>
          </p:grpSpPr>
          <p:sp>
            <p:nvSpPr>
              <p:cNvPr id="7" name="Rectangle 6">
                <a:extLst>
                  <a:ext uri="{FF2B5EF4-FFF2-40B4-BE49-F238E27FC236}">
                    <a16:creationId xmlns="" xmlns:a16="http://schemas.microsoft.com/office/drawing/2014/main" id="{33F222A8-AF2A-4292-8A95-0C3AD37A109D}"/>
                  </a:ext>
                </a:extLst>
              </p:cNvPr>
              <p:cNvSpPr/>
              <p:nvPr/>
            </p:nvSpPr>
            <p:spPr>
              <a:xfrm>
                <a:off x="6163734" y="1119593"/>
                <a:ext cx="5660571" cy="5640605"/>
              </a:xfrm>
              <a:prstGeom prst="rect">
                <a:avLst/>
              </a:prstGeom>
              <a:blipFill>
                <a:blip r:embed="rId3"/>
                <a:stretch>
                  <a:fillRect/>
                </a:stretch>
              </a:blipFill>
              <a:ln w="12700" cap="flat" cmpd="sng" algn="ctr">
                <a:noFill/>
                <a:prstDash val="solid"/>
                <a:miter lim="800000"/>
              </a:ln>
              <a:effectLst>
                <a:outerShdw blurRad="50800" dist="76200" algn="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p:cNvGrpSpPr/>
              <p:nvPr/>
            </p:nvGrpSpPr>
            <p:grpSpPr>
              <a:xfrm>
                <a:off x="419175" y="1199605"/>
                <a:ext cx="11319094" cy="5445389"/>
                <a:chOff x="419175" y="1199605"/>
                <a:chExt cx="11319094" cy="5445389"/>
              </a:xfrm>
            </p:grpSpPr>
            <p:grpSp>
              <p:nvGrpSpPr>
                <p:cNvPr id="9" name="Group 8"/>
                <p:cNvGrpSpPr/>
                <p:nvPr/>
              </p:nvGrpSpPr>
              <p:grpSpPr>
                <a:xfrm>
                  <a:off x="6196606" y="1210309"/>
                  <a:ext cx="5541663" cy="5434685"/>
                  <a:chOff x="6128872" y="119550"/>
                  <a:chExt cx="5541663" cy="6607638"/>
                </a:xfrm>
              </p:grpSpPr>
              <p:sp>
                <p:nvSpPr>
                  <p:cNvPr id="98" name="Rectangle 97">
                    <a:extLst>
                      <a:ext uri="{FF2B5EF4-FFF2-40B4-BE49-F238E27FC236}">
                        <a16:creationId xmlns="" xmlns:a16="http://schemas.microsoft.com/office/drawing/2014/main" id="{479DEB60-7570-45B4-8336-36827F8A3ED2}"/>
                      </a:ext>
                    </a:extLst>
                  </p:cNvPr>
                  <p:cNvSpPr/>
                  <p:nvPr/>
                </p:nvSpPr>
                <p:spPr>
                  <a:xfrm>
                    <a:off x="11148331" y="4069452"/>
                    <a:ext cx="522204" cy="2657736"/>
                  </a:xfrm>
                  <a:prstGeom prst="rect">
                    <a:avLst/>
                  </a:prstGeom>
                  <a:solidFill>
                    <a:srgbClr val="28B056"/>
                  </a:solidFill>
                  <a:ln w="12700" cap="flat" cmpd="sng" algn="ctr">
                    <a:noFill/>
                    <a:prstDash val="solid"/>
                    <a:miter lim="800000"/>
                  </a:ln>
                  <a:effectLst>
                    <a:outerShdw blurRad="50800" dist="1270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9" name="Freeform: Shape 191">
                    <a:extLst>
                      <a:ext uri="{FF2B5EF4-FFF2-40B4-BE49-F238E27FC236}">
                        <a16:creationId xmlns="" xmlns:a16="http://schemas.microsoft.com/office/drawing/2014/main" id="{1F0B4A1C-B94A-47CE-AED1-2D2A4BE4CFF9}"/>
                      </a:ext>
                    </a:extLst>
                  </p:cNvPr>
                  <p:cNvSpPr/>
                  <p:nvPr/>
                </p:nvSpPr>
                <p:spPr>
                  <a:xfrm>
                    <a:off x="6128872" y="119550"/>
                    <a:ext cx="5395162" cy="6607322"/>
                  </a:xfrm>
                  <a:custGeom>
                    <a:avLst/>
                    <a:gdLst>
                      <a:gd name="connsiteX0" fmla="*/ 0 w 5395162"/>
                      <a:gd name="connsiteY0" fmla="*/ 0 h 6607323"/>
                      <a:gd name="connsiteX1" fmla="*/ 5395162 w 5395162"/>
                      <a:gd name="connsiteY1" fmla="*/ 0 h 6607323"/>
                      <a:gd name="connsiteX2" fmla="*/ 5395162 w 5395162"/>
                      <a:gd name="connsiteY2" fmla="*/ 3949902 h 6607323"/>
                      <a:gd name="connsiteX3" fmla="*/ 5230980 w 5395162"/>
                      <a:gd name="connsiteY3" fmla="*/ 3949902 h 6607323"/>
                      <a:gd name="connsiteX4" fmla="*/ 5032614 w 5395162"/>
                      <a:gd name="connsiteY4" fmla="*/ 4148268 h 6607323"/>
                      <a:gd name="connsiteX5" fmla="*/ 5032614 w 5395162"/>
                      <a:gd name="connsiteY5" fmla="*/ 6607209 h 6607323"/>
                      <a:gd name="connsiteX6" fmla="*/ 5032625 w 5395162"/>
                      <a:gd name="connsiteY6" fmla="*/ 6607323 h 6607323"/>
                      <a:gd name="connsiteX7" fmla="*/ 0 w 5395162"/>
                      <a:gd name="connsiteY7" fmla="*/ 6607323 h 66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5162" h="6607323">
                        <a:moveTo>
                          <a:pt x="0" y="0"/>
                        </a:moveTo>
                        <a:lnTo>
                          <a:pt x="5395162" y="0"/>
                        </a:lnTo>
                        <a:lnTo>
                          <a:pt x="5395162" y="3949902"/>
                        </a:lnTo>
                        <a:lnTo>
                          <a:pt x="5230980" y="3949902"/>
                        </a:lnTo>
                        <a:cubicBezTo>
                          <a:pt x="5121425" y="3949902"/>
                          <a:pt x="5032614" y="4038713"/>
                          <a:pt x="5032614" y="4148268"/>
                        </a:cubicBezTo>
                        <a:lnTo>
                          <a:pt x="5032614" y="6607209"/>
                        </a:lnTo>
                        <a:lnTo>
                          <a:pt x="5032625" y="6607323"/>
                        </a:lnTo>
                        <a:lnTo>
                          <a:pt x="0" y="6607323"/>
                        </a:lnTo>
                        <a:close/>
                      </a:path>
                    </a:pathLst>
                  </a:custGeom>
                  <a:solidFill>
                    <a:srgbClr val="FDFDFD"/>
                  </a:solidFill>
                  <a:ln w="12700" cap="flat" cmpd="sng" algn="ctr">
                    <a:noFill/>
                    <a:prstDash val="solid"/>
                    <a:miter lim="800000"/>
                  </a:ln>
                  <a:effectLst>
                    <a:outerShdw blurRad="50800" dist="1270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0" name="Group 9">
                  <a:extLst>
                    <a:ext uri="{FF2B5EF4-FFF2-40B4-BE49-F238E27FC236}">
                      <a16:creationId xmlns="" xmlns:a16="http://schemas.microsoft.com/office/drawing/2014/main" id="{4D3EC6F6-41B8-42EA-9450-9660D30297B3}"/>
                    </a:ext>
                  </a:extLst>
                </p:cNvPr>
                <p:cNvGrpSpPr/>
                <p:nvPr/>
              </p:nvGrpSpPr>
              <p:grpSpPr>
                <a:xfrm flipH="1">
                  <a:off x="419175" y="1199605"/>
                  <a:ext cx="5541663" cy="5434686"/>
                  <a:chOff x="6128872" y="119550"/>
                  <a:chExt cx="5541663" cy="6607638"/>
                </a:xfrm>
              </p:grpSpPr>
              <p:sp>
                <p:nvSpPr>
                  <p:cNvPr id="96" name="Rectangle 95">
                    <a:extLst>
                      <a:ext uri="{FF2B5EF4-FFF2-40B4-BE49-F238E27FC236}">
                        <a16:creationId xmlns="" xmlns:a16="http://schemas.microsoft.com/office/drawing/2014/main" id="{BC45525F-CA64-4D1D-A75E-E6290B229999}"/>
                      </a:ext>
                    </a:extLst>
                  </p:cNvPr>
                  <p:cNvSpPr/>
                  <p:nvPr/>
                </p:nvSpPr>
                <p:spPr>
                  <a:xfrm>
                    <a:off x="11148331" y="4069452"/>
                    <a:ext cx="522204" cy="2657736"/>
                  </a:xfrm>
                  <a:prstGeom prst="rect">
                    <a:avLst/>
                  </a:prstGeom>
                  <a:solidFill>
                    <a:srgbClr val="28B056"/>
                  </a:solidFill>
                  <a:ln w="12700" cap="flat" cmpd="sng" algn="ctr">
                    <a:noFill/>
                    <a:prstDash val="solid"/>
                    <a:miter lim="800000"/>
                  </a:ln>
                  <a:effectLst>
                    <a:outerShdw blurRad="50800" dist="63500" dir="10800000" algn="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7" name="Freeform: Shape 175">
                    <a:extLst>
                      <a:ext uri="{FF2B5EF4-FFF2-40B4-BE49-F238E27FC236}">
                        <a16:creationId xmlns="" xmlns:a16="http://schemas.microsoft.com/office/drawing/2014/main" id="{4CCDAA36-0014-487F-9FC8-FB18AD79A536}"/>
                      </a:ext>
                    </a:extLst>
                  </p:cNvPr>
                  <p:cNvSpPr/>
                  <p:nvPr/>
                </p:nvSpPr>
                <p:spPr>
                  <a:xfrm>
                    <a:off x="6128872" y="119550"/>
                    <a:ext cx="5395162" cy="6607323"/>
                  </a:xfrm>
                  <a:custGeom>
                    <a:avLst/>
                    <a:gdLst>
                      <a:gd name="connsiteX0" fmla="*/ 0 w 5395162"/>
                      <a:gd name="connsiteY0" fmla="*/ 0 h 6607323"/>
                      <a:gd name="connsiteX1" fmla="*/ 5395162 w 5395162"/>
                      <a:gd name="connsiteY1" fmla="*/ 0 h 6607323"/>
                      <a:gd name="connsiteX2" fmla="*/ 5395162 w 5395162"/>
                      <a:gd name="connsiteY2" fmla="*/ 3949902 h 6607323"/>
                      <a:gd name="connsiteX3" fmla="*/ 5230980 w 5395162"/>
                      <a:gd name="connsiteY3" fmla="*/ 3949902 h 6607323"/>
                      <a:gd name="connsiteX4" fmla="*/ 5032614 w 5395162"/>
                      <a:gd name="connsiteY4" fmla="*/ 4148268 h 6607323"/>
                      <a:gd name="connsiteX5" fmla="*/ 5032614 w 5395162"/>
                      <a:gd name="connsiteY5" fmla="*/ 6607209 h 6607323"/>
                      <a:gd name="connsiteX6" fmla="*/ 5032625 w 5395162"/>
                      <a:gd name="connsiteY6" fmla="*/ 6607323 h 6607323"/>
                      <a:gd name="connsiteX7" fmla="*/ 0 w 5395162"/>
                      <a:gd name="connsiteY7" fmla="*/ 6607323 h 66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5162" h="6607323">
                        <a:moveTo>
                          <a:pt x="0" y="0"/>
                        </a:moveTo>
                        <a:lnTo>
                          <a:pt x="5395162" y="0"/>
                        </a:lnTo>
                        <a:lnTo>
                          <a:pt x="5395162" y="3949902"/>
                        </a:lnTo>
                        <a:lnTo>
                          <a:pt x="5230980" y="3949902"/>
                        </a:lnTo>
                        <a:cubicBezTo>
                          <a:pt x="5121425" y="3949902"/>
                          <a:pt x="5032614" y="4038713"/>
                          <a:pt x="5032614" y="4148268"/>
                        </a:cubicBezTo>
                        <a:lnTo>
                          <a:pt x="5032614" y="6607209"/>
                        </a:lnTo>
                        <a:lnTo>
                          <a:pt x="5032625" y="6607323"/>
                        </a:lnTo>
                        <a:lnTo>
                          <a:pt x="0" y="6607323"/>
                        </a:lnTo>
                        <a:close/>
                      </a:path>
                    </a:pathLst>
                  </a:custGeom>
                  <a:solidFill>
                    <a:srgbClr val="FDFDFD"/>
                  </a:solidFill>
                  <a:ln w="12700" cap="flat" cmpd="sng" algn="ctr">
                    <a:noFill/>
                    <a:prstDash val="solid"/>
                    <a:miter lim="800000"/>
                  </a:ln>
                  <a:effectLst>
                    <a:outerShdw blurRad="50800" dist="76200" dir="10800000" algn="r"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 name="Group 10">
                  <a:extLst>
                    <a:ext uri="{FF2B5EF4-FFF2-40B4-BE49-F238E27FC236}">
                      <a16:creationId xmlns="" xmlns:a16="http://schemas.microsoft.com/office/drawing/2014/main" id="{0F1A4B53-3DA8-4B08-87F6-99E2B5780CCB}"/>
                    </a:ext>
                  </a:extLst>
                </p:cNvPr>
                <p:cNvGrpSpPr/>
                <p:nvPr/>
              </p:nvGrpSpPr>
              <p:grpSpPr>
                <a:xfrm>
                  <a:off x="5672345" y="1210272"/>
                  <a:ext cx="781676" cy="5434427"/>
                  <a:chOff x="5604611" y="119550"/>
                  <a:chExt cx="781676" cy="6607323"/>
                </a:xfrm>
              </p:grpSpPr>
              <p:sp>
                <p:nvSpPr>
                  <p:cNvPr id="12" name="Rectangle 11">
                    <a:extLst>
                      <a:ext uri="{FF2B5EF4-FFF2-40B4-BE49-F238E27FC236}">
                        <a16:creationId xmlns="" xmlns:a16="http://schemas.microsoft.com/office/drawing/2014/main" id="{D119F2DB-0E38-4A31-831F-2BAF295D2A25}"/>
                      </a:ext>
                    </a:extLst>
                  </p:cNvPr>
                  <p:cNvSpPr/>
                  <p:nvPr/>
                </p:nvSpPr>
                <p:spPr>
                  <a:xfrm>
                    <a:off x="5635694" y="20253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3" name="Group 12">
                    <a:extLst>
                      <a:ext uri="{FF2B5EF4-FFF2-40B4-BE49-F238E27FC236}">
                        <a16:creationId xmlns="" xmlns:a16="http://schemas.microsoft.com/office/drawing/2014/main" id="{AEE5042A-E067-4FB7-BCFF-00BB33BFEDEC}"/>
                      </a:ext>
                    </a:extLst>
                  </p:cNvPr>
                  <p:cNvGrpSpPr/>
                  <p:nvPr/>
                </p:nvGrpSpPr>
                <p:grpSpPr>
                  <a:xfrm>
                    <a:off x="5805714" y="119550"/>
                    <a:ext cx="580573" cy="386869"/>
                    <a:chOff x="5805714" y="609691"/>
                    <a:chExt cx="580573" cy="386869"/>
                  </a:xfrm>
                </p:grpSpPr>
                <p:sp>
                  <p:nvSpPr>
                    <p:cNvPr id="94" name="Rectangle 93">
                      <a:extLst>
                        <a:ext uri="{FF2B5EF4-FFF2-40B4-BE49-F238E27FC236}">
                          <a16:creationId xmlns="" xmlns:a16="http://schemas.microsoft.com/office/drawing/2014/main" id="{9ECC8D50-758B-45D1-9832-058DA749338C}"/>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5" name="Arc 94">
                      <a:extLst>
                        <a:ext uri="{FF2B5EF4-FFF2-40B4-BE49-F238E27FC236}">
                          <a16:creationId xmlns="" xmlns:a16="http://schemas.microsoft.com/office/drawing/2014/main" id="{FC783E55-1922-4926-8D97-EC60526709F7}"/>
                        </a:ext>
                      </a:extLst>
                    </p:cNvPr>
                    <p:cNvSpPr/>
                    <p:nvPr/>
                  </p:nvSpPr>
                  <p:spPr>
                    <a:xfrm>
                      <a:off x="5805714" y="609691"/>
                      <a:ext cx="410553" cy="386869"/>
                    </a:xfrm>
                    <a:prstGeom prst="arc">
                      <a:avLst>
                        <a:gd name="adj1" fmla="val 10333954"/>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14" name="Rectangle 13">
                    <a:extLst>
                      <a:ext uri="{FF2B5EF4-FFF2-40B4-BE49-F238E27FC236}">
                        <a16:creationId xmlns="" xmlns:a16="http://schemas.microsoft.com/office/drawing/2014/main" id="{FCB92E0C-F05E-4602-8A6C-A561815032EC}"/>
                      </a:ext>
                    </a:extLst>
                  </p:cNvPr>
                  <p:cNvSpPr/>
                  <p:nvPr/>
                </p:nvSpPr>
                <p:spPr>
                  <a:xfrm>
                    <a:off x="5632035" y="503041"/>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 xmlns:a16="http://schemas.microsoft.com/office/drawing/2014/main" id="{E48E30C9-A74F-4C52-AD04-FC9A5CBD8258}"/>
                      </a:ext>
                    </a:extLst>
                  </p:cNvPr>
                  <p:cNvGrpSpPr/>
                  <p:nvPr/>
                </p:nvGrpSpPr>
                <p:grpSpPr>
                  <a:xfrm>
                    <a:off x="5805714" y="430573"/>
                    <a:ext cx="580573" cy="386869"/>
                    <a:chOff x="5805714" y="609691"/>
                    <a:chExt cx="580573" cy="386869"/>
                  </a:xfrm>
                </p:grpSpPr>
                <p:sp>
                  <p:nvSpPr>
                    <p:cNvPr id="92" name="Rectangle 91">
                      <a:extLst>
                        <a:ext uri="{FF2B5EF4-FFF2-40B4-BE49-F238E27FC236}">
                          <a16:creationId xmlns="" xmlns:a16="http://schemas.microsoft.com/office/drawing/2014/main" id="{9D80A7DB-810E-4588-BE25-E9F7C34D3DB1}"/>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3" name="Arc 92">
                      <a:extLst>
                        <a:ext uri="{FF2B5EF4-FFF2-40B4-BE49-F238E27FC236}">
                          <a16:creationId xmlns="" xmlns:a16="http://schemas.microsoft.com/office/drawing/2014/main" id="{0CEE252C-3F6B-425D-A974-8C322FD62AA8}"/>
                        </a:ext>
                      </a:extLst>
                    </p:cNvPr>
                    <p:cNvSpPr/>
                    <p:nvPr/>
                  </p:nvSpPr>
                  <p:spPr>
                    <a:xfrm>
                      <a:off x="5805714" y="609691"/>
                      <a:ext cx="410553" cy="386869"/>
                    </a:xfrm>
                    <a:prstGeom prst="arc">
                      <a:avLst>
                        <a:gd name="adj1" fmla="val 10604954"/>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16" name="Rectangle 15">
                    <a:extLst>
                      <a:ext uri="{FF2B5EF4-FFF2-40B4-BE49-F238E27FC236}">
                        <a16:creationId xmlns="" xmlns:a16="http://schemas.microsoft.com/office/drawing/2014/main" id="{A4620A41-830E-412F-B7F4-82B17531460F}"/>
                      </a:ext>
                    </a:extLst>
                  </p:cNvPr>
                  <p:cNvSpPr/>
                  <p:nvPr/>
                </p:nvSpPr>
                <p:spPr>
                  <a:xfrm>
                    <a:off x="5635694" y="81748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 xmlns:a16="http://schemas.microsoft.com/office/drawing/2014/main" id="{B8C591D4-C50C-4B67-805A-961945693BE6}"/>
                      </a:ext>
                    </a:extLst>
                  </p:cNvPr>
                  <p:cNvSpPr/>
                  <p:nvPr/>
                </p:nvSpPr>
                <p:spPr>
                  <a:xfrm>
                    <a:off x="5636493" y="1123923"/>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 xmlns:a16="http://schemas.microsoft.com/office/drawing/2014/main" id="{461F08B5-15BF-4C63-B54C-7D2001EDCAD3}"/>
                      </a:ext>
                    </a:extLst>
                  </p:cNvPr>
                  <p:cNvSpPr/>
                  <p:nvPr/>
                </p:nvSpPr>
                <p:spPr>
                  <a:xfrm>
                    <a:off x="5633303" y="144082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 xmlns:a16="http://schemas.microsoft.com/office/drawing/2014/main" id="{D12C5631-8C0A-4256-BD3E-88D081A7321B}"/>
                      </a:ext>
                    </a:extLst>
                  </p:cNvPr>
                  <p:cNvSpPr/>
                  <p:nvPr/>
                </p:nvSpPr>
                <p:spPr>
                  <a:xfrm>
                    <a:off x="5641689" y="174238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 xmlns:a16="http://schemas.microsoft.com/office/drawing/2014/main" id="{D3030D9B-44CF-4F4E-A86E-18A79322376D}"/>
                      </a:ext>
                    </a:extLst>
                  </p:cNvPr>
                  <p:cNvSpPr/>
                  <p:nvPr/>
                </p:nvSpPr>
                <p:spPr>
                  <a:xfrm>
                    <a:off x="5626130" y="2064953"/>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 xmlns:a16="http://schemas.microsoft.com/office/drawing/2014/main" id="{0E9F8D11-58D9-4493-A410-DACB43B5E48F}"/>
                      </a:ext>
                    </a:extLst>
                  </p:cNvPr>
                  <p:cNvSpPr/>
                  <p:nvPr/>
                </p:nvSpPr>
                <p:spPr>
                  <a:xfrm>
                    <a:off x="5626130" y="2372116"/>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 xmlns:a16="http://schemas.microsoft.com/office/drawing/2014/main" id="{880FA994-AF36-4890-A98D-4750B71B3C59}"/>
                      </a:ext>
                    </a:extLst>
                  </p:cNvPr>
                  <p:cNvSpPr/>
                  <p:nvPr/>
                </p:nvSpPr>
                <p:spPr>
                  <a:xfrm>
                    <a:off x="5633303" y="268452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 xmlns:a16="http://schemas.microsoft.com/office/drawing/2014/main" id="{9E5C2FB6-992A-4537-B467-2FCB0FDBDB9F}"/>
                      </a:ext>
                    </a:extLst>
                  </p:cNvPr>
                  <p:cNvSpPr/>
                  <p:nvPr/>
                </p:nvSpPr>
                <p:spPr>
                  <a:xfrm>
                    <a:off x="5633303" y="2985986"/>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 xmlns:a16="http://schemas.microsoft.com/office/drawing/2014/main" id="{73193785-12A4-408F-9E7C-27DDBEAFA7BD}"/>
                      </a:ext>
                    </a:extLst>
                  </p:cNvPr>
                  <p:cNvSpPr/>
                  <p:nvPr/>
                </p:nvSpPr>
                <p:spPr>
                  <a:xfrm>
                    <a:off x="5626130" y="330818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 xmlns:a16="http://schemas.microsoft.com/office/drawing/2014/main" id="{FF68EA0C-3323-4279-9322-583E0496C340}"/>
                      </a:ext>
                    </a:extLst>
                  </p:cNvPr>
                  <p:cNvSpPr/>
                  <p:nvPr/>
                </p:nvSpPr>
                <p:spPr>
                  <a:xfrm>
                    <a:off x="5618957" y="361510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 xmlns:a16="http://schemas.microsoft.com/office/drawing/2014/main" id="{DA8F7F98-A2C1-4622-86E7-4F2038831BBE}"/>
                      </a:ext>
                    </a:extLst>
                  </p:cNvPr>
                  <p:cNvSpPr/>
                  <p:nvPr/>
                </p:nvSpPr>
                <p:spPr>
                  <a:xfrm>
                    <a:off x="5604611" y="392724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 xmlns:a16="http://schemas.microsoft.com/office/drawing/2014/main" id="{0A05E640-BFCE-401E-8E58-B95F9FAC8DFA}"/>
                      </a:ext>
                    </a:extLst>
                  </p:cNvPr>
                  <p:cNvSpPr/>
                  <p:nvPr/>
                </p:nvSpPr>
                <p:spPr>
                  <a:xfrm>
                    <a:off x="5611784" y="4239143"/>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 xmlns:a16="http://schemas.microsoft.com/office/drawing/2014/main" id="{E054FE0A-3727-4A81-B405-7B2AD3CF46C1}"/>
                      </a:ext>
                    </a:extLst>
                  </p:cNvPr>
                  <p:cNvSpPr/>
                  <p:nvPr/>
                </p:nvSpPr>
                <p:spPr>
                  <a:xfrm>
                    <a:off x="5604611" y="4546182"/>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 xmlns:a16="http://schemas.microsoft.com/office/drawing/2014/main" id="{181F776C-2AF8-48ED-A45F-6043E45954BF}"/>
                      </a:ext>
                    </a:extLst>
                  </p:cNvPr>
                  <p:cNvSpPr/>
                  <p:nvPr/>
                </p:nvSpPr>
                <p:spPr>
                  <a:xfrm>
                    <a:off x="5609779" y="485746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 xmlns:a16="http://schemas.microsoft.com/office/drawing/2014/main" id="{F411B93B-64DC-40ED-8351-A38502F83EC2}"/>
                      </a:ext>
                    </a:extLst>
                  </p:cNvPr>
                  <p:cNvSpPr/>
                  <p:nvPr/>
                </p:nvSpPr>
                <p:spPr>
                  <a:xfrm>
                    <a:off x="5618957" y="517189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 xmlns:a16="http://schemas.microsoft.com/office/drawing/2014/main" id="{6D4EF766-AAA1-4FD1-9EB8-BC7CCAF80F4C}"/>
                      </a:ext>
                    </a:extLst>
                  </p:cNvPr>
                  <p:cNvSpPr/>
                  <p:nvPr/>
                </p:nvSpPr>
                <p:spPr>
                  <a:xfrm>
                    <a:off x="5611784" y="550314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 xmlns:a16="http://schemas.microsoft.com/office/drawing/2014/main" id="{CA3BC80A-A5C7-4031-AE04-E1DBB065F990}"/>
                      </a:ext>
                    </a:extLst>
                  </p:cNvPr>
                  <p:cNvSpPr/>
                  <p:nvPr/>
                </p:nvSpPr>
                <p:spPr>
                  <a:xfrm>
                    <a:off x="5604611" y="5797854"/>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 xmlns:a16="http://schemas.microsoft.com/office/drawing/2014/main" id="{B2C4E260-0390-4C3C-B29D-AB4732D5F312}"/>
                      </a:ext>
                    </a:extLst>
                  </p:cNvPr>
                  <p:cNvSpPr/>
                  <p:nvPr/>
                </p:nvSpPr>
                <p:spPr>
                  <a:xfrm>
                    <a:off x="5604611" y="609721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 xmlns:a16="http://schemas.microsoft.com/office/drawing/2014/main" id="{9CF30D03-0768-4F4A-876B-4064ADC4B962}"/>
                      </a:ext>
                    </a:extLst>
                  </p:cNvPr>
                  <p:cNvSpPr/>
                  <p:nvPr/>
                </p:nvSpPr>
                <p:spPr>
                  <a:xfrm>
                    <a:off x="5611784" y="6412576"/>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5" name="Group 34">
                    <a:extLst>
                      <a:ext uri="{FF2B5EF4-FFF2-40B4-BE49-F238E27FC236}">
                        <a16:creationId xmlns="" xmlns:a16="http://schemas.microsoft.com/office/drawing/2014/main" id="{BDE4CAF1-67FB-4A00-A957-F84932EF37EA}"/>
                      </a:ext>
                    </a:extLst>
                  </p:cNvPr>
                  <p:cNvGrpSpPr/>
                  <p:nvPr/>
                </p:nvGrpSpPr>
                <p:grpSpPr>
                  <a:xfrm>
                    <a:off x="5805714" y="741596"/>
                    <a:ext cx="580573" cy="386869"/>
                    <a:chOff x="5805714" y="609691"/>
                    <a:chExt cx="580573" cy="386869"/>
                  </a:xfrm>
                </p:grpSpPr>
                <p:sp>
                  <p:nvSpPr>
                    <p:cNvPr id="90" name="Rectangle 89">
                      <a:extLst>
                        <a:ext uri="{FF2B5EF4-FFF2-40B4-BE49-F238E27FC236}">
                          <a16:creationId xmlns="" xmlns:a16="http://schemas.microsoft.com/office/drawing/2014/main" id="{74C944AF-D50A-425E-A441-BD46E8CB9783}"/>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1" name="Arc 90">
                      <a:extLst>
                        <a:ext uri="{FF2B5EF4-FFF2-40B4-BE49-F238E27FC236}">
                          <a16:creationId xmlns="" xmlns:a16="http://schemas.microsoft.com/office/drawing/2014/main" id="{AE95EC9D-DB78-417E-AF31-C543DE84C1EE}"/>
                        </a:ext>
                      </a:extLst>
                    </p:cNvPr>
                    <p:cNvSpPr/>
                    <p:nvPr/>
                  </p:nvSpPr>
                  <p:spPr>
                    <a:xfrm>
                      <a:off x="5805714" y="609691"/>
                      <a:ext cx="410553" cy="386869"/>
                    </a:xfrm>
                    <a:prstGeom prst="arc">
                      <a:avLst>
                        <a:gd name="adj1" fmla="val 10757576"/>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6" name="Group 35">
                    <a:extLst>
                      <a:ext uri="{FF2B5EF4-FFF2-40B4-BE49-F238E27FC236}">
                        <a16:creationId xmlns="" xmlns:a16="http://schemas.microsoft.com/office/drawing/2014/main" id="{EC3E0684-8AE8-4214-BF7B-4AAB6B86F600}"/>
                      </a:ext>
                    </a:extLst>
                  </p:cNvPr>
                  <p:cNvGrpSpPr/>
                  <p:nvPr/>
                </p:nvGrpSpPr>
                <p:grpSpPr>
                  <a:xfrm>
                    <a:off x="5805714" y="1052619"/>
                    <a:ext cx="580573" cy="386869"/>
                    <a:chOff x="5805714" y="609691"/>
                    <a:chExt cx="580573" cy="386869"/>
                  </a:xfrm>
                </p:grpSpPr>
                <p:sp>
                  <p:nvSpPr>
                    <p:cNvPr id="88" name="Rectangle 87">
                      <a:extLst>
                        <a:ext uri="{FF2B5EF4-FFF2-40B4-BE49-F238E27FC236}">
                          <a16:creationId xmlns="" xmlns:a16="http://schemas.microsoft.com/office/drawing/2014/main" id="{CF8E04A3-B6B4-4F3C-BB6B-AF9929DDA237}"/>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9" name="Arc 88">
                      <a:extLst>
                        <a:ext uri="{FF2B5EF4-FFF2-40B4-BE49-F238E27FC236}">
                          <a16:creationId xmlns="" xmlns:a16="http://schemas.microsoft.com/office/drawing/2014/main" id="{18A95974-DAB2-4BF8-9192-96278D1744CD}"/>
                        </a:ext>
                      </a:extLst>
                    </p:cNvPr>
                    <p:cNvSpPr/>
                    <p:nvPr/>
                  </p:nvSpPr>
                  <p:spPr>
                    <a:xfrm>
                      <a:off x="5805714" y="609691"/>
                      <a:ext cx="410553" cy="386869"/>
                    </a:xfrm>
                    <a:prstGeom prst="arc">
                      <a:avLst>
                        <a:gd name="adj1" fmla="val 10830485"/>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7" name="Group 36">
                    <a:extLst>
                      <a:ext uri="{FF2B5EF4-FFF2-40B4-BE49-F238E27FC236}">
                        <a16:creationId xmlns="" xmlns:a16="http://schemas.microsoft.com/office/drawing/2014/main" id="{C97BDBFC-6DCF-4D05-9235-AF24FD08B7BA}"/>
                      </a:ext>
                    </a:extLst>
                  </p:cNvPr>
                  <p:cNvGrpSpPr/>
                  <p:nvPr/>
                </p:nvGrpSpPr>
                <p:grpSpPr>
                  <a:xfrm>
                    <a:off x="5805714" y="1363642"/>
                    <a:ext cx="580573" cy="386869"/>
                    <a:chOff x="5805714" y="609691"/>
                    <a:chExt cx="580573" cy="386869"/>
                  </a:xfrm>
                </p:grpSpPr>
                <p:sp>
                  <p:nvSpPr>
                    <p:cNvPr id="86" name="Rectangle 85">
                      <a:extLst>
                        <a:ext uri="{FF2B5EF4-FFF2-40B4-BE49-F238E27FC236}">
                          <a16:creationId xmlns="" xmlns:a16="http://schemas.microsoft.com/office/drawing/2014/main" id="{4AB8CE96-3DF3-4063-9F27-D4DB07BB75EF}"/>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7" name="Arc 86">
                      <a:extLst>
                        <a:ext uri="{FF2B5EF4-FFF2-40B4-BE49-F238E27FC236}">
                          <a16:creationId xmlns="" xmlns:a16="http://schemas.microsoft.com/office/drawing/2014/main" id="{309BD817-14B6-4AA7-A1F6-6EAEFBC3A86F}"/>
                        </a:ext>
                      </a:extLst>
                    </p:cNvPr>
                    <p:cNvSpPr/>
                    <p:nvPr/>
                  </p:nvSpPr>
                  <p:spPr>
                    <a:xfrm>
                      <a:off x="5805714" y="609691"/>
                      <a:ext cx="410553" cy="386869"/>
                    </a:xfrm>
                    <a:prstGeom prst="arc">
                      <a:avLst>
                        <a:gd name="adj1" fmla="val 10809658"/>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8" name="Group 37">
                    <a:extLst>
                      <a:ext uri="{FF2B5EF4-FFF2-40B4-BE49-F238E27FC236}">
                        <a16:creationId xmlns="" xmlns:a16="http://schemas.microsoft.com/office/drawing/2014/main" id="{C6951FED-2BD7-4859-B333-5B1CAEF8AB8D}"/>
                      </a:ext>
                    </a:extLst>
                  </p:cNvPr>
                  <p:cNvGrpSpPr/>
                  <p:nvPr/>
                </p:nvGrpSpPr>
                <p:grpSpPr>
                  <a:xfrm>
                    <a:off x="5805714" y="1674665"/>
                    <a:ext cx="580573" cy="386869"/>
                    <a:chOff x="5805714" y="609691"/>
                    <a:chExt cx="580573" cy="386869"/>
                  </a:xfrm>
                </p:grpSpPr>
                <p:sp>
                  <p:nvSpPr>
                    <p:cNvPr id="84" name="Rectangle 83">
                      <a:extLst>
                        <a:ext uri="{FF2B5EF4-FFF2-40B4-BE49-F238E27FC236}">
                          <a16:creationId xmlns="" xmlns:a16="http://schemas.microsoft.com/office/drawing/2014/main" id="{FE30C63D-F045-40E9-8C54-26DA5BDA0F44}"/>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5" name="Arc 84">
                      <a:extLst>
                        <a:ext uri="{FF2B5EF4-FFF2-40B4-BE49-F238E27FC236}">
                          <a16:creationId xmlns="" xmlns:a16="http://schemas.microsoft.com/office/drawing/2014/main" id="{434A2720-2A66-40B1-AC7E-5C244C6E6EB9}"/>
                        </a:ext>
                      </a:extLst>
                    </p:cNvPr>
                    <p:cNvSpPr/>
                    <p:nvPr/>
                  </p:nvSpPr>
                  <p:spPr>
                    <a:xfrm>
                      <a:off x="5805714" y="609691"/>
                      <a:ext cx="410553" cy="386869"/>
                    </a:xfrm>
                    <a:prstGeom prst="arc">
                      <a:avLst>
                        <a:gd name="adj1" fmla="val 10875716"/>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 name="Group 38">
                    <a:extLst>
                      <a:ext uri="{FF2B5EF4-FFF2-40B4-BE49-F238E27FC236}">
                        <a16:creationId xmlns="" xmlns:a16="http://schemas.microsoft.com/office/drawing/2014/main" id="{3253887B-E245-4C89-84BB-C89576187B4D}"/>
                      </a:ext>
                    </a:extLst>
                  </p:cNvPr>
                  <p:cNvGrpSpPr/>
                  <p:nvPr/>
                </p:nvGrpSpPr>
                <p:grpSpPr>
                  <a:xfrm>
                    <a:off x="5805714" y="1985688"/>
                    <a:ext cx="580573" cy="386869"/>
                    <a:chOff x="5805714" y="609691"/>
                    <a:chExt cx="580573" cy="386869"/>
                  </a:xfrm>
                </p:grpSpPr>
                <p:sp>
                  <p:nvSpPr>
                    <p:cNvPr id="82" name="Rectangle 81">
                      <a:extLst>
                        <a:ext uri="{FF2B5EF4-FFF2-40B4-BE49-F238E27FC236}">
                          <a16:creationId xmlns="" xmlns:a16="http://schemas.microsoft.com/office/drawing/2014/main" id="{C2935527-C9EF-4950-89BB-EB1207B25EAD}"/>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3" name="Arc 82">
                      <a:extLst>
                        <a:ext uri="{FF2B5EF4-FFF2-40B4-BE49-F238E27FC236}">
                          <a16:creationId xmlns="" xmlns:a16="http://schemas.microsoft.com/office/drawing/2014/main" id="{B885AD0D-2A97-4761-A7E2-81AE7730FF98}"/>
                        </a:ext>
                      </a:extLst>
                    </p:cNvPr>
                    <p:cNvSpPr/>
                    <p:nvPr/>
                  </p:nvSpPr>
                  <p:spPr>
                    <a:xfrm>
                      <a:off x="5805714" y="609691"/>
                      <a:ext cx="410553" cy="386869"/>
                    </a:xfrm>
                    <a:prstGeom prst="arc">
                      <a:avLst>
                        <a:gd name="adj1" fmla="val 10782495"/>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0" name="Group 39">
                    <a:extLst>
                      <a:ext uri="{FF2B5EF4-FFF2-40B4-BE49-F238E27FC236}">
                        <a16:creationId xmlns="" xmlns:a16="http://schemas.microsoft.com/office/drawing/2014/main" id="{B20895E6-FBAD-4249-90F9-43369FD2080F}"/>
                      </a:ext>
                    </a:extLst>
                  </p:cNvPr>
                  <p:cNvGrpSpPr/>
                  <p:nvPr/>
                </p:nvGrpSpPr>
                <p:grpSpPr>
                  <a:xfrm>
                    <a:off x="5805714" y="2296711"/>
                    <a:ext cx="580573" cy="386869"/>
                    <a:chOff x="5805714" y="609691"/>
                    <a:chExt cx="580573" cy="386869"/>
                  </a:xfrm>
                </p:grpSpPr>
                <p:sp>
                  <p:nvSpPr>
                    <p:cNvPr id="80" name="Rectangle 79">
                      <a:extLst>
                        <a:ext uri="{FF2B5EF4-FFF2-40B4-BE49-F238E27FC236}">
                          <a16:creationId xmlns="" xmlns:a16="http://schemas.microsoft.com/office/drawing/2014/main" id="{416F99E9-E132-4AB6-9501-719E390B2951}"/>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1" name="Arc 80">
                      <a:extLst>
                        <a:ext uri="{FF2B5EF4-FFF2-40B4-BE49-F238E27FC236}">
                          <a16:creationId xmlns="" xmlns:a16="http://schemas.microsoft.com/office/drawing/2014/main" id="{7BF41422-E1EF-4A49-906D-7C9E43200378}"/>
                        </a:ext>
                      </a:extLst>
                    </p:cNvPr>
                    <p:cNvSpPr/>
                    <p:nvPr/>
                  </p:nvSpPr>
                  <p:spPr>
                    <a:xfrm>
                      <a:off x="5805714" y="609691"/>
                      <a:ext cx="410553" cy="386869"/>
                    </a:xfrm>
                    <a:prstGeom prst="arc">
                      <a:avLst>
                        <a:gd name="adj1" fmla="val 10837911"/>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1" name="Group 40">
                    <a:extLst>
                      <a:ext uri="{FF2B5EF4-FFF2-40B4-BE49-F238E27FC236}">
                        <a16:creationId xmlns="" xmlns:a16="http://schemas.microsoft.com/office/drawing/2014/main" id="{3A6C8FCE-3906-4A51-8C51-53A21458A79D}"/>
                      </a:ext>
                    </a:extLst>
                  </p:cNvPr>
                  <p:cNvGrpSpPr/>
                  <p:nvPr/>
                </p:nvGrpSpPr>
                <p:grpSpPr>
                  <a:xfrm>
                    <a:off x="5805714" y="2607734"/>
                    <a:ext cx="580573" cy="386869"/>
                    <a:chOff x="5805714" y="609691"/>
                    <a:chExt cx="580573" cy="386869"/>
                  </a:xfrm>
                </p:grpSpPr>
                <p:sp>
                  <p:nvSpPr>
                    <p:cNvPr id="78" name="Rectangle 77">
                      <a:extLst>
                        <a:ext uri="{FF2B5EF4-FFF2-40B4-BE49-F238E27FC236}">
                          <a16:creationId xmlns="" xmlns:a16="http://schemas.microsoft.com/office/drawing/2014/main" id="{01B7306C-C82A-4CBC-8810-B196E2B85FD9}"/>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9" name="Arc 78">
                      <a:extLst>
                        <a:ext uri="{FF2B5EF4-FFF2-40B4-BE49-F238E27FC236}">
                          <a16:creationId xmlns="" xmlns:a16="http://schemas.microsoft.com/office/drawing/2014/main" id="{4309EB4B-A1C1-41B8-9E71-43E4632DE81A}"/>
                        </a:ext>
                      </a:extLst>
                    </p:cNvPr>
                    <p:cNvSpPr/>
                    <p:nvPr/>
                  </p:nvSpPr>
                  <p:spPr>
                    <a:xfrm>
                      <a:off x="5805714" y="609691"/>
                      <a:ext cx="410553" cy="386869"/>
                    </a:xfrm>
                    <a:prstGeom prst="arc">
                      <a:avLst>
                        <a:gd name="adj1" fmla="val 10817170"/>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41">
                    <a:extLst>
                      <a:ext uri="{FF2B5EF4-FFF2-40B4-BE49-F238E27FC236}">
                        <a16:creationId xmlns="" xmlns:a16="http://schemas.microsoft.com/office/drawing/2014/main" id="{C74B4894-B5D2-4362-964C-D4DC0546060A}"/>
                      </a:ext>
                    </a:extLst>
                  </p:cNvPr>
                  <p:cNvGrpSpPr/>
                  <p:nvPr/>
                </p:nvGrpSpPr>
                <p:grpSpPr>
                  <a:xfrm>
                    <a:off x="5805714" y="2918757"/>
                    <a:ext cx="580573" cy="386869"/>
                    <a:chOff x="5805714" y="609691"/>
                    <a:chExt cx="580573" cy="386869"/>
                  </a:xfrm>
                </p:grpSpPr>
                <p:sp>
                  <p:nvSpPr>
                    <p:cNvPr id="76" name="Rectangle 75">
                      <a:extLst>
                        <a:ext uri="{FF2B5EF4-FFF2-40B4-BE49-F238E27FC236}">
                          <a16:creationId xmlns="" xmlns:a16="http://schemas.microsoft.com/office/drawing/2014/main" id="{DA95D981-4D5B-4F4F-8A82-69838938508F}"/>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7" name="Arc 76">
                      <a:extLst>
                        <a:ext uri="{FF2B5EF4-FFF2-40B4-BE49-F238E27FC236}">
                          <a16:creationId xmlns="" xmlns:a16="http://schemas.microsoft.com/office/drawing/2014/main" id="{E4822634-A39A-4B0D-8399-883328FCA1EE}"/>
                        </a:ext>
                      </a:extLst>
                    </p:cNvPr>
                    <p:cNvSpPr/>
                    <p:nvPr/>
                  </p:nvSpPr>
                  <p:spPr>
                    <a:xfrm>
                      <a:off x="5805714" y="609691"/>
                      <a:ext cx="410553" cy="386869"/>
                    </a:xfrm>
                    <a:prstGeom prst="arc">
                      <a:avLst>
                        <a:gd name="adj1" fmla="val 11220475"/>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3" name="Group 42">
                    <a:extLst>
                      <a:ext uri="{FF2B5EF4-FFF2-40B4-BE49-F238E27FC236}">
                        <a16:creationId xmlns="" xmlns:a16="http://schemas.microsoft.com/office/drawing/2014/main" id="{AC0C8900-7AAE-4DAD-9853-250BA8E46217}"/>
                      </a:ext>
                    </a:extLst>
                  </p:cNvPr>
                  <p:cNvGrpSpPr/>
                  <p:nvPr/>
                </p:nvGrpSpPr>
                <p:grpSpPr>
                  <a:xfrm>
                    <a:off x="5805714" y="3229780"/>
                    <a:ext cx="580573" cy="386869"/>
                    <a:chOff x="5805714" y="609691"/>
                    <a:chExt cx="580573" cy="386869"/>
                  </a:xfrm>
                </p:grpSpPr>
                <p:sp>
                  <p:nvSpPr>
                    <p:cNvPr id="74" name="Rectangle 73">
                      <a:extLst>
                        <a:ext uri="{FF2B5EF4-FFF2-40B4-BE49-F238E27FC236}">
                          <a16:creationId xmlns="" xmlns:a16="http://schemas.microsoft.com/office/drawing/2014/main" id="{8F16C3F5-5111-4385-95DB-684995C5DA9E}"/>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5" name="Arc 74">
                      <a:extLst>
                        <a:ext uri="{FF2B5EF4-FFF2-40B4-BE49-F238E27FC236}">
                          <a16:creationId xmlns="" xmlns:a16="http://schemas.microsoft.com/office/drawing/2014/main" id="{C8E4EC42-A513-472E-AE69-66EF8F71937C}"/>
                        </a:ext>
                      </a:extLst>
                    </p:cNvPr>
                    <p:cNvSpPr/>
                    <p:nvPr/>
                  </p:nvSpPr>
                  <p:spPr>
                    <a:xfrm>
                      <a:off x="5805714" y="609691"/>
                      <a:ext cx="410553" cy="386869"/>
                    </a:xfrm>
                    <a:prstGeom prst="arc">
                      <a:avLst>
                        <a:gd name="adj1" fmla="val 1064800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 xmlns:a16="http://schemas.microsoft.com/office/drawing/2014/main" id="{B9DF2A69-06AC-4DC9-B6C7-9A1B9D012585}"/>
                      </a:ext>
                    </a:extLst>
                  </p:cNvPr>
                  <p:cNvGrpSpPr/>
                  <p:nvPr/>
                </p:nvGrpSpPr>
                <p:grpSpPr>
                  <a:xfrm>
                    <a:off x="5805714" y="3540803"/>
                    <a:ext cx="580573" cy="386869"/>
                    <a:chOff x="5805714" y="609691"/>
                    <a:chExt cx="580573" cy="386869"/>
                  </a:xfrm>
                </p:grpSpPr>
                <p:sp>
                  <p:nvSpPr>
                    <p:cNvPr id="72" name="Rectangle 71">
                      <a:extLst>
                        <a:ext uri="{FF2B5EF4-FFF2-40B4-BE49-F238E27FC236}">
                          <a16:creationId xmlns="" xmlns:a16="http://schemas.microsoft.com/office/drawing/2014/main" id="{66D59475-186E-4F7A-A501-ABEDCC08DC98}"/>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3" name="Arc 72">
                      <a:extLst>
                        <a:ext uri="{FF2B5EF4-FFF2-40B4-BE49-F238E27FC236}">
                          <a16:creationId xmlns="" xmlns:a16="http://schemas.microsoft.com/office/drawing/2014/main" id="{55C929AA-C5D4-4A29-94FC-BF99C03F9430}"/>
                        </a:ext>
                      </a:extLst>
                    </p:cNvPr>
                    <p:cNvSpPr/>
                    <p:nvPr/>
                  </p:nvSpPr>
                  <p:spPr>
                    <a:xfrm>
                      <a:off x="5805714" y="609691"/>
                      <a:ext cx="410553" cy="386869"/>
                    </a:xfrm>
                    <a:prstGeom prst="arc">
                      <a:avLst>
                        <a:gd name="adj1" fmla="val 1090146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5" name="Group 44">
                    <a:extLst>
                      <a:ext uri="{FF2B5EF4-FFF2-40B4-BE49-F238E27FC236}">
                        <a16:creationId xmlns="" xmlns:a16="http://schemas.microsoft.com/office/drawing/2014/main" id="{26F5DDE8-77F1-4A19-9A73-FA16AD387091}"/>
                      </a:ext>
                    </a:extLst>
                  </p:cNvPr>
                  <p:cNvGrpSpPr/>
                  <p:nvPr/>
                </p:nvGrpSpPr>
                <p:grpSpPr>
                  <a:xfrm>
                    <a:off x="5805714" y="3851826"/>
                    <a:ext cx="580573" cy="386869"/>
                    <a:chOff x="5805714" y="609691"/>
                    <a:chExt cx="580573" cy="386869"/>
                  </a:xfrm>
                </p:grpSpPr>
                <p:sp>
                  <p:nvSpPr>
                    <p:cNvPr id="70" name="Rectangle 69">
                      <a:extLst>
                        <a:ext uri="{FF2B5EF4-FFF2-40B4-BE49-F238E27FC236}">
                          <a16:creationId xmlns="" xmlns:a16="http://schemas.microsoft.com/office/drawing/2014/main" id="{3975D25C-1E30-46E2-BA99-3037ADE31704}"/>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1" name="Arc 70">
                      <a:extLst>
                        <a:ext uri="{FF2B5EF4-FFF2-40B4-BE49-F238E27FC236}">
                          <a16:creationId xmlns="" xmlns:a16="http://schemas.microsoft.com/office/drawing/2014/main" id="{5489E9B8-DC06-4350-B467-61A9DA0B02A7}"/>
                        </a:ext>
                      </a:extLst>
                    </p:cNvPr>
                    <p:cNvSpPr/>
                    <p:nvPr/>
                  </p:nvSpPr>
                  <p:spPr>
                    <a:xfrm>
                      <a:off x="5805714" y="609691"/>
                      <a:ext cx="410553" cy="386869"/>
                    </a:xfrm>
                    <a:prstGeom prst="arc">
                      <a:avLst>
                        <a:gd name="adj1" fmla="val 11023282"/>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6" name="Group 45">
                    <a:extLst>
                      <a:ext uri="{FF2B5EF4-FFF2-40B4-BE49-F238E27FC236}">
                        <a16:creationId xmlns="" xmlns:a16="http://schemas.microsoft.com/office/drawing/2014/main" id="{0375CE18-5EC1-4881-8142-DC1BC91AD094}"/>
                      </a:ext>
                    </a:extLst>
                  </p:cNvPr>
                  <p:cNvGrpSpPr/>
                  <p:nvPr/>
                </p:nvGrpSpPr>
                <p:grpSpPr>
                  <a:xfrm>
                    <a:off x="5805714" y="4162849"/>
                    <a:ext cx="580573" cy="386869"/>
                    <a:chOff x="5805714" y="609691"/>
                    <a:chExt cx="580573" cy="386869"/>
                  </a:xfrm>
                </p:grpSpPr>
                <p:sp>
                  <p:nvSpPr>
                    <p:cNvPr id="68" name="Rectangle 67">
                      <a:extLst>
                        <a:ext uri="{FF2B5EF4-FFF2-40B4-BE49-F238E27FC236}">
                          <a16:creationId xmlns="" xmlns:a16="http://schemas.microsoft.com/office/drawing/2014/main" id="{10A76D25-919A-40D9-9554-EFE2D3956BE4}"/>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 name="Arc 68">
                      <a:extLst>
                        <a:ext uri="{FF2B5EF4-FFF2-40B4-BE49-F238E27FC236}">
                          <a16:creationId xmlns="" xmlns:a16="http://schemas.microsoft.com/office/drawing/2014/main" id="{F541D253-66CC-4C59-909C-302800ABEEFC}"/>
                        </a:ext>
                      </a:extLst>
                    </p:cNvPr>
                    <p:cNvSpPr/>
                    <p:nvPr/>
                  </p:nvSpPr>
                  <p:spPr>
                    <a:xfrm>
                      <a:off x="5805714" y="609691"/>
                      <a:ext cx="410553" cy="386869"/>
                    </a:xfrm>
                    <a:prstGeom prst="arc">
                      <a:avLst>
                        <a:gd name="adj1" fmla="val 11168103"/>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7" name="Group 46">
                    <a:extLst>
                      <a:ext uri="{FF2B5EF4-FFF2-40B4-BE49-F238E27FC236}">
                        <a16:creationId xmlns="" xmlns:a16="http://schemas.microsoft.com/office/drawing/2014/main" id="{D86A99F9-8CBA-4BBB-88F7-14582E27C64C}"/>
                      </a:ext>
                    </a:extLst>
                  </p:cNvPr>
                  <p:cNvGrpSpPr/>
                  <p:nvPr/>
                </p:nvGrpSpPr>
                <p:grpSpPr>
                  <a:xfrm>
                    <a:off x="5805714" y="4473872"/>
                    <a:ext cx="580573" cy="386869"/>
                    <a:chOff x="5805714" y="609691"/>
                    <a:chExt cx="580573" cy="386869"/>
                  </a:xfrm>
                </p:grpSpPr>
                <p:sp>
                  <p:nvSpPr>
                    <p:cNvPr id="66" name="Rectangle 65">
                      <a:extLst>
                        <a:ext uri="{FF2B5EF4-FFF2-40B4-BE49-F238E27FC236}">
                          <a16:creationId xmlns="" xmlns:a16="http://schemas.microsoft.com/office/drawing/2014/main" id="{16259704-CA38-4525-8489-D1FECD12BDBC}"/>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 name="Arc 66">
                      <a:extLst>
                        <a:ext uri="{FF2B5EF4-FFF2-40B4-BE49-F238E27FC236}">
                          <a16:creationId xmlns="" xmlns:a16="http://schemas.microsoft.com/office/drawing/2014/main" id="{40F4FCA1-5992-49D0-8CE6-8488CF6BAF04}"/>
                        </a:ext>
                      </a:extLst>
                    </p:cNvPr>
                    <p:cNvSpPr/>
                    <p:nvPr/>
                  </p:nvSpPr>
                  <p:spPr>
                    <a:xfrm>
                      <a:off x="5805714" y="609691"/>
                      <a:ext cx="410553" cy="386869"/>
                    </a:xfrm>
                    <a:prstGeom prst="arc">
                      <a:avLst>
                        <a:gd name="adj1" fmla="val 11188676"/>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 xmlns:a16="http://schemas.microsoft.com/office/drawing/2014/main" id="{F5C59377-7214-4209-BA16-86D5D1DAE2B0}"/>
                      </a:ext>
                    </a:extLst>
                  </p:cNvPr>
                  <p:cNvGrpSpPr/>
                  <p:nvPr/>
                </p:nvGrpSpPr>
                <p:grpSpPr>
                  <a:xfrm>
                    <a:off x="5805714" y="4784895"/>
                    <a:ext cx="580573" cy="386869"/>
                    <a:chOff x="5805714" y="609691"/>
                    <a:chExt cx="580573" cy="386869"/>
                  </a:xfrm>
                </p:grpSpPr>
                <p:sp>
                  <p:nvSpPr>
                    <p:cNvPr id="64" name="Rectangle 63">
                      <a:extLst>
                        <a:ext uri="{FF2B5EF4-FFF2-40B4-BE49-F238E27FC236}">
                          <a16:creationId xmlns="" xmlns:a16="http://schemas.microsoft.com/office/drawing/2014/main" id="{959A5D35-C7AE-458F-BBB5-71CD3A3F97F8}"/>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 name="Arc 64">
                      <a:extLst>
                        <a:ext uri="{FF2B5EF4-FFF2-40B4-BE49-F238E27FC236}">
                          <a16:creationId xmlns="" xmlns:a16="http://schemas.microsoft.com/office/drawing/2014/main" id="{F490A229-65A6-4DFF-870F-4B92A114A66A}"/>
                        </a:ext>
                      </a:extLst>
                    </p:cNvPr>
                    <p:cNvSpPr/>
                    <p:nvPr/>
                  </p:nvSpPr>
                  <p:spPr>
                    <a:xfrm>
                      <a:off x="5805714" y="609691"/>
                      <a:ext cx="410553" cy="386869"/>
                    </a:xfrm>
                    <a:prstGeom prst="arc">
                      <a:avLst>
                        <a:gd name="adj1" fmla="val 11146438"/>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48">
                    <a:extLst>
                      <a:ext uri="{FF2B5EF4-FFF2-40B4-BE49-F238E27FC236}">
                        <a16:creationId xmlns="" xmlns:a16="http://schemas.microsoft.com/office/drawing/2014/main" id="{9EC6FFFF-2006-4366-8566-0113AD9F036A}"/>
                      </a:ext>
                    </a:extLst>
                  </p:cNvPr>
                  <p:cNvGrpSpPr/>
                  <p:nvPr/>
                </p:nvGrpSpPr>
                <p:grpSpPr>
                  <a:xfrm>
                    <a:off x="5805714" y="5095918"/>
                    <a:ext cx="580573" cy="386869"/>
                    <a:chOff x="5805714" y="609691"/>
                    <a:chExt cx="580573" cy="386869"/>
                  </a:xfrm>
                </p:grpSpPr>
                <p:sp>
                  <p:nvSpPr>
                    <p:cNvPr id="62" name="Rectangle 61">
                      <a:extLst>
                        <a:ext uri="{FF2B5EF4-FFF2-40B4-BE49-F238E27FC236}">
                          <a16:creationId xmlns="" xmlns:a16="http://schemas.microsoft.com/office/drawing/2014/main" id="{595E399E-0521-4D5B-914F-29C3ADDF2B72}"/>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3" name="Arc 62">
                      <a:extLst>
                        <a:ext uri="{FF2B5EF4-FFF2-40B4-BE49-F238E27FC236}">
                          <a16:creationId xmlns="" xmlns:a16="http://schemas.microsoft.com/office/drawing/2014/main" id="{14739334-2472-4756-B880-7780C40DA407}"/>
                        </a:ext>
                      </a:extLst>
                    </p:cNvPr>
                    <p:cNvSpPr/>
                    <p:nvPr/>
                  </p:nvSpPr>
                  <p:spPr>
                    <a:xfrm>
                      <a:off x="5805714" y="609691"/>
                      <a:ext cx="410553" cy="386869"/>
                    </a:xfrm>
                    <a:prstGeom prst="arc">
                      <a:avLst>
                        <a:gd name="adj1" fmla="val 11122511"/>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0" name="Group 49">
                    <a:extLst>
                      <a:ext uri="{FF2B5EF4-FFF2-40B4-BE49-F238E27FC236}">
                        <a16:creationId xmlns="" xmlns:a16="http://schemas.microsoft.com/office/drawing/2014/main" id="{6D7FEFCF-F5E2-48A4-8DA2-466E3FA530E8}"/>
                      </a:ext>
                    </a:extLst>
                  </p:cNvPr>
                  <p:cNvGrpSpPr/>
                  <p:nvPr/>
                </p:nvGrpSpPr>
                <p:grpSpPr>
                  <a:xfrm>
                    <a:off x="5805714" y="5406941"/>
                    <a:ext cx="580573" cy="386869"/>
                    <a:chOff x="5805714" y="609691"/>
                    <a:chExt cx="580573" cy="386869"/>
                  </a:xfrm>
                </p:grpSpPr>
                <p:sp>
                  <p:nvSpPr>
                    <p:cNvPr id="60" name="Rectangle 59">
                      <a:extLst>
                        <a:ext uri="{FF2B5EF4-FFF2-40B4-BE49-F238E27FC236}">
                          <a16:creationId xmlns="" xmlns:a16="http://schemas.microsoft.com/office/drawing/2014/main" id="{5B8C7798-2FB8-447C-BA5C-ECB75C74E5AD}"/>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1" name="Arc 60">
                      <a:extLst>
                        <a:ext uri="{FF2B5EF4-FFF2-40B4-BE49-F238E27FC236}">
                          <a16:creationId xmlns="" xmlns:a16="http://schemas.microsoft.com/office/drawing/2014/main" id="{DDFE7CA2-AC7D-4CF0-A779-1F7EC6161969}"/>
                        </a:ext>
                      </a:extLst>
                    </p:cNvPr>
                    <p:cNvSpPr/>
                    <p:nvPr/>
                  </p:nvSpPr>
                  <p:spPr>
                    <a:xfrm>
                      <a:off x="5805714" y="609691"/>
                      <a:ext cx="410553" cy="386869"/>
                    </a:xfrm>
                    <a:prstGeom prst="arc">
                      <a:avLst>
                        <a:gd name="adj1" fmla="val 1087916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1" name="Group 50">
                    <a:extLst>
                      <a:ext uri="{FF2B5EF4-FFF2-40B4-BE49-F238E27FC236}">
                        <a16:creationId xmlns="" xmlns:a16="http://schemas.microsoft.com/office/drawing/2014/main" id="{EF6B5FAD-EB1F-43DC-8B99-11CAD21D64C9}"/>
                      </a:ext>
                    </a:extLst>
                  </p:cNvPr>
                  <p:cNvGrpSpPr/>
                  <p:nvPr/>
                </p:nvGrpSpPr>
                <p:grpSpPr>
                  <a:xfrm>
                    <a:off x="5805714" y="5717964"/>
                    <a:ext cx="580573" cy="386869"/>
                    <a:chOff x="5805714" y="609691"/>
                    <a:chExt cx="580573" cy="386869"/>
                  </a:xfrm>
                </p:grpSpPr>
                <p:sp>
                  <p:nvSpPr>
                    <p:cNvPr id="58" name="Rectangle 57">
                      <a:extLst>
                        <a:ext uri="{FF2B5EF4-FFF2-40B4-BE49-F238E27FC236}">
                          <a16:creationId xmlns="" xmlns:a16="http://schemas.microsoft.com/office/drawing/2014/main" id="{B817890A-729D-4FBB-8EF7-DAFD6F73427B}"/>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9" name="Arc 58">
                      <a:extLst>
                        <a:ext uri="{FF2B5EF4-FFF2-40B4-BE49-F238E27FC236}">
                          <a16:creationId xmlns="" xmlns:a16="http://schemas.microsoft.com/office/drawing/2014/main" id="{EAD6132E-2435-4771-A3CC-CCE94E7A9600}"/>
                        </a:ext>
                      </a:extLst>
                    </p:cNvPr>
                    <p:cNvSpPr/>
                    <p:nvPr/>
                  </p:nvSpPr>
                  <p:spPr>
                    <a:xfrm>
                      <a:off x="5805714" y="609691"/>
                      <a:ext cx="410553" cy="386869"/>
                    </a:xfrm>
                    <a:prstGeom prst="arc">
                      <a:avLst>
                        <a:gd name="adj1" fmla="val 1099240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2" name="Group 51">
                    <a:extLst>
                      <a:ext uri="{FF2B5EF4-FFF2-40B4-BE49-F238E27FC236}">
                        <a16:creationId xmlns="" xmlns:a16="http://schemas.microsoft.com/office/drawing/2014/main" id="{2B7006E1-B188-46BA-BAA5-15A960905F4C}"/>
                      </a:ext>
                    </a:extLst>
                  </p:cNvPr>
                  <p:cNvGrpSpPr/>
                  <p:nvPr/>
                </p:nvGrpSpPr>
                <p:grpSpPr>
                  <a:xfrm>
                    <a:off x="5805714" y="6028987"/>
                    <a:ext cx="580573" cy="386869"/>
                    <a:chOff x="5805714" y="609691"/>
                    <a:chExt cx="580573" cy="386869"/>
                  </a:xfrm>
                </p:grpSpPr>
                <p:sp>
                  <p:nvSpPr>
                    <p:cNvPr id="56" name="Rectangle 55">
                      <a:extLst>
                        <a:ext uri="{FF2B5EF4-FFF2-40B4-BE49-F238E27FC236}">
                          <a16:creationId xmlns="" xmlns:a16="http://schemas.microsoft.com/office/drawing/2014/main" id="{D01250CF-AFA1-4A19-B3C7-7F163609380B}"/>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7" name="Arc 56">
                      <a:extLst>
                        <a:ext uri="{FF2B5EF4-FFF2-40B4-BE49-F238E27FC236}">
                          <a16:creationId xmlns="" xmlns:a16="http://schemas.microsoft.com/office/drawing/2014/main" id="{1014BA5C-C370-44EB-84DA-2D69E36CE6C3}"/>
                        </a:ext>
                      </a:extLst>
                    </p:cNvPr>
                    <p:cNvSpPr/>
                    <p:nvPr/>
                  </p:nvSpPr>
                  <p:spPr>
                    <a:xfrm>
                      <a:off x="5805714" y="609691"/>
                      <a:ext cx="410553" cy="386869"/>
                    </a:xfrm>
                    <a:prstGeom prst="arc">
                      <a:avLst>
                        <a:gd name="adj1" fmla="val 11197210"/>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3" name="Group 52">
                    <a:extLst>
                      <a:ext uri="{FF2B5EF4-FFF2-40B4-BE49-F238E27FC236}">
                        <a16:creationId xmlns="" xmlns:a16="http://schemas.microsoft.com/office/drawing/2014/main" id="{AD8CB7E5-EBC4-4791-B93B-D0B41B862B83}"/>
                      </a:ext>
                    </a:extLst>
                  </p:cNvPr>
                  <p:cNvGrpSpPr/>
                  <p:nvPr/>
                </p:nvGrpSpPr>
                <p:grpSpPr>
                  <a:xfrm>
                    <a:off x="5805714" y="6340004"/>
                    <a:ext cx="580573" cy="386869"/>
                    <a:chOff x="5805714" y="609691"/>
                    <a:chExt cx="580573" cy="386869"/>
                  </a:xfrm>
                </p:grpSpPr>
                <p:sp>
                  <p:nvSpPr>
                    <p:cNvPr id="54" name="Rectangle 53">
                      <a:extLst>
                        <a:ext uri="{FF2B5EF4-FFF2-40B4-BE49-F238E27FC236}">
                          <a16:creationId xmlns="" xmlns:a16="http://schemas.microsoft.com/office/drawing/2014/main" id="{CF456FF3-391C-4C8E-A128-A413BDBBB225}"/>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5" name="Arc 54">
                      <a:extLst>
                        <a:ext uri="{FF2B5EF4-FFF2-40B4-BE49-F238E27FC236}">
                          <a16:creationId xmlns="" xmlns:a16="http://schemas.microsoft.com/office/drawing/2014/main" id="{8838FE2A-04D7-44E3-97C3-54338832CB9A}"/>
                        </a:ext>
                      </a:extLst>
                    </p:cNvPr>
                    <p:cNvSpPr/>
                    <p:nvPr/>
                  </p:nvSpPr>
                  <p:spPr>
                    <a:xfrm>
                      <a:off x="5805714" y="609691"/>
                      <a:ext cx="410553" cy="386869"/>
                    </a:xfrm>
                    <a:prstGeom prst="arc">
                      <a:avLst>
                        <a:gd name="adj1" fmla="val 11129801"/>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grpSp>
        </p:grpSp>
      </p:grpSp>
      <p:sp>
        <p:nvSpPr>
          <p:cNvPr id="103" name="TextBox 102">
            <a:extLst>
              <a:ext uri="{FF2B5EF4-FFF2-40B4-BE49-F238E27FC236}">
                <a16:creationId xmlns="" xmlns:a16="http://schemas.microsoft.com/office/drawing/2014/main" id="{F2C903F3-C80B-4C65-BBE4-42679B3787E3}"/>
              </a:ext>
            </a:extLst>
          </p:cNvPr>
          <p:cNvSpPr txBox="1"/>
          <p:nvPr/>
        </p:nvSpPr>
        <p:spPr>
          <a:xfrm>
            <a:off x="6574551" y="1252638"/>
            <a:ext cx="5046334" cy="954107"/>
          </a:xfrm>
          <a:prstGeom prst="rect">
            <a:avLst/>
          </a:prstGeom>
          <a:noFill/>
        </p:spPr>
        <p:txBody>
          <a:bodyPr wrap="square" rtlCol="0">
            <a:spAutoFit/>
          </a:bodyPr>
          <a:lstStyle/>
          <a:p>
            <a:pPr algn="ctr"/>
            <a:r>
              <a:rPr lang="ar-EG" sz="2800" b="1" dirty="0">
                <a:ln>
                  <a:solidFill>
                    <a:schemeClr val="tx1">
                      <a:lumMod val="65000"/>
                      <a:lumOff val="35000"/>
                    </a:schemeClr>
                  </a:solidFill>
                </a:ln>
                <a:solidFill>
                  <a:schemeClr val="tx1">
                    <a:lumMod val="65000"/>
                    <a:lumOff val="35000"/>
                  </a:schemeClr>
                </a:solidFill>
                <a:effectLst>
                  <a:glow rad="63500">
                    <a:schemeClr val="accent6">
                      <a:satMod val="175000"/>
                      <a:alpha val="40000"/>
                    </a:schemeClr>
                  </a:glow>
                </a:effectLst>
                <a:latin typeface="Sakkal Majalla" pitchFamily="2" charset="-78"/>
                <a:cs typeface="Sakkal Majalla" pitchFamily="2" charset="-78"/>
              </a:rPr>
              <a:t>مدخل الي ادارة الموارد البشرية وإعادة الهيكل التنظيمي داخل المؤسسات</a:t>
            </a:r>
          </a:p>
        </p:txBody>
      </p:sp>
      <p:sp>
        <p:nvSpPr>
          <p:cNvPr id="104" name="TextBox 103">
            <a:extLst>
              <a:ext uri="{FF2B5EF4-FFF2-40B4-BE49-F238E27FC236}">
                <a16:creationId xmlns="" xmlns:a16="http://schemas.microsoft.com/office/drawing/2014/main" id="{BC486640-E351-43E9-B9E2-9FE71880CCBD}"/>
              </a:ext>
            </a:extLst>
          </p:cNvPr>
          <p:cNvSpPr txBox="1"/>
          <p:nvPr/>
        </p:nvSpPr>
        <p:spPr>
          <a:xfrm>
            <a:off x="6703965" y="2172897"/>
            <a:ext cx="4395571" cy="3970318"/>
          </a:xfrm>
          <a:prstGeom prst="rect">
            <a:avLst/>
          </a:prstGeom>
          <a:noFill/>
        </p:spPr>
        <p:txBody>
          <a:bodyPr wrap="square" rtlCol="0">
            <a:spAutoFit/>
          </a:bodyPr>
          <a:lstStyle/>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مفهوم إدارة الموارد البشرية.</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أهمية إدارة الموارد البشرية.</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أهداف إدارة الموارد البشرية.</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كيفية إعادة الهيكل التنظيمي داخل المؤسسات.</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شرح موقع </a:t>
            </a:r>
            <a:r>
              <a:rPr lang="en-US" sz="2400" dirty="0">
                <a:ln>
                  <a:solidFill>
                    <a:srgbClr val="002060"/>
                  </a:solidFill>
                </a:ln>
                <a:solidFill>
                  <a:prstClr val="black">
                    <a:lumMod val="95000"/>
                    <a:lumOff val="5000"/>
                  </a:prstClr>
                </a:solidFill>
                <a:latin typeface="Sakkal Majalla" pitchFamily="2" charset="-78"/>
                <a:cs typeface="Sakkal Majalla" pitchFamily="2" charset="-78"/>
              </a:rPr>
              <a:t>Freelancer (</a:t>
            </a:r>
            <a:r>
              <a:rPr lang="ar-EG" sz="2400" dirty="0">
                <a:ln>
                  <a:solidFill>
                    <a:srgbClr val="002060"/>
                  </a:solidFill>
                </a:ln>
                <a:solidFill>
                  <a:prstClr val="black">
                    <a:lumMod val="95000"/>
                    <a:lumOff val="5000"/>
                  </a:prstClr>
                </a:solidFill>
                <a:latin typeface="Sakkal Majalla" pitchFamily="2" charset="-78"/>
                <a:cs typeface="Sakkal Majalla" pitchFamily="2" charset="-78"/>
              </a:rPr>
              <a:t>كيفية التسجيل وطريقة العمل والربح).</a:t>
            </a:r>
          </a:p>
        </p:txBody>
      </p:sp>
      <p:sp>
        <p:nvSpPr>
          <p:cNvPr id="105" name="TextBox 104">
            <a:extLst>
              <a:ext uri="{FF2B5EF4-FFF2-40B4-BE49-F238E27FC236}">
                <a16:creationId xmlns="" xmlns:a16="http://schemas.microsoft.com/office/drawing/2014/main" id="{F2C903F3-C80B-4C65-BBE4-42679B3787E3}"/>
              </a:ext>
            </a:extLst>
          </p:cNvPr>
          <p:cNvSpPr txBox="1"/>
          <p:nvPr/>
        </p:nvSpPr>
        <p:spPr>
          <a:xfrm>
            <a:off x="745753" y="1537550"/>
            <a:ext cx="4881957" cy="523220"/>
          </a:xfrm>
          <a:prstGeom prst="rect">
            <a:avLst/>
          </a:prstGeom>
          <a:noFill/>
        </p:spPr>
        <p:txBody>
          <a:bodyPr wrap="square" rtlCol="0">
            <a:spAutoFit/>
          </a:bodyPr>
          <a:lstStyle/>
          <a:p>
            <a:pPr algn="ctr"/>
            <a:r>
              <a:rPr lang="ar-EG" sz="2800" b="1" dirty="0">
                <a:ln>
                  <a:solidFill>
                    <a:schemeClr val="tx1">
                      <a:lumMod val="65000"/>
                      <a:lumOff val="35000"/>
                    </a:schemeClr>
                  </a:solidFill>
                </a:ln>
                <a:solidFill>
                  <a:schemeClr val="tx1">
                    <a:lumMod val="65000"/>
                    <a:lumOff val="35000"/>
                  </a:schemeClr>
                </a:solidFill>
                <a:effectLst>
                  <a:glow rad="63500">
                    <a:schemeClr val="accent6">
                      <a:satMod val="175000"/>
                      <a:alpha val="40000"/>
                    </a:schemeClr>
                  </a:glow>
                </a:effectLst>
                <a:latin typeface="Sakkal Majalla" pitchFamily="2" charset="-78"/>
                <a:cs typeface="Sakkal Majalla" pitchFamily="2" charset="-78"/>
              </a:rPr>
              <a:t>إدارة فريق العمل والتعامل مع الموردين</a:t>
            </a:r>
          </a:p>
        </p:txBody>
      </p:sp>
      <p:sp>
        <p:nvSpPr>
          <p:cNvPr id="106" name="TextBox 105">
            <a:extLst>
              <a:ext uri="{FF2B5EF4-FFF2-40B4-BE49-F238E27FC236}">
                <a16:creationId xmlns="" xmlns:a16="http://schemas.microsoft.com/office/drawing/2014/main" id="{BC486640-E351-43E9-B9E2-9FE71880CCBD}"/>
              </a:ext>
            </a:extLst>
          </p:cNvPr>
          <p:cNvSpPr txBox="1"/>
          <p:nvPr/>
        </p:nvSpPr>
        <p:spPr>
          <a:xfrm>
            <a:off x="733468" y="2442543"/>
            <a:ext cx="4851040" cy="3416320"/>
          </a:xfrm>
          <a:prstGeom prst="rect">
            <a:avLst/>
          </a:prstGeom>
          <a:noFill/>
        </p:spPr>
        <p:txBody>
          <a:bodyPr wrap="square" rtlCol="0">
            <a:spAutoFit/>
          </a:bodyPr>
          <a:lstStyle/>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مفهوم إدارة فريق العمل والعمل الجماعي.</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نصائح لإدارة فريق العمل الناجح والفعال.</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آليات اختيار فريق العمل.</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تطوير فريق العمل.</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نظام التحفيز والمكافئات.</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التعامل مع الموردين.</a:t>
            </a:r>
          </a:p>
        </p:txBody>
      </p:sp>
      <p:sp>
        <p:nvSpPr>
          <p:cNvPr id="107" name="TextBox 106">
            <a:extLst>
              <a:ext uri="{FF2B5EF4-FFF2-40B4-BE49-F238E27FC236}">
                <a16:creationId xmlns="" xmlns:a16="http://schemas.microsoft.com/office/drawing/2014/main" id="{B1FBF4D5-CE44-480D-BC29-B88EB2D96005}"/>
              </a:ext>
            </a:extLst>
          </p:cNvPr>
          <p:cNvSpPr txBox="1"/>
          <p:nvPr/>
        </p:nvSpPr>
        <p:spPr>
          <a:xfrm>
            <a:off x="11257684" y="4176279"/>
            <a:ext cx="553998" cy="2326663"/>
          </a:xfrm>
          <a:prstGeom prst="rect">
            <a:avLst/>
          </a:prstGeom>
          <a:noFill/>
        </p:spPr>
        <p:txBody>
          <a:bodyPr vert="vert270" wrap="square" rtlCol="0">
            <a:spAutoFit/>
          </a:bodyPr>
          <a:lstStyle/>
          <a:p>
            <a:pPr lvl="0" algn="ctr" rtl="0">
              <a:defRPr/>
            </a:pPr>
            <a:r>
              <a:rPr lang="ar-EG" sz="2400" b="1" kern="0" dirty="0">
                <a:solidFill>
                  <a:prstClr val="white"/>
                </a:solidFill>
                <a:latin typeface="Sakkal Majalla" panose="02000000000000000000" pitchFamily="2" charset="-78"/>
                <a:cs typeface="Sakkal Majalla" panose="02000000000000000000" pitchFamily="2" charset="-78"/>
              </a:rPr>
              <a:t>الجلسة التدريبية الأولى</a:t>
            </a:r>
            <a:endParaRPr kumimoji="0" lang="en-US" sz="2400" b="1" i="0" u="none" strike="noStrike" kern="0" cap="none" spc="0" normalizeH="0" baseline="0" noProof="0" dirty="0">
              <a:ln>
                <a:noFill/>
              </a:ln>
              <a:solidFill>
                <a:prstClr val="white"/>
              </a:solidFill>
              <a:effectLst/>
              <a:uLnTx/>
              <a:uFillTx/>
              <a:latin typeface="Sakkal Majalla" panose="02000000000000000000" pitchFamily="2" charset="-78"/>
              <a:cs typeface="Sakkal Majalla" panose="02000000000000000000" pitchFamily="2" charset="-78"/>
            </a:endParaRPr>
          </a:p>
        </p:txBody>
      </p:sp>
      <p:sp>
        <p:nvSpPr>
          <p:cNvPr id="108" name="TextBox 107">
            <a:extLst>
              <a:ext uri="{FF2B5EF4-FFF2-40B4-BE49-F238E27FC236}">
                <a16:creationId xmlns="" xmlns:a16="http://schemas.microsoft.com/office/drawing/2014/main" id="{028D77CE-26CC-48A3-92E2-0D112FD9E9FA}"/>
              </a:ext>
            </a:extLst>
          </p:cNvPr>
          <p:cNvSpPr txBox="1"/>
          <p:nvPr/>
        </p:nvSpPr>
        <p:spPr>
          <a:xfrm flipH="1">
            <a:off x="417407" y="4061881"/>
            <a:ext cx="553998" cy="2315661"/>
          </a:xfrm>
          <a:prstGeom prst="rect">
            <a:avLst/>
          </a:prstGeom>
          <a:noFill/>
        </p:spPr>
        <p:txBody>
          <a:bodyPr vert="vert270" wrap="square" rtlCol="0">
            <a:spAutoFit/>
          </a:bodyPr>
          <a:lstStyle/>
          <a:p>
            <a:pPr lvl="0" algn="ctr" rtl="0">
              <a:defRPr/>
            </a:pPr>
            <a:r>
              <a:rPr lang="ar-EG" sz="2400" b="1" kern="0" dirty="0">
                <a:solidFill>
                  <a:prstClr val="white"/>
                </a:solidFill>
                <a:latin typeface="Sakkal Majalla" panose="02000000000000000000" pitchFamily="2" charset="-78"/>
                <a:cs typeface="Sakkal Majalla" panose="02000000000000000000" pitchFamily="2" charset="-78"/>
              </a:rPr>
              <a:t>الجلسة التدريبية الثانية</a:t>
            </a:r>
            <a:endParaRPr lang="en-US" sz="2400" b="1" kern="0" dirty="0">
              <a:solidFill>
                <a:prstClr val="white"/>
              </a:solidFill>
              <a:latin typeface="Sakkal Majalla" panose="02000000000000000000" pitchFamily="2" charset="-78"/>
              <a:cs typeface="Sakkal Majalla" panose="02000000000000000000" pitchFamily="2" charset="-78"/>
            </a:endParaRPr>
          </a:p>
        </p:txBody>
      </p:sp>
      <p:sp>
        <p:nvSpPr>
          <p:cNvPr id="109" name="Slide Number Placeholder 108"/>
          <p:cNvSpPr>
            <a:spLocks noGrp="1"/>
          </p:cNvSpPr>
          <p:nvPr>
            <p:ph type="sldNum" sz="quarter" idx="12"/>
          </p:nvPr>
        </p:nvSpPr>
        <p:spPr/>
        <p:txBody>
          <a:bodyPr/>
          <a:lstStyle/>
          <a:p>
            <a:fld id="{802A93DA-8321-490E-B7A0-7881EC602D96}" type="slidenum">
              <a:rPr lang="ar-EG" smtClean="0"/>
              <a:t>3</a:t>
            </a:fld>
            <a:endParaRPr lang="ar-EG"/>
          </a:p>
        </p:txBody>
      </p:sp>
      <p:grpSp>
        <p:nvGrpSpPr>
          <p:cNvPr id="4" name="Group 3">
            <a:extLst>
              <a:ext uri="{FF2B5EF4-FFF2-40B4-BE49-F238E27FC236}">
                <a16:creationId xmlns="" xmlns:a16="http://schemas.microsoft.com/office/drawing/2014/main" id="{55AECF6D-9DF8-3662-501C-06081FD0BFDC}"/>
              </a:ext>
            </a:extLst>
          </p:cNvPr>
          <p:cNvGrpSpPr/>
          <p:nvPr/>
        </p:nvGrpSpPr>
        <p:grpSpPr>
          <a:xfrm>
            <a:off x="4388975" y="270961"/>
            <a:ext cx="3749166" cy="682780"/>
            <a:chOff x="-808695" y="324754"/>
            <a:chExt cx="8019391" cy="1045940"/>
          </a:xfrm>
        </p:grpSpPr>
        <p:sp>
          <p:nvSpPr>
            <p:cNvPr id="100" name="Rectangle 99">
              <a:extLst>
                <a:ext uri="{FF2B5EF4-FFF2-40B4-BE49-F238E27FC236}">
                  <a16:creationId xmlns="" xmlns:a16="http://schemas.microsoft.com/office/drawing/2014/main" id="{11A7F1F9-0A03-886E-2085-33068108BE1E}"/>
                </a:ext>
              </a:extLst>
            </p:cNvPr>
            <p:cNvSpPr/>
            <p:nvPr/>
          </p:nvSpPr>
          <p:spPr>
            <a:xfrm>
              <a:off x="-755741" y="370612"/>
              <a:ext cx="7732502" cy="909174"/>
            </a:xfrm>
            <a:prstGeom prst="rect">
              <a:avLst/>
            </a:prstGeom>
            <a:solidFill>
              <a:srgbClr val="F9F9F9"/>
            </a:solidFill>
            <a:ln>
              <a:solidFill>
                <a:srgbClr val="F9F9F9"/>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3200" b="0"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grpSp>
          <p:nvGrpSpPr>
            <p:cNvPr id="101" name="Group 100">
              <a:extLst>
                <a:ext uri="{FF2B5EF4-FFF2-40B4-BE49-F238E27FC236}">
                  <a16:creationId xmlns="" xmlns:a16="http://schemas.microsoft.com/office/drawing/2014/main" id="{C2DE4BA6-BEFE-9DA7-2AF6-3BB2C50BE676}"/>
                </a:ext>
              </a:extLst>
            </p:cNvPr>
            <p:cNvGrpSpPr/>
            <p:nvPr/>
          </p:nvGrpSpPr>
          <p:grpSpPr>
            <a:xfrm>
              <a:off x="-808695" y="324754"/>
              <a:ext cx="8019391" cy="1045940"/>
              <a:chOff x="949708" y="127967"/>
              <a:chExt cx="5829914" cy="1045940"/>
            </a:xfrm>
          </p:grpSpPr>
          <p:pic>
            <p:nvPicPr>
              <p:cNvPr id="102" name="Picture 101">
                <a:extLst>
                  <a:ext uri="{FF2B5EF4-FFF2-40B4-BE49-F238E27FC236}">
                    <a16:creationId xmlns="" xmlns:a16="http://schemas.microsoft.com/office/drawing/2014/main" id="{D1460377-D9DC-E583-0D2B-75FB53984D7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8955" y="127967"/>
                <a:ext cx="5791418" cy="1045940"/>
              </a:xfrm>
              <a:prstGeom prst="rect">
                <a:avLst/>
              </a:prstGeom>
            </p:spPr>
          </p:pic>
          <p:sp>
            <p:nvSpPr>
              <p:cNvPr id="110" name="Rectangle 109">
                <a:extLst>
                  <a:ext uri="{FF2B5EF4-FFF2-40B4-BE49-F238E27FC236}">
                    <a16:creationId xmlns="" xmlns:a16="http://schemas.microsoft.com/office/drawing/2014/main" id="{147C1876-3E1F-0857-B4CD-70970C4C2668}"/>
                  </a:ext>
                </a:extLst>
              </p:cNvPr>
              <p:cNvSpPr/>
              <p:nvPr/>
            </p:nvSpPr>
            <p:spPr>
              <a:xfrm>
                <a:off x="949708" y="173825"/>
                <a:ext cx="5829914" cy="990104"/>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6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اليوم التدريبي الأول </a:t>
                </a:r>
              </a:p>
            </p:txBody>
          </p:sp>
        </p:grpSp>
      </p:grpSp>
      <p:sp>
        <p:nvSpPr>
          <p:cNvPr id="11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614976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randombar(horizontal)">
                                      <p:cBhvr>
                                        <p:cTn id="10" dur="500"/>
                                        <p:tgtEl>
                                          <p:spTgt spid="107"/>
                                        </p:tgtEl>
                                      </p:cBhvr>
                                    </p:animEffect>
                                  </p:childTnLst>
                                </p:cTn>
                              </p:par>
                              <p:par>
                                <p:cTn id="11" presetID="2" presetClass="entr" presetSubtype="4" fill="hold" grpId="0" nodeType="withEffect">
                                  <p:stCondLst>
                                    <p:cond delay="0"/>
                                  </p:stCondLst>
                                  <p:childTnLst>
                                    <p:set>
                                      <p:cBhvr>
                                        <p:cTn id="12" dur="1" fill="hold">
                                          <p:stCondLst>
                                            <p:cond delay="0"/>
                                          </p:stCondLst>
                                        </p:cTn>
                                        <p:tgtEl>
                                          <p:spTgt spid="103"/>
                                        </p:tgtEl>
                                        <p:attrNameLst>
                                          <p:attrName>style.visibility</p:attrName>
                                        </p:attrNameLst>
                                      </p:cBhvr>
                                      <p:to>
                                        <p:strVal val="visible"/>
                                      </p:to>
                                    </p:set>
                                    <p:anim calcmode="lin" valueType="num">
                                      <p:cBhvr additive="base">
                                        <p:cTn id="13" dur="500" fill="hold"/>
                                        <p:tgtEl>
                                          <p:spTgt spid="103"/>
                                        </p:tgtEl>
                                        <p:attrNameLst>
                                          <p:attrName>ppt_x</p:attrName>
                                        </p:attrNameLst>
                                      </p:cBhvr>
                                      <p:tavLst>
                                        <p:tav tm="0">
                                          <p:val>
                                            <p:strVal val="#ppt_x"/>
                                          </p:val>
                                        </p:tav>
                                        <p:tav tm="100000">
                                          <p:val>
                                            <p:strVal val="#ppt_x"/>
                                          </p:val>
                                        </p:tav>
                                      </p:tavLst>
                                    </p:anim>
                                    <p:anim calcmode="lin" valueType="num">
                                      <p:cBhvr additive="base">
                                        <p:cTn id="14"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04">
                                            <p:txEl>
                                              <p:pRg st="0" end="0"/>
                                            </p:txEl>
                                          </p:spTgt>
                                        </p:tgtEl>
                                        <p:attrNameLst>
                                          <p:attrName>style.visibility</p:attrName>
                                        </p:attrNameLst>
                                      </p:cBhvr>
                                      <p:to>
                                        <p:strVal val="visible"/>
                                      </p:to>
                                    </p:set>
                                    <p:animEffect transition="in" filter="barn(inVertical)">
                                      <p:cBhvr>
                                        <p:cTn id="19" dur="500"/>
                                        <p:tgtEl>
                                          <p:spTgt spid="104">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04">
                                            <p:txEl>
                                              <p:pRg st="1" end="1"/>
                                            </p:txEl>
                                          </p:spTgt>
                                        </p:tgtEl>
                                        <p:attrNameLst>
                                          <p:attrName>style.visibility</p:attrName>
                                        </p:attrNameLst>
                                      </p:cBhvr>
                                      <p:to>
                                        <p:strVal val="visible"/>
                                      </p:to>
                                    </p:set>
                                    <p:animEffect transition="in" filter="barn(inVertical)">
                                      <p:cBhvr>
                                        <p:cTn id="24" dur="500"/>
                                        <p:tgtEl>
                                          <p:spTgt spid="104">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04">
                                            <p:txEl>
                                              <p:pRg st="2" end="2"/>
                                            </p:txEl>
                                          </p:spTgt>
                                        </p:tgtEl>
                                        <p:attrNameLst>
                                          <p:attrName>style.visibility</p:attrName>
                                        </p:attrNameLst>
                                      </p:cBhvr>
                                      <p:to>
                                        <p:strVal val="visible"/>
                                      </p:to>
                                    </p:set>
                                    <p:animEffect transition="in" filter="barn(inVertical)">
                                      <p:cBhvr>
                                        <p:cTn id="29" dur="500"/>
                                        <p:tgtEl>
                                          <p:spTgt spid="104">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04">
                                            <p:txEl>
                                              <p:pRg st="3" end="3"/>
                                            </p:txEl>
                                          </p:spTgt>
                                        </p:tgtEl>
                                        <p:attrNameLst>
                                          <p:attrName>style.visibility</p:attrName>
                                        </p:attrNameLst>
                                      </p:cBhvr>
                                      <p:to>
                                        <p:strVal val="visible"/>
                                      </p:to>
                                    </p:set>
                                    <p:animEffect transition="in" filter="barn(inVertical)">
                                      <p:cBhvr>
                                        <p:cTn id="34" dur="500"/>
                                        <p:tgtEl>
                                          <p:spTgt spid="104">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04">
                                            <p:txEl>
                                              <p:pRg st="4" end="4"/>
                                            </p:txEl>
                                          </p:spTgt>
                                        </p:tgtEl>
                                        <p:attrNameLst>
                                          <p:attrName>style.visibility</p:attrName>
                                        </p:attrNameLst>
                                      </p:cBhvr>
                                      <p:to>
                                        <p:strVal val="visible"/>
                                      </p:to>
                                    </p:set>
                                    <p:animEffect transition="in" filter="barn(inVertical)">
                                      <p:cBhvr>
                                        <p:cTn id="39" dur="500"/>
                                        <p:tgtEl>
                                          <p:spTgt spid="104">
                                            <p:txEl>
                                              <p:pRg st="4" end="4"/>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08"/>
                                        </p:tgtEl>
                                        <p:attrNameLst>
                                          <p:attrName>style.visibility</p:attrName>
                                        </p:attrNameLst>
                                      </p:cBhvr>
                                      <p:to>
                                        <p:strVal val="visible"/>
                                      </p:to>
                                    </p:set>
                                    <p:anim calcmode="lin" valueType="num">
                                      <p:cBhvr additive="base">
                                        <p:cTn id="44" dur="500" fill="hold"/>
                                        <p:tgtEl>
                                          <p:spTgt spid="108"/>
                                        </p:tgtEl>
                                        <p:attrNameLst>
                                          <p:attrName>ppt_x</p:attrName>
                                        </p:attrNameLst>
                                      </p:cBhvr>
                                      <p:tavLst>
                                        <p:tav tm="0">
                                          <p:val>
                                            <p:strVal val="#ppt_x"/>
                                          </p:val>
                                        </p:tav>
                                        <p:tav tm="100000">
                                          <p:val>
                                            <p:strVal val="#ppt_x"/>
                                          </p:val>
                                        </p:tav>
                                      </p:tavLst>
                                    </p:anim>
                                    <p:anim calcmode="lin" valueType="num">
                                      <p:cBhvr additive="base">
                                        <p:cTn id="45" dur="500" fill="hold"/>
                                        <p:tgtEl>
                                          <p:spTgt spid="108"/>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05"/>
                                        </p:tgtEl>
                                        <p:attrNameLst>
                                          <p:attrName>style.visibility</p:attrName>
                                        </p:attrNameLst>
                                      </p:cBhvr>
                                      <p:to>
                                        <p:strVal val="visible"/>
                                      </p:to>
                                    </p:set>
                                    <p:anim calcmode="lin" valueType="num">
                                      <p:cBhvr additive="base">
                                        <p:cTn id="48" dur="500" fill="hold"/>
                                        <p:tgtEl>
                                          <p:spTgt spid="105"/>
                                        </p:tgtEl>
                                        <p:attrNameLst>
                                          <p:attrName>ppt_x</p:attrName>
                                        </p:attrNameLst>
                                      </p:cBhvr>
                                      <p:tavLst>
                                        <p:tav tm="0">
                                          <p:val>
                                            <p:strVal val="#ppt_x"/>
                                          </p:val>
                                        </p:tav>
                                        <p:tav tm="100000">
                                          <p:val>
                                            <p:strVal val="#ppt_x"/>
                                          </p:val>
                                        </p:tav>
                                      </p:tavLst>
                                    </p:anim>
                                    <p:anim calcmode="lin" valueType="num">
                                      <p:cBhvr additive="base">
                                        <p:cTn id="49"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106">
                                            <p:txEl>
                                              <p:pRg st="0" end="0"/>
                                            </p:txEl>
                                          </p:spTgt>
                                        </p:tgtEl>
                                        <p:attrNameLst>
                                          <p:attrName>style.visibility</p:attrName>
                                        </p:attrNameLst>
                                      </p:cBhvr>
                                      <p:to>
                                        <p:strVal val="visible"/>
                                      </p:to>
                                    </p:set>
                                    <p:animEffect transition="in" filter="barn(inVertical)">
                                      <p:cBhvr>
                                        <p:cTn id="54" dur="500"/>
                                        <p:tgtEl>
                                          <p:spTgt spid="106">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106">
                                            <p:txEl>
                                              <p:pRg st="1" end="1"/>
                                            </p:txEl>
                                          </p:spTgt>
                                        </p:tgtEl>
                                        <p:attrNameLst>
                                          <p:attrName>style.visibility</p:attrName>
                                        </p:attrNameLst>
                                      </p:cBhvr>
                                      <p:to>
                                        <p:strVal val="visible"/>
                                      </p:to>
                                    </p:set>
                                    <p:animEffect transition="in" filter="barn(inVertical)">
                                      <p:cBhvr>
                                        <p:cTn id="59" dur="500"/>
                                        <p:tgtEl>
                                          <p:spTgt spid="106">
                                            <p:txEl>
                                              <p:pRg st="1" end="1"/>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nodeType="clickEffect">
                                  <p:stCondLst>
                                    <p:cond delay="0"/>
                                  </p:stCondLst>
                                  <p:childTnLst>
                                    <p:set>
                                      <p:cBhvr>
                                        <p:cTn id="63" dur="1" fill="hold">
                                          <p:stCondLst>
                                            <p:cond delay="0"/>
                                          </p:stCondLst>
                                        </p:cTn>
                                        <p:tgtEl>
                                          <p:spTgt spid="106">
                                            <p:txEl>
                                              <p:pRg st="2" end="2"/>
                                            </p:txEl>
                                          </p:spTgt>
                                        </p:tgtEl>
                                        <p:attrNameLst>
                                          <p:attrName>style.visibility</p:attrName>
                                        </p:attrNameLst>
                                      </p:cBhvr>
                                      <p:to>
                                        <p:strVal val="visible"/>
                                      </p:to>
                                    </p:set>
                                    <p:animEffect transition="in" filter="barn(inVertical)">
                                      <p:cBhvr>
                                        <p:cTn id="64" dur="500"/>
                                        <p:tgtEl>
                                          <p:spTgt spid="106">
                                            <p:txEl>
                                              <p:pRg st="2" end="2"/>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nodeType="clickEffect">
                                  <p:stCondLst>
                                    <p:cond delay="0"/>
                                  </p:stCondLst>
                                  <p:childTnLst>
                                    <p:set>
                                      <p:cBhvr>
                                        <p:cTn id="68" dur="1" fill="hold">
                                          <p:stCondLst>
                                            <p:cond delay="0"/>
                                          </p:stCondLst>
                                        </p:cTn>
                                        <p:tgtEl>
                                          <p:spTgt spid="106">
                                            <p:txEl>
                                              <p:pRg st="3" end="3"/>
                                            </p:txEl>
                                          </p:spTgt>
                                        </p:tgtEl>
                                        <p:attrNameLst>
                                          <p:attrName>style.visibility</p:attrName>
                                        </p:attrNameLst>
                                      </p:cBhvr>
                                      <p:to>
                                        <p:strVal val="visible"/>
                                      </p:to>
                                    </p:set>
                                    <p:animEffect transition="in" filter="barn(inVertical)">
                                      <p:cBhvr>
                                        <p:cTn id="69" dur="500"/>
                                        <p:tgtEl>
                                          <p:spTgt spid="106">
                                            <p:txEl>
                                              <p:pRg st="3" end="3"/>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16" presetClass="entr" presetSubtype="21" fill="hold" nodeType="clickEffect">
                                  <p:stCondLst>
                                    <p:cond delay="0"/>
                                  </p:stCondLst>
                                  <p:childTnLst>
                                    <p:set>
                                      <p:cBhvr>
                                        <p:cTn id="73" dur="1" fill="hold">
                                          <p:stCondLst>
                                            <p:cond delay="0"/>
                                          </p:stCondLst>
                                        </p:cTn>
                                        <p:tgtEl>
                                          <p:spTgt spid="106">
                                            <p:txEl>
                                              <p:pRg st="4" end="4"/>
                                            </p:txEl>
                                          </p:spTgt>
                                        </p:tgtEl>
                                        <p:attrNameLst>
                                          <p:attrName>style.visibility</p:attrName>
                                        </p:attrNameLst>
                                      </p:cBhvr>
                                      <p:to>
                                        <p:strVal val="visible"/>
                                      </p:to>
                                    </p:set>
                                    <p:animEffect transition="in" filter="barn(inVertical)">
                                      <p:cBhvr>
                                        <p:cTn id="74" dur="500"/>
                                        <p:tgtEl>
                                          <p:spTgt spid="106">
                                            <p:txEl>
                                              <p:pRg st="4" end="4"/>
                                            </p:txEl>
                                          </p:spTgt>
                                        </p:tgtEl>
                                      </p:cBhvr>
                                    </p:animEffect>
                                  </p:childTnLst>
                                </p:cTn>
                              </p:par>
                            </p:childTnLst>
                          </p:cTn>
                        </p:par>
                      </p:childTnLst>
                    </p:cTn>
                  </p:par>
                  <p:par>
                    <p:cTn id="75" fill="hold">
                      <p:stCondLst>
                        <p:cond delay="indefinite"/>
                      </p:stCondLst>
                      <p:childTnLst>
                        <p:par>
                          <p:cTn id="76" fill="hold">
                            <p:stCondLst>
                              <p:cond delay="0"/>
                            </p:stCondLst>
                            <p:childTnLst>
                              <p:par>
                                <p:cTn id="77" presetID="16" presetClass="entr" presetSubtype="21" fill="hold" nodeType="clickEffect">
                                  <p:stCondLst>
                                    <p:cond delay="0"/>
                                  </p:stCondLst>
                                  <p:childTnLst>
                                    <p:set>
                                      <p:cBhvr>
                                        <p:cTn id="78" dur="1" fill="hold">
                                          <p:stCondLst>
                                            <p:cond delay="0"/>
                                          </p:stCondLst>
                                        </p:cTn>
                                        <p:tgtEl>
                                          <p:spTgt spid="106">
                                            <p:txEl>
                                              <p:pRg st="5" end="5"/>
                                            </p:txEl>
                                          </p:spTgt>
                                        </p:tgtEl>
                                        <p:attrNameLst>
                                          <p:attrName>style.visibility</p:attrName>
                                        </p:attrNameLst>
                                      </p:cBhvr>
                                      <p:to>
                                        <p:strVal val="visible"/>
                                      </p:to>
                                    </p:set>
                                    <p:animEffect transition="in" filter="barn(inVertical)">
                                      <p:cBhvr>
                                        <p:cTn id="79" dur="500"/>
                                        <p:tgtEl>
                                          <p:spTgt spid="106">
                                            <p:txEl>
                                              <p:pRg st="5" end="5"/>
                                            </p:txEl>
                                          </p:spTgt>
                                        </p:tgtEl>
                                      </p:cBhvr>
                                    </p:animEffect>
                                  </p:childTnLst>
                                </p:cTn>
                              </p:par>
                            </p:childTnLst>
                          </p:cTn>
                        </p:par>
                      </p:childTnLst>
                    </p:cTn>
                  </p:par>
                  <p:par>
                    <p:cTn id="80" fill="hold">
                      <p:stCondLst>
                        <p:cond delay="indefinite"/>
                      </p:stCondLst>
                      <p:childTnLst>
                        <p:par>
                          <p:cTn id="81" fill="hold">
                            <p:stCondLst>
                              <p:cond delay="0"/>
                            </p:stCondLst>
                            <p:childTnLst>
                              <p:par>
                                <p:cTn id="82" presetID="16" presetClass="entr" presetSubtype="21" fill="hold" nodeType="clickEffect">
                                  <p:stCondLst>
                                    <p:cond delay="0"/>
                                  </p:stCondLst>
                                  <p:childTnLst>
                                    <p:set>
                                      <p:cBhvr>
                                        <p:cTn id="83" dur="1" fill="hold">
                                          <p:stCondLst>
                                            <p:cond delay="0"/>
                                          </p:stCondLst>
                                        </p:cTn>
                                        <p:tgtEl>
                                          <p:spTgt spid="4"/>
                                        </p:tgtEl>
                                        <p:attrNameLst>
                                          <p:attrName>style.visibility</p:attrName>
                                        </p:attrNameLst>
                                      </p:cBhvr>
                                      <p:to>
                                        <p:strVal val="visible"/>
                                      </p:to>
                                    </p:set>
                                    <p:animEffect transition="in" filter="barn(inVertical)">
                                      <p:cBhvr>
                                        <p:cTn id="8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5" grpId="0"/>
      <p:bldP spid="107" grpId="0"/>
      <p:bldP spid="108"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grpSp>
        <p:nvGrpSpPr>
          <p:cNvPr id="45" name="Group 44">
            <a:extLst>
              <a:ext uri="{FF2B5EF4-FFF2-40B4-BE49-F238E27FC236}">
                <a16:creationId xmlns="" xmlns:a16="http://schemas.microsoft.com/office/drawing/2014/main" id="{199A5103-3CD6-232A-A9AF-52FBFD191A1B}"/>
              </a:ext>
            </a:extLst>
          </p:cNvPr>
          <p:cNvGrpSpPr/>
          <p:nvPr/>
        </p:nvGrpSpPr>
        <p:grpSpPr>
          <a:xfrm>
            <a:off x="548188" y="126473"/>
            <a:ext cx="4715189" cy="1091951"/>
            <a:chOff x="-644091" y="0"/>
            <a:chExt cx="4501547" cy="723160"/>
          </a:xfrm>
        </p:grpSpPr>
        <p:pic>
          <p:nvPicPr>
            <p:cNvPr id="46" name="Picture 45">
              <a:extLst>
                <a:ext uri="{FF2B5EF4-FFF2-40B4-BE49-F238E27FC236}">
                  <a16:creationId xmlns="" xmlns:a16="http://schemas.microsoft.com/office/drawing/2014/main" id="{63F23558-D9DE-7C64-0608-C71AA439775C}"/>
                </a:ext>
              </a:extLst>
            </p:cNvPr>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8278" t="1404" r="5478" b="1404"/>
            <a:stretch/>
          </p:blipFill>
          <p:spPr>
            <a:xfrm>
              <a:off x="3406392" y="0"/>
              <a:ext cx="451064" cy="542290"/>
            </a:xfrm>
            <a:prstGeom prst="rect">
              <a:avLst/>
            </a:prstGeom>
          </p:spPr>
        </p:pic>
        <p:sp>
          <p:nvSpPr>
            <p:cNvPr id="47" name="Rectangle 46">
              <a:extLst>
                <a:ext uri="{FF2B5EF4-FFF2-40B4-BE49-F238E27FC236}">
                  <a16:creationId xmlns="" xmlns:a16="http://schemas.microsoft.com/office/drawing/2014/main" id="{3FE3C843-26BB-D5B8-36E6-B19427407C3F}"/>
                </a:ext>
              </a:extLst>
            </p:cNvPr>
            <p:cNvSpPr/>
            <p:nvPr/>
          </p:nvSpPr>
          <p:spPr>
            <a:xfrm>
              <a:off x="-644091" y="180870"/>
              <a:ext cx="4140470" cy="542290"/>
            </a:xfrm>
            <a:prstGeom prst="rect">
              <a:avLst/>
            </a:prstGeom>
          </p:spPr>
          <p:txBody>
            <a:bodyPr wrap="square">
              <a:noAutofit/>
            </a:bodyPr>
            <a:lstStyle/>
            <a:p>
              <a:pPr marL="0" marR="0" algn="justLow" rtl="1">
                <a:lnSpc>
                  <a:spcPct val="107000"/>
                </a:lnSpc>
                <a:spcBef>
                  <a:spcPts val="0"/>
                </a:spcBef>
                <a:spcAft>
                  <a:spcPts val="800"/>
                </a:spcAft>
              </a:pPr>
              <a:r>
                <a:rPr lang="ar-SA" sz="2800" b="1" dirty="0">
                  <a:solidFill>
                    <a:srgbClr val="C00000"/>
                  </a:solidFill>
                  <a:effectLst/>
                  <a:latin typeface="Calibri" panose="020F0502020204030204" pitchFamily="34" charset="0"/>
                  <a:ea typeface="Calibri" panose="020F0502020204030204" pitchFamily="34" charset="0"/>
                  <a:cs typeface="Adobe Arabic" panose="02040503050201020203" pitchFamily="18" charset="-78"/>
                </a:rPr>
                <a:t>كيف يتم إعادة هيكلة الهيكل التنظيمي؟</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49" name="Lorem Ipsum ever is simply dummy text">
            <a:extLst>
              <a:ext uri="{FF2B5EF4-FFF2-40B4-BE49-F238E27FC236}">
                <a16:creationId xmlns="" xmlns:a16="http://schemas.microsoft.com/office/drawing/2014/main" id="{E8908864-8CA9-E71C-74AB-3424A1EE1B3A}"/>
              </a:ext>
            </a:extLst>
          </p:cNvPr>
          <p:cNvSpPr txBox="1"/>
          <p:nvPr/>
        </p:nvSpPr>
        <p:spPr>
          <a:xfrm flipH="1">
            <a:off x="884744" y="1424848"/>
            <a:ext cx="10848277" cy="56425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spAutoFit/>
          </a:bodyPr>
          <a:lstStyle>
            <a:lvl1pPr algn="l">
              <a:defRPr sz="2500" b="0">
                <a:solidFill>
                  <a:srgbClr val="8C8F98"/>
                </a:solidFill>
                <a:latin typeface="Barlow Medium"/>
                <a:ea typeface="Barlow Medium"/>
                <a:cs typeface="Barlow Medium"/>
                <a:sym typeface="Barlow Medium"/>
              </a:defRPr>
            </a:lvl1pPr>
          </a:lstStyle>
          <a:p>
            <a:pPr algn="justLow">
              <a:lnSpc>
                <a:spcPct val="125000"/>
              </a:lnSpc>
              <a:spcBef>
                <a:spcPct val="20000"/>
              </a:spcBef>
              <a:buClr>
                <a:srgbClr val="C00000"/>
              </a:buClr>
              <a:defRPr/>
            </a:pPr>
            <a:r>
              <a:rPr lang="ar-EG" sz="2400" b="1" dirty="0">
                <a:solidFill>
                  <a:srgbClr val="00B050"/>
                </a:solidFill>
                <a:latin typeface="Sakkal Majalla" panose="02000000000000000000" pitchFamily="2" charset="-78"/>
                <a:ea typeface="+mn-ea"/>
                <a:cs typeface="Sakkal Majalla" panose="02000000000000000000" pitchFamily="2" charset="-78"/>
              </a:rPr>
              <a:t>لإعادة هيكلة النظام وتحديد مهام وخطط واستراتيجيات وأسس وقواعد وعمليات المنظمة، يجب اتباع الخطوات التالية</a:t>
            </a:r>
            <a:endParaRPr lang="en-US" sz="2400" b="1" dirty="0">
              <a:solidFill>
                <a:srgbClr val="00B050"/>
              </a:solidFill>
              <a:latin typeface="Sakkal Majalla" panose="02000000000000000000" pitchFamily="2" charset="-78"/>
              <a:ea typeface="+mn-ea"/>
              <a:cs typeface="Sakkal Majalla" panose="02000000000000000000" pitchFamily="2" charset="-78"/>
            </a:endParaRPr>
          </a:p>
        </p:txBody>
      </p:sp>
      <p:grpSp>
        <p:nvGrpSpPr>
          <p:cNvPr id="76" name="Group 75">
            <a:extLst>
              <a:ext uri="{FF2B5EF4-FFF2-40B4-BE49-F238E27FC236}">
                <a16:creationId xmlns="" xmlns:a16="http://schemas.microsoft.com/office/drawing/2014/main" id="{2D3D8624-A331-0A3A-FCEE-4D67BDAA6C86}"/>
              </a:ext>
            </a:extLst>
          </p:cNvPr>
          <p:cNvGrpSpPr/>
          <p:nvPr/>
        </p:nvGrpSpPr>
        <p:grpSpPr>
          <a:xfrm>
            <a:off x="6096000" y="2195529"/>
            <a:ext cx="5749238" cy="625176"/>
            <a:chOff x="4930804" y="2250699"/>
            <a:chExt cx="6802217" cy="665347"/>
          </a:xfrm>
        </p:grpSpPr>
        <p:pic>
          <p:nvPicPr>
            <p:cNvPr id="1026" name="Picture 2" descr="Organization chart - Free user icons">
              <a:extLst>
                <a:ext uri="{FF2B5EF4-FFF2-40B4-BE49-F238E27FC236}">
                  <a16:creationId xmlns="" xmlns:a16="http://schemas.microsoft.com/office/drawing/2014/main" id="{5F271D20-A190-1E2E-2178-B0589A9C4E4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75" name="Rectangle 74">
              <a:extLst>
                <a:ext uri="{FF2B5EF4-FFF2-40B4-BE49-F238E27FC236}">
                  <a16:creationId xmlns="" xmlns:a16="http://schemas.microsoft.com/office/drawing/2014/main" id="{A5887B2D-7890-2473-7932-32AE7A314CB6}"/>
                </a:ext>
              </a:extLst>
            </p:cNvPr>
            <p:cNvSpPr/>
            <p:nvPr/>
          </p:nvSpPr>
          <p:spPr>
            <a:xfrm>
              <a:off x="4930804" y="2250699"/>
              <a:ext cx="6212982" cy="600164"/>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دراسة حالة الشركة وتحديد نقاط القوة والضعف فيها</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77" name="Group 76">
            <a:extLst>
              <a:ext uri="{FF2B5EF4-FFF2-40B4-BE49-F238E27FC236}">
                <a16:creationId xmlns="" xmlns:a16="http://schemas.microsoft.com/office/drawing/2014/main" id="{85F0235D-FAEC-4115-4138-3486AB7908A9}"/>
              </a:ext>
            </a:extLst>
          </p:cNvPr>
          <p:cNvGrpSpPr/>
          <p:nvPr/>
        </p:nvGrpSpPr>
        <p:grpSpPr>
          <a:xfrm>
            <a:off x="3367668" y="3216818"/>
            <a:ext cx="8477570" cy="625176"/>
            <a:chOff x="1702775" y="2250699"/>
            <a:chExt cx="10030246" cy="665347"/>
          </a:xfrm>
        </p:grpSpPr>
        <p:pic>
          <p:nvPicPr>
            <p:cNvPr id="78" name="Picture 2" descr="Organization chart - Free user icons">
              <a:extLst>
                <a:ext uri="{FF2B5EF4-FFF2-40B4-BE49-F238E27FC236}">
                  <a16:creationId xmlns="" xmlns:a16="http://schemas.microsoft.com/office/drawing/2014/main" id="{1003119D-FFCB-3474-2334-22EE2E5AB2C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 xmlns:a16="http://schemas.microsoft.com/office/drawing/2014/main" id="{6EF7442A-7E3F-7131-B2AF-9E75A6663141}"/>
                </a:ext>
              </a:extLst>
            </p:cNvPr>
            <p:cNvSpPr/>
            <p:nvPr/>
          </p:nvSpPr>
          <p:spPr>
            <a:xfrm>
              <a:off x="1702775" y="2250699"/>
              <a:ext cx="9441011"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يجب على الإدارة وضع الوظائف الرئيسية المطلوبة في جميع الأقسام الرئيسية والفرعية</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80" name="Group 79">
            <a:extLst>
              <a:ext uri="{FF2B5EF4-FFF2-40B4-BE49-F238E27FC236}">
                <a16:creationId xmlns="" xmlns:a16="http://schemas.microsoft.com/office/drawing/2014/main" id="{C27EC5FD-FCF4-8871-A777-55E87F17276D}"/>
              </a:ext>
            </a:extLst>
          </p:cNvPr>
          <p:cNvGrpSpPr/>
          <p:nvPr/>
        </p:nvGrpSpPr>
        <p:grpSpPr>
          <a:xfrm>
            <a:off x="2274849" y="4309624"/>
            <a:ext cx="9681785" cy="625176"/>
            <a:chOff x="278007" y="2250699"/>
            <a:chExt cx="11455014" cy="665347"/>
          </a:xfrm>
        </p:grpSpPr>
        <p:pic>
          <p:nvPicPr>
            <p:cNvPr id="81" name="Picture 2" descr="Organization chart - Free user icons">
              <a:extLst>
                <a:ext uri="{FF2B5EF4-FFF2-40B4-BE49-F238E27FC236}">
                  <a16:creationId xmlns="" xmlns:a16="http://schemas.microsoft.com/office/drawing/2014/main" id="{6D5FB7A9-057E-B8EE-CB2E-C3E238D4FE4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82" name="Rectangle 81">
              <a:extLst>
                <a:ext uri="{FF2B5EF4-FFF2-40B4-BE49-F238E27FC236}">
                  <a16:creationId xmlns="" xmlns:a16="http://schemas.microsoft.com/office/drawing/2014/main" id="{4D4DC124-A39F-BF8E-850C-6D889481F2F9}"/>
                </a:ext>
              </a:extLst>
            </p:cNvPr>
            <p:cNvSpPr/>
            <p:nvPr/>
          </p:nvSpPr>
          <p:spPr>
            <a:xfrm>
              <a:off x="278007" y="2250699"/>
              <a:ext cx="10865779"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يتعين على الإدارة وضع الهيكل الإداري الحالي للشركة وتحديد الوظائف الشاغرة فيها</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83" name="Group 82">
            <a:extLst>
              <a:ext uri="{FF2B5EF4-FFF2-40B4-BE49-F238E27FC236}">
                <a16:creationId xmlns="" xmlns:a16="http://schemas.microsoft.com/office/drawing/2014/main" id="{4361EED5-0924-FBD8-4F91-2F8D8C9AA457}"/>
              </a:ext>
            </a:extLst>
          </p:cNvPr>
          <p:cNvGrpSpPr/>
          <p:nvPr/>
        </p:nvGrpSpPr>
        <p:grpSpPr>
          <a:xfrm>
            <a:off x="-1" y="5330913"/>
            <a:ext cx="11956635" cy="625176"/>
            <a:chOff x="-2413484" y="2250699"/>
            <a:chExt cx="14146505" cy="665347"/>
          </a:xfrm>
        </p:grpSpPr>
        <p:pic>
          <p:nvPicPr>
            <p:cNvPr id="84" name="Picture 2" descr="Organization chart - Free user icons">
              <a:extLst>
                <a:ext uri="{FF2B5EF4-FFF2-40B4-BE49-F238E27FC236}">
                  <a16:creationId xmlns="" xmlns:a16="http://schemas.microsoft.com/office/drawing/2014/main" id="{B981DFE4-4FDB-F8C5-0CCD-6CA2A0F570D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85" name="Rectangle 84">
              <a:extLst>
                <a:ext uri="{FF2B5EF4-FFF2-40B4-BE49-F238E27FC236}">
                  <a16:creationId xmlns="" xmlns:a16="http://schemas.microsoft.com/office/drawing/2014/main" id="{EFC43B3C-C5E6-BD4C-6717-FE46A7C9B451}"/>
                </a:ext>
              </a:extLst>
            </p:cNvPr>
            <p:cNvSpPr/>
            <p:nvPr/>
          </p:nvSpPr>
          <p:spPr>
            <a:xfrm>
              <a:off x="-2413484" y="2250699"/>
              <a:ext cx="13557270"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تحديد مهارات وقدرات العاملين الحاليين بالشركة وتوضيح مدى إمكانياتهم لأداء المطلوب ووضع كل عامل في الوظيفة المناسبة له</a:t>
              </a:r>
              <a:endParaRPr lang="en-US" sz="2400" b="1" dirty="0">
                <a:solidFill>
                  <a:srgbClr val="002060"/>
                </a:solidFill>
                <a:ea typeface="Calibri" panose="020F0502020204030204" pitchFamily="34" charset="0"/>
                <a:cs typeface="Sakkal Majalla" panose="02000000000000000000" pitchFamily="2" charset="-78"/>
              </a:endParaRPr>
            </a:p>
          </p:txBody>
        </p:sp>
      </p:grpSp>
      <p:sp>
        <p:nvSpPr>
          <p:cNvPr id="20"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11355363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p:cTn id="13" dur="1000" fill="hold"/>
                                        <p:tgtEl>
                                          <p:spTgt spid="76"/>
                                        </p:tgtEl>
                                        <p:attrNameLst>
                                          <p:attrName>ppt_w</p:attrName>
                                        </p:attrNameLst>
                                      </p:cBhvr>
                                      <p:tavLst>
                                        <p:tav tm="0">
                                          <p:val>
                                            <p:fltVal val="0"/>
                                          </p:val>
                                        </p:tav>
                                        <p:tav tm="100000">
                                          <p:val>
                                            <p:strVal val="#ppt_w"/>
                                          </p:val>
                                        </p:tav>
                                      </p:tavLst>
                                    </p:anim>
                                    <p:anim calcmode="lin" valueType="num">
                                      <p:cBhvr>
                                        <p:cTn id="14" dur="1000" fill="hold"/>
                                        <p:tgtEl>
                                          <p:spTgt spid="76"/>
                                        </p:tgtEl>
                                        <p:attrNameLst>
                                          <p:attrName>ppt_h</p:attrName>
                                        </p:attrNameLst>
                                      </p:cBhvr>
                                      <p:tavLst>
                                        <p:tav tm="0">
                                          <p:val>
                                            <p:fltVal val="0"/>
                                          </p:val>
                                        </p:tav>
                                        <p:tav tm="100000">
                                          <p:val>
                                            <p:strVal val="#ppt_h"/>
                                          </p:val>
                                        </p:tav>
                                      </p:tavLst>
                                    </p:anim>
                                    <p:anim calcmode="lin" valueType="num">
                                      <p:cBhvr>
                                        <p:cTn id="15" dur="1000" fill="hold"/>
                                        <p:tgtEl>
                                          <p:spTgt spid="76"/>
                                        </p:tgtEl>
                                        <p:attrNameLst>
                                          <p:attrName>style.rotation</p:attrName>
                                        </p:attrNameLst>
                                      </p:cBhvr>
                                      <p:tavLst>
                                        <p:tav tm="0">
                                          <p:val>
                                            <p:fltVal val="90"/>
                                          </p:val>
                                        </p:tav>
                                        <p:tav tm="100000">
                                          <p:val>
                                            <p:fltVal val="0"/>
                                          </p:val>
                                        </p:tav>
                                      </p:tavLst>
                                    </p:anim>
                                    <p:animEffect transition="in" filter="fade">
                                      <p:cBhvr>
                                        <p:cTn id="16" dur="1000"/>
                                        <p:tgtEl>
                                          <p:spTgt spid="76"/>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77"/>
                                        </p:tgtEl>
                                        <p:attrNameLst>
                                          <p:attrName>style.visibility</p:attrName>
                                        </p:attrNameLst>
                                      </p:cBhvr>
                                      <p:to>
                                        <p:strVal val="visible"/>
                                      </p:to>
                                    </p:set>
                                    <p:anim calcmode="lin" valueType="num">
                                      <p:cBhvr>
                                        <p:cTn id="21" dur="1000" fill="hold"/>
                                        <p:tgtEl>
                                          <p:spTgt spid="77"/>
                                        </p:tgtEl>
                                        <p:attrNameLst>
                                          <p:attrName>ppt_w</p:attrName>
                                        </p:attrNameLst>
                                      </p:cBhvr>
                                      <p:tavLst>
                                        <p:tav tm="0">
                                          <p:val>
                                            <p:fltVal val="0"/>
                                          </p:val>
                                        </p:tav>
                                        <p:tav tm="100000">
                                          <p:val>
                                            <p:strVal val="#ppt_w"/>
                                          </p:val>
                                        </p:tav>
                                      </p:tavLst>
                                    </p:anim>
                                    <p:anim calcmode="lin" valueType="num">
                                      <p:cBhvr>
                                        <p:cTn id="22" dur="1000" fill="hold"/>
                                        <p:tgtEl>
                                          <p:spTgt spid="77"/>
                                        </p:tgtEl>
                                        <p:attrNameLst>
                                          <p:attrName>ppt_h</p:attrName>
                                        </p:attrNameLst>
                                      </p:cBhvr>
                                      <p:tavLst>
                                        <p:tav tm="0">
                                          <p:val>
                                            <p:fltVal val="0"/>
                                          </p:val>
                                        </p:tav>
                                        <p:tav tm="100000">
                                          <p:val>
                                            <p:strVal val="#ppt_h"/>
                                          </p:val>
                                        </p:tav>
                                      </p:tavLst>
                                    </p:anim>
                                    <p:anim calcmode="lin" valueType="num">
                                      <p:cBhvr>
                                        <p:cTn id="23" dur="1000" fill="hold"/>
                                        <p:tgtEl>
                                          <p:spTgt spid="77"/>
                                        </p:tgtEl>
                                        <p:attrNameLst>
                                          <p:attrName>style.rotation</p:attrName>
                                        </p:attrNameLst>
                                      </p:cBhvr>
                                      <p:tavLst>
                                        <p:tav tm="0">
                                          <p:val>
                                            <p:fltVal val="90"/>
                                          </p:val>
                                        </p:tav>
                                        <p:tav tm="100000">
                                          <p:val>
                                            <p:fltVal val="0"/>
                                          </p:val>
                                        </p:tav>
                                      </p:tavLst>
                                    </p:anim>
                                    <p:animEffect transition="in" filter="fade">
                                      <p:cBhvr>
                                        <p:cTn id="24" dur="1000"/>
                                        <p:tgtEl>
                                          <p:spTgt spid="77"/>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nodeType="clickEffect">
                                  <p:stCondLst>
                                    <p:cond delay="0"/>
                                  </p:stCondLst>
                                  <p:childTnLst>
                                    <p:set>
                                      <p:cBhvr>
                                        <p:cTn id="28" dur="1" fill="hold">
                                          <p:stCondLst>
                                            <p:cond delay="0"/>
                                          </p:stCondLst>
                                        </p:cTn>
                                        <p:tgtEl>
                                          <p:spTgt spid="80"/>
                                        </p:tgtEl>
                                        <p:attrNameLst>
                                          <p:attrName>style.visibility</p:attrName>
                                        </p:attrNameLst>
                                      </p:cBhvr>
                                      <p:to>
                                        <p:strVal val="visible"/>
                                      </p:to>
                                    </p:set>
                                    <p:anim calcmode="lin" valueType="num">
                                      <p:cBhvr>
                                        <p:cTn id="29" dur="1000" fill="hold"/>
                                        <p:tgtEl>
                                          <p:spTgt spid="80"/>
                                        </p:tgtEl>
                                        <p:attrNameLst>
                                          <p:attrName>ppt_w</p:attrName>
                                        </p:attrNameLst>
                                      </p:cBhvr>
                                      <p:tavLst>
                                        <p:tav tm="0">
                                          <p:val>
                                            <p:fltVal val="0"/>
                                          </p:val>
                                        </p:tav>
                                        <p:tav tm="100000">
                                          <p:val>
                                            <p:strVal val="#ppt_w"/>
                                          </p:val>
                                        </p:tav>
                                      </p:tavLst>
                                    </p:anim>
                                    <p:anim calcmode="lin" valueType="num">
                                      <p:cBhvr>
                                        <p:cTn id="30" dur="1000" fill="hold"/>
                                        <p:tgtEl>
                                          <p:spTgt spid="80"/>
                                        </p:tgtEl>
                                        <p:attrNameLst>
                                          <p:attrName>ppt_h</p:attrName>
                                        </p:attrNameLst>
                                      </p:cBhvr>
                                      <p:tavLst>
                                        <p:tav tm="0">
                                          <p:val>
                                            <p:fltVal val="0"/>
                                          </p:val>
                                        </p:tav>
                                        <p:tav tm="100000">
                                          <p:val>
                                            <p:strVal val="#ppt_h"/>
                                          </p:val>
                                        </p:tav>
                                      </p:tavLst>
                                    </p:anim>
                                    <p:anim calcmode="lin" valueType="num">
                                      <p:cBhvr>
                                        <p:cTn id="31" dur="1000" fill="hold"/>
                                        <p:tgtEl>
                                          <p:spTgt spid="80"/>
                                        </p:tgtEl>
                                        <p:attrNameLst>
                                          <p:attrName>style.rotation</p:attrName>
                                        </p:attrNameLst>
                                      </p:cBhvr>
                                      <p:tavLst>
                                        <p:tav tm="0">
                                          <p:val>
                                            <p:fltVal val="90"/>
                                          </p:val>
                                        </p:tav>
                                        <p:tav tm="100000">
                                          <p:val>
                                            <p:fltVal val="0"/>
                                          </p:val>
                                        </p:tav>
                                      </p:tavLst>
                                    </p:anim>
                                    <p:animEffect transition="in" filter="fade">
                                      <p:cBhvr>
                                        <p:cTn id="32" dur="1000"/>
                                        <p:tgtEl>
                                          <p:spTgt spid="80"/>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nodeType="clickEffect">
                                  <p:stCondLst>
                                    <p:cond delay="0"/>
                                  </p:stCondLst>
                                  <p:childTnLst>
                                    <p:set>
                                      <p:cBhvr>
                                        <p:cTn id="36" dur="1" fill="hold">
                                          <p:stCondLst>
                                            <p:cond delay="0"/>
                                          </p:stCondLst>
                                        </p:cTn>
                                        <p:tgtEl>
                                          <p:spTgt spid="83"/>
                                        </p:tgtEl>
                                        <p:attrNameLst>
                                          <p:attrName>style.visibility</p:attrName>
                                        </p:attrNameLst>
                                      </p:cBhvr>
                                      <p:to>
                                        <p:strVal val="visible"/>
                                      </p:to>
                                    </p:set>
                                    <p:anim calcmode="lin" valueType="num">
                                      <p:cBhvr>
                                        <p:cTn id="37" dur="1000" fill="hold"/>
                                        <p:tgtEl>
                                          <p:spTgt spid="83"/>
                                        </p:tgtEl>
                                        <p:attrNameLst>
                                          <p:attrName>ppt_w</p:attrName>
                                        </p:attrNameLst>
                                      </p:cBhvr>
                                      <p:tavLst>
                                        <p:tav tm="0">
                                          <p:val>
                                            <p:fltVal val="0"/>
                                          </p:val>
                                        </p:tav>
                                        <p:tav tm="100000">
                                          <p:val>
                                            <p:strVal val="#ppt_w"/>
                                          </p:val>
                                        </p:tav>
                                      </p:tavLst>
                                    </p:anim>
                                    <p:anim calcmode="lin" valueType="num">
                                      <p:cBhvr>
                                        <p:cTn id="38" dur="1000" fill="hold"/>
                                        <p:tgtEl>
                                          <p:spTgt spid="83"/>
                                        </p:tgtEl>
                                        <p:attrNameLst>
                                          <p:attrName>ppt_h</p:attrName>
                                        </p:attrNameLst>
                                      </p:cBhvr>
                                      <p:tavLst>
                                        <p:tav tm="0">
                                          <p:val>
                                            <p:fltVal val="0"/>
                                          </p:val>
                                        </p:tav>
                                        <p:tav tm="100000">
                                          <p:val>
                                            <p:strVal val="#ppt_h"/>
                                          </p:val>
                                        </p:tav>
                                      </p:tavLst>
                                    </p:anim>
                                    <p:anim calcmode="lin" valueType="num">
                                      <p:cBhvr>
                                        <p:cTn id="39" dur="1000" fill="hold"/>
                                        <p:tgtEl>
                                          <p:spTgt spid="83"/>
                                        </p:tgtEl>
                                        <p:attrNameLst>
                                          <p:attrName>style.rotation</p:attrName>
                                        </p:attrNameLst>
                                      </p:cBhvr>
                                      <p:tavLst>
                                        <p:tav tm="0">
                                          <p:val>
                                            <p:fltVal val="90"/>
                                          </p:val>
                                        </p:tav>
                                        <p:tav tm="100000">
                                          <p:val>
                                            <p:fltVal val="0"/>
                                          </p:val>
                                        </p:tav>
                                      </p:tavLst>
                                    </p:anim>
                                    <p:animEffect transition="in" filter="fade">
                                      <p:cBhvr>
                                        <p:cTn id="40" dur="1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grpSp>
        <p:nvGrpSpPr>
          <p:cNvPr id="76" name="Group 75">
            <a:extLst>
              <a:ext uri="{FF2B5EF4-FFF2-40B4-BE49-F238E27FC236}">
                <a16:creationId xmlns="" xmlns:a16="http://schemas.microsoft.com/office/drawing/2014/main" id="{2D3D8624-A331-0A3A-FCEE-4D67BDAA6C86}"/>
              </a:ext>
            </a:extLst>
          </p:cNvPr>
          <p:cNvGrpSpPr/>
          <p:nvPr/>
        </p:nvGrpSpPr>
        <p:grpSpPr>
          <a:xfrm>
            <a:off x="1360449" y="1437246"/>
            <a:ext cx="10596185" cy="625176"/>
            <a:chOff x="-803866" y="2250699"/>
            <a:chExt cx="12536887" cy="665347"/>
          </a:xfrm>
        </p:grpSpPr>
        <p:pic>
          <p:nvPicPr>
            <p:cNvPr id="1026" name="Picture 2" descr="Organization chart - Free user icons">
              <a:extLst>
                <a:ext uri="{FF2B5EF4-FFF2-40B4-BE49-F238E27FC236}">
                  <a16:creationId xmlns="" xmlns:a16="http://schemas.microsoft.com/office/drawing/2014/main" id="{5F271D20-A190-1E2E-2178-B0589A9C4E4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75" name="Rectangle 74">
              <a:extLst>
                <a:ext uri="{FF2B5EF4-FFF2-40B4-BE49-F238E27FC236}">
                  <a16:creationId xmlns="" xmlns:a16="http://schemas.microsoft.com/office/drawing/2014/main" id="{A5887B2D-7890-2473-7932-32AE7A314CB6}"/>
                </a:ext>
              </a:extLst>
            </p:cNvPr>
            <p:cNvSpPr/>
            <p:nvPr/>
          </p:nvSpPr>
          <p:spPr>
            <a:xfrm>
              <a:off x="-803866" y="2250699"/>
              <a:ext cx="11947652"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تحديد احتياجات الشركة والإدارة بشكل شامل لا يعتمد على مهارات وقدرات الموظفين الحاليين في الشركة</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77" name="Group 76">
            <a:extLst>
              <a:ext uri="{FF2B5EF4-FFF2-40B4-BE49-F238E27FC236}">
                <a16:creationId xmlns="" xmlns:a16="http://schemas.microsoft.com/office/drawing/2014/main" id="{85F0235D-FAEC-4115-4138-3486AB7908A9}"/>
              </a:ext>
            </a:extLst>
          </p:cNvPr>
          <p:cNvGrpSpPr/>
          <p:nvPr/>
        </p:nvGrpSpPr>
        <p:grpSpPr>
          <a:xfrm>
            <a:off x="235366" y="2460048"/>
            <a:ext cx="11721268" cy="625176"/>
            <a:chOff x="-2135010" y="2250699"/>
            <a:chExt cx="13868031" cy="665347"/>
          </a:xfrm>
        </p:grpSpPr>
        <p:pic>
          <p:nvPicPr>
            <p:cNvPr id="78" name="Picture 2" descr="Organization chart - Free user icons">
              <a:extLst>
                <a:ext uri="{FF2B5EF4-FFF2-40B4-BE49-F238E27FC236}">
                  <a16:creationId xmlns="" xmlns:a16="http://schemas.microsoft.com/office/drawing/2014/main" id="{1003119D-FFCB-3474-2334-22EE2E5AB2C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 xmlns:a16="http://schemas.microsoft.com/office/drawing/2014/main" id="{6EF7442A-7E3F-7131-B2AF-9E75A6663141}"/>
                </a:ext>
              </a:extLst>
            </p:cNvPr>
            <p:cNvSpPr/>
            <p:nvPr/>
          </p:nvSpPr>
          <p:spPr>
            <a:xfrm>
              <a:off x="-2135010" y="2250699"/>
              <a:ext cx="13278795"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رسم دورة وثائقية مرتبطة بكافة المستويات والقدرات القائمة التي يمكن للمؤسسة تحقيقها ووضع الخطة المستقبلية المتوقعة لها</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80" name="Group 79">
            <a:extLst>
              <a:ext uri="{FF2B5EF4-FFF2-40B4-BE49-F238E27FC236}">
                <a16:creationId xmlns="" xmlns:a16="http://schemas.microsoft.com/office/drawing/2014/main" id="{C27EC5FD-FCF4-8871-A777-55E87F17276D}"/>
              </a:ext>
            </a:extLst>
          </p:cNvPr>
          <p:cNvGrpSpPr/>
          <p:nvPr/>
        </p:nvGrpSpPr>
        <p:grpSpPr>
          <a:xfrm>
            <a:off x="2274849" y="3369151"/>
            <a:ext cx="9681785" cy="625176"/>
            <a:chOff x="278007" y="2250699"/>
            <a:chExt cx="11455014" cy="665347"/>
          </a:xfrm>
        </p:grpSpPr>
        <p:pic>
          <p:nvPicPr>
            <p:cNvPr id="81" name="Picture 2" descr="Organization chart - Free user icons">
              <a:extLst>
                <a:ext uri="{FF2B5EF4-FFF2-40B4-BE49-F238E27FC236}">
                  <a16:creationId xmlns="" xmlns:a16="http://schemas.microsoft.com/office/drawing/2014/main" id="{6D5FB7A9-057E-B8EE-CB2E-C3E238D4FE4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82" name="Rectangle 81">
              <a:extLst>
                <a:ext uri="{FF2B5EF4-FFF2-40B4-BE49-F238E27FC236}">
                  <a16:creationId xmlns="" xmlns:a16="http://schemas.microsoft.com/office/drawing/2014/main" id="{4D4DC124-A39F-BF8E-850C-6D889481F2F9}"/>
                </a:ext>
              </a:extLst>
            </p:cNvPr>
            <p:cNvSpPr/>
            <p:nvPr/>
          </p:nvSpPr>
          <p:spPr>
            <a:xfrm>
              <a:off x="278007" y="2250699"/>
              <a:ext cx="10865779"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تحديد مخرجات كل من الملفات والدفاتر والتقارير ومخرجات عملية الإنتاج</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83" name="Group 82">
            <a:extLst>
              <a:ext uri="{FF2B5EF4-FFF2-40B4-BE49-F238E27FC236}">
                <a16:creationId xmlns="" xmlns:a16="http://schemas.microsoft.com/office/drawing/2014/main" id="{4361EED5-0924-FBD8-4F91-2F8D8C9AA457}"/>
              </a:ext>
            </a:extLst>
          </p:cNvPr>
          <p:cNvGrpSpPr/>
          <p:nvPr/>
        </p:nvGrpSpPr>
        <p:grpSpPr>
          <a:xfrm>
            <a:off x="0" y="4308182"/>
            <a:ext cx="11956635" cy="625176"/>
            <a:chOff x="-2413484" y="2250699"/>
            <a:chExt cx="14146505" cy="665347"/>
          </a:xfrm>
        </p:grpSpPr>
        <p:pic>
          <p:nvPicPr>
            <p:cNvPr id="84" name="Picture 2" descr="Organization chart - Free user icons">
              <a:extLst>
                <a:ext uri="{FF2B5EF4-FFF2-40B4-BE49-F238E27FC236}">
                  <a16:creationId xmlns="" xmlns:a16="http://schemas.microsoft.com/office/drawing/2014/main" id="{B981DFE4-4FDB-F8C5-0CCD-6CA2A0F570D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85" name="Rectangle 84">
              <a:extLst>
                <a:ext uri="{FF2B5EF4-FFF2-40B4-BE49-F238E27FC236}">
                  <a16:creationId xmlns="" xmlns:a16="http://schemas.microsoft.com/office/drawing/2014/main" id="{EFC43B3C-C5E6-BD4C-6717-FE46A7C9B451}"/>
                </a:ext>
              </a:extLst>
            </p:cNvPr>
            <p:cNvSpPr/>
            <p:nvPr/>
          </p:nvSpPr>
          <p:spPr>
            <a:xfrm>
              <a:off x="-2413484" y="2250699"/>
              <a:ext cx="13557270"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تحديد المهام المطلوبة من كل وظيفة وتقييم مهامها ضمن الوصف الوظيفي</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2" name="Group 1">
            <a:extLst>
              <a:ext uri="{FF2B5EF4-FFF2-40B4-BE49-F238E27FC236}">
                <a16:creationId xmlns="" xmlns:a16="http://schemas.microsoft.com/office/drawing/2014/main" id="{19C1226E-6396-2961-8CF3-6F7D2E2CFEB8}"/>
              </a:ext>
            </a:extLst>
          </p:cNvPr>
          <p:cNvGrpSpPr/>
          <p:nvPr/>
        </p:nvGrpSpPr>
        <p:grpSpPr>
          <a:xfrm>
            <a:off x="1136749" y="5255093"/>
            <a:ext cx="10819885" cy="625176"/>
            <a:chOff x="-1068537" y="2250699"/>
            <a:chExt cx="12801558" cy="665347"/>
          </a:xfrm>
        </p:grpSpPr>
        <p:pic>
          <p:nvPicPr>
            <p:cNvPr id="5" name="Picture 2" descr="Organization chart - Free user icons">
              <a:extLst>
                <a:ext uri="{FF2B5EF4-FFF2-40B4-BE49-F238E27FC236}">
                  <a16:creationId xmlns="" xmlns:a16="http://schemas.microsoft.com/office/drawing/2014/main" id="{016113F1-3426-855B-FFAF-541DACD137D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 xmlns:a16="http://schemas.microsoft.com/office/drawing/2014/main" id="{58DC2819-AEA7-D7EA-C6CE-6F09899DA2FD}"/>
                </a:ext>
              </a:extLst>
            </p:cNvPr>
            <p:cNvSpPr/>
            <p:nvPr/>
          </p:nvSpPr>
          <p:spPr>
            <a:xfrm>
              <a:off x="-1068537" y="2250699"/>
              <a:ext cx="12212323"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وضع خطط وقواعد وسياسات مفصلة ودقيقة لمعرفة الوظائف المحددة وانعكاساتها على مستوى الإدارة</a:t>
              </a:r>
              <a:endParaRPr lang="en-US" sz="2400" b="1" dirty="0">
                <a:solidFill>
                  <a:srgbClr val="002060"/>
                </a:solidFill>
                <a:ea typeface="Calibri" panose="020F0502020204030204" pitchFamily="34" charset="0"/>
                <a:cs typeface="Sakkal Majalla" panose="02000000000000000000" pitchFamily="2" charset="-78"/>
              </a:endParaRPr>
            </a:p>
          </p:txBody>
        </p:sp>
      </p:grpSp>
      <p:sp>
        <p:nvSpPr>
          <p:cNvPr id="1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24223276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anim calcmode="lin" valueType="num">
                                      <p:cBhvr>
                                        <p:cTn id="15" dur="1000" fill="hold"/>
                                        <p:tgtEl>
                                          <p:spTgt spid="77"/>
                                        </p:tgtEl>
                                        <p:attrNameLst>
                                          <p:attrName>ppt_w</p:attrName>
                                        </p:attrNameLst>
                                      </p:cBhvr>
                                      <p:tavLst>
                                        <p:tav tm="0">
                                          <p:val>
                                            <p:fltVal val="0"/>
                                          </p:val>
                                        </p:tav>
                                        <p:tav tm="100000">
                                          <p:val>
                                            <p:strVal val="#ppt_w"/>
                                          </p:val>
                                        </p:tav>
                                      </p:tavLst>
                                    </p:anim>
                                    <p:anim calcmode="lin" valueType="num">
                                      <p:cBhvr>
                                        <p:cTn id="16" dur="1000" fill="hold"/>
                                        <p:tgtEl>
                                          <p:spTgt spid="77"/>
                                        </p:tgtEl>
                                        <p:attrNameLst>
                                          <p:attrName>ppt_h</p:attrName>
                                        </p:attrNameLst>
                                      </p:cBhvr>
                                      <p:tavLst>
                                        <p:tav tm="0">
                                          <p:val>
                                            <p:fltVal val="0"/>
                                          </p:val>
                                        </p:tav>
                                        <p:tav tm="100000">
                                          <p:val>
                                            <p:strVal val="#ppt_h"/>
                                          </p:val>
                                        </p:tav>
                                      </p:tavLst>
                                    </p:anim>
                                    <p:anim calcmode="lin" valueType="num">
                                      <p:cBhvr>
                                        <p:cTn id="17" dur="1000" fill="hold"/>
                                        <p:tgtEl>
                                          <p:spTgt spid="77"/>
                                        </p:tgtEl>
                                        <p:attrNameLst>
                                          <p:attrName>style.rotation</p:attrName>
                                        </p:attrNameLst>
                                      </p:cBhvr>
                                      <p:tavLst>
                                        <p:tav tm="0">
                                          <p:val>
                                            <p:fltVal val="90"/>
                                          </p:val>
                                        </p:tav>
                                        <p:tav tm="100000">
                                          <p:val>
                                            <p:fltVal val="0"/>
                                          </p:val>
                                        </p:tav>
                                      </p:tavLst>
                                    </p:anim>
                                    <p:animEffect transition="in" filter="fade">
                                      <p:cBhvr>
                                        <p:cTn id="18" dur="1000"/>
                                        <p:tgtEl>
                                          <p:spTgt spid="77"/>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nodeType="clickEffect">
                                  <p:stCondLst>
                                    <p:cond delay="0"/>
                                  </p:stCondLst>
                                  <p:childTnLst>
                                    <p:set>
                                      <p:cBhvr>
                                        <p:cTn id="22" dur="1" fill="hold">
                                          <p:stCondLst>
                                            <p:cond delay="0"/>
                                          </p:stCondLst>
                                        </p:cTn>
                                        <p:tgtEl>
                                          <p:spTgt spid="80"/>
                                        </p:tgtEl>
                                        <p:attrNameLst>
                                          <p:attrName>style.visibility</p:attrName>
                                        </p:attrNameLst>
                                      </p:cBhvr>
                                      <p:to>
                                        <p:strVal val="visible"/>
                                      </p:to>
                                    </p:set>
                                    <p:anim calcmode="lin" valueType="num">
                                      <p:cBhvr>
                                        <p:cTn id="23" dur="1000" fill="hold"/>
                                        <p:tgtEl>
                                          <p:spTgt spid="80"/>
                                        </p:tgtEl>
                                        <p:attrNameLst>
                                          <p:attrName>ppt_w</p:attrName>
                                        </p:attrNameLst>
                                      </p:cBhvr>
                                      <p:tavLst>
                                        <p:tav tm="0">
                                          <p:val>
                                            <p:fltVal val="0"/>
                                          </p:val>
                                        </p:tav>
                                        <p:tav tm="100000">
                                          <p:val>
                                            <p:strVal val="#ppt_w"/>
                                          </p:val>
                                        </p:tav>
                                      </p:tavLst>
                                    </p:anim>
                                    <p:anim calcmode="lin" valueType="num">
                                      <p:cBhvr>
                                        <p:cTn id="24" dur="1000" fill="hold"/>
                                        <p:tgtEl>
                                          <p:spTgt spid="80"/>
                                        </p:tgtEl>
                                        <p:attrNameLst>
                                          <p:attrName>ppt_h</p:attrName>
                                        </p:attrNameLst>
                                      </p:cBhvr>
                                      <p:tavLst>
                                        <p:tav tm="0">
                                          <p:val>
                                            <p:fltVal val="0"/>
                                          </p:val>
                                        </p:tav>
                                        <p:tav tm="100000">
                                          <p:val>
                                            <p:strVal val="#ppt_h"/>
                                          </p:val>
                                        </p:tav>
                                      </p:tavLst>
                                    </p:anim>
                                    <p:anim calcmode="lin" valueType="num">
                                      <p:cBhvr>
                                        <p:cTn id="25" dur="1000" fill="hold"/>
                                        <p:tgtEl>
                                          <p:spTgt spid="80"/>
                                        </p:tgtEl>
                                        <p:attrNameLst>
                                          <p:attrName>style.rotation</p:attrName>
                                        </p:attrNameLst>
                                      </p:cBhvr>
                                      <p:tavLst>
                                        <p:tav tm="0">
                                          <p:val>
                                            <p:fltVal val="90"/>
                                          </p:val>
                                        </p:tav>
                                        <p:tav tm="100000">
                                          <p:val>
                                            <p:fltVal val="0"/>
                                          </p:val>
                                        </p:tav>
                                      </p:tavLst>
                                    </p:anim>
                                    <p:animEffect transition="in" filter="fade">
                                      <p:cBhvr>
                                        <p:cTn id="26" dur="1000"/>
                                        <p:tgtEl>
                                          <p:spTgt spid="80"/>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83"/>
                                        </p:tgtEl>
                                        <p:attrNameLst>
                                          <p:attrName>style.visibility</p:attrName>
                                        </p:attrNameLst>
                                      </p:cBhvr>
                                      <p:to>
                                        <p:strVal val="visible"/>
                                      </p:to>
                                    </p:set>
                                    <p:anim calcmode="lin" valueType="num">
                                      <p:cBhvr>
                                        <p:cTn id="31" dur="1000" fill="hold"/>
                                        <p:tgtEl>
                                          <p:spTgt spid="83"/>
                                        </p:tgtEl>
                                        <p:attrNameLst>
                                          <p:attrName>ppt_w</p:attrName>
                                        </p:attrNameLst>
                                      </p:cBhvr>
                                      <p:tavLst>
                                        <p:tav tm="0">
                                          <p:val>
                                            <p:fltVal val="0"/>
                                          </p:val>
                                        </p:tav>
                                        <p:tav tm="100000">
                                          <p:val>
                                            <p:strVal val="#ppt_w"/>
                                          </p:val>
                                        </p:tav>
                                      </p:tavLst>
                                    </p:anim>
                                    <p:anim calcmode="lin" valueType="num">
                                      <p:cBhvr>
                                        <p:cTn id="32" dur="1000" fill="hold"/>
                                        <p:tgtEl>
                                          <p:spTgt spid="83"/>
                                        </p:tgtEl>
                                        <p:attrNameLst>
                                          <p:attrName>ppt_h</p:attrName>
                                        </p:attrNameLst>
                                      </p:cBhvr>
                                      <p:tavLst>
                                        <p:tav tm="0">
                                          <p:val>
                                            <p:fltVal val="0"/>
                                          </p:val>
                                        </p:tav>
                                        <p:tav tm="100000">
                                          <p:val>
                                            <p:strVal val="#ppt_h"/>
                                          </p:val>
                                        </p:tav>
                                      </p:tavLst>
                                    </p:anim>
                                    <p:anim calcmode="lin" valueType="num">
                                      <p:cBhvr>
                                        <p:cTn id="33" dur="1000" fill="hold"/>
                                        <p:tgtEl>
                                          <p:spTgt spid="83"/>
                                        </p:tgtEl>
                                        <p:attrNameLst>
                                          <p:attrName>style.rotation</p:attrName>
                                        </p:attrNameLst>
                                      </p:cBhvr>
                                      <p:tavLst>
                                        <p:tav tm="0">
                                          <p:val>
                                            <p:fltVal val="90"/>
                                          </p:val>
                                        </p:tav>
                                        <p:tav tm="100000">
                                          <p:val>
                                            <p:fltVal val="0"/>
                                          </p:val>
                                        </p:tav>
                                      </p:tavLst>
                                    </p:anim>
                                    <p:animEffect transition="in" filter="fade">
                                      <p:cBhvr>
                                        <p:cTn id="34" dur="1000"/>
                                        <p:tgtEl>
                                          <p:spTgt spid="83"/>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p:cTn id="39" dur="1000" fill="hold"/>
                                        <p:tgtEl>
                                          <p:spTgt spid="2"/>
                                        </p:tgtEl>
                                        <p:attrNameLst>
                                          <p:attrName>ppt_w</p:attrName>
                                        </p:attrNameLst>
                                      </p:cBhvr>
                                      <p:tavLst>
                                        <p:tav tm="0">
                                          <p:val>
                                            <p:fltVal val="0"/>
                                          </p:val>
                                        </p:tav>
                                        <p:tav tm="100000">
                                          <p:val>
                                            <p:strVal val="#ppt_w"/>
                                          </p:val>
                                        </p:tav>
                                      </p:tavLst>
                                    </p:anim>
                                    <p:anim calcmode="lin" valueType="num">
                                      <p:cBhvr>
                                        <p:cTn id="40" dur="1000" fill="hold"/>
                                        <p:tgtEl>
                                          <p:spTgt spid="2"/>
                                        </p:tgtEl>
                                        <p:attrNameLst>
                                          <p:attrName>ppt_h</p:attrName>
                                        </p:attrNameLst>
                                      </p:cBhvr>
                                      <p:tavLst>
                                        <p:tav tm="0">
                                          <p:val>
                                            <p:fltVal val="0"/>
                                          </p:val>
                                        </p:tav>
                                        <p:tav tm="100000">
                                          <p:val>
                                            <p:strVal val="#ppt_h"/>
                                          </p:val>
                                        </p:tav>
                                      </p:tavLst>
                                    </p:anim>
                                    <p:anim calcmode="lin" valueType="num">
                                      <p:cBhvr>
                                        <p:cTn id="41" dur="1000" fill="hold"/>
                                        <p:tgtEl>
                                          <p:spTgt spid="2"/>
                                        </p:tgtEl>
                                        <p:attrNameLst>
                                          <p:attrName>style.rotation</p:attrName>
                                        </p:attrNameLst>
                                      </p:cBhvr>
                                      <p:tavLst>
                                        <p:tav tm="0">
                                          <p:val>
                                            <p:fltVal val="90"/>
                                          </p:val>
                                        </p:tav>
                                        <p:tav tm="100000">
                                          <p:val>
                                            <p:fltVal val="0"/>
                                          </p:val>
                                        </p:tav>
                                      </p:tavLst>
                                    </p:anim>
                                    <p:animEffect transition="in" filter="fade">
                                      <p:cBhvr>
                                        <p:cTn id="4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16417" y="161582"/>
            <a:ext cx="4840217"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إعادة الهيكل التنظيمي داخل المؤسسات</a:t>
            </a:r>
          </a:p>
        </p:txBody>
      </p:sp>
      <p:grpSp>
        <p:nvGrpSpPr>
          <p:cNvPr id="76" name="Group 75">
            <a:extLst>
              <a:ext uri="{FF2B5EF4-FFF2-40B4-BE49-F238E27FC236}">
                <a16:creationId xmlns="" xmlns:a16="http://schemas.microsoft.com/office/drawing/2014/main" id="{2D3D8624-A331-0A3A-FCEE-4D67BDAA6C86}"/>
              </a:ext>
            </a:extLst>
          </p:cNvPr>
          <p:cNvGrpSpPr/>
          <p:nvPr/>
        </p:nvGrpSpPr>
        <p:grpSpPr>
          <a:xfrm>
            <a:off x="235366" y="1386405"/>
            <a:ext cx="11721268" cy="1154162"/>
            <a:chOff x="-2135009" y="2009873"/>
            <a:chExt cx="13868030" cy="1228323"/>
          </a:xfrm>
        </p:grpSpPr>
        <p:pic>
          <p:nvPicPr>
            <p:cNvPr id="1026" name="Picture 2" descr="Organization chart - Free user icons">
              <a:extLst>
                <a:ext uri="{FF2B5EF4-FFF2-40B4-BE49-F238E27FC236}">
                  <a16:creationId xmlns="" xmlns:a16="http://schemas.microsoft.com/office/drawing/2014/main" id="{5F271D20-A190-1E2E-2178-B0589A9C4E4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75" name="Rectangle 74">
              <a:extLst>
                <a:ext uri="{FF2B5EF4-FFF2-40B4-BE49-F238E27FC236}">
                  <a16:creationId xmlns="" xmlns:a16="http://schemas.microsoft.com/office/drawing/2014/main" id="{A5887B2D-7890-2473-7932-32AE7A314CB6}"/>
                </a:ext>
              </a:extLst>
            </p:cNvPr>
            <p:cNvSpPr/>
            <p:nvPr/>
          </p:nvSpPr>
          <p:spPr>
            <a:xfrm>
              <a:off x="-2135009" y="2009873"/>
              <a:ext cx="13278796" cy="1228323"/>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تدريب الإدارة والعاملين فيها، وتوفير المعرفة الكافية عن وظائفهم بالتفصيل، وتحديد المسؤولين عنهم ومدى تأثير كل ذلك</a:t>
              </a:r>
              <a:r>
                <a:rPr lang="en-US" sz="2400" b="1" dirty="0">
                  <a:solidFill>
                    <a:srgbClr val="002060"/>
                  </a:solidFill>
                  <a:ea typeface="Calibri" panose="020F0502020204030204" pitchFamily="34" charset="0"/>
                  <a:cs typeface="Sakkal Majalla" panose="02000000000000000000" pitchFamily="2" charset="-78"/>
                </a:rPr>
                <a:t/>
              </a:r>
              <a:br>
                <a:rPr lang="en-US"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 على الهيكل الإداري</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77" name="Group 76">
            <a:extLst>
              <a:ext uri="{FF2B5EF4-FFF2-40B4-BE49-F238E27FC236}">
                <a16:creationId xmlns="" xmlns:a16="http://schemas.microsoft.com/office/drawing/2014/main" id="{85F0235D-FAEC-4115-4138-3486AB7908A9}"/>
              </a:ext>
            </a:extLst>
          </p:cNvPr>
          <p:cNvGrpSpPr/>
          <p:nvPr/>
        </p:nvGrpSpPr>
        <p:grpSpPr>
          <a:xfrm>
            <a:off x="235366" y="2947816"/>
            <a:ext cx="11721268" cy="625176"/>
            <a:chOff x="-2135010" y="2250699"/>
            <a:chExt cx="13868031" cy="665347"/>
          </a:xfrm>
        </p:grpSpPr>
        <p:pic>
          <p:nvPicPr>
            <p:cNvPr id="78" name="Picture 2" descr="Organization chart - Free user icons">
              <a:extLst>
                <a:ext uri="{FF2B5EF4-FFF2-40B4-BE49-F238E27FC236}">
                  <a16:creationId xmlns="" xmlns:a16="http://schemas.microsoft.com/office/drawing/2014/main" id="{1003119D-FFCB-3474-2334-22EE2E5AB2C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 xmlns:a16="http://schemas.microsoft.com/office/drawing/2014/main" id="{6EF7442A-7E3F-7131-B2AF-9E75A6663141}"/>
                </a:ext>
              </a:extLst>
            </p:cNvPr>
            <p:cNvSpPr/>
            <p:nvPr/>
          </p:nvSpPr>
          <p:spPr>
            <a:xfrm>
              <a:off x="-2135010" y="2250699"/>
              <a:ext cx="13278795"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ضع خطة مسبقة حول المهام التي يؤديها موظفو المؤسسة وتحدد أولوياتها</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2" name="Group 1">
            <a:extLst>
              <a:ext uri="{FF2B5EF4-FFF2-40B4-BE49-F238E27FC236}">
                <a16:creationId xmlns="" xmlns:a16="http://schemas.microsoft.com/office/drawing/2014/main" id="{19C1226E-6396-2961-8CF3-6F7D2E2CFEB8}"/>
              </a:ext>
            </a:extLst>
          </p:cNvPr>
          <p:cNvGrpSpPr/>
          <p:nvPr/>
        </p:nvGrpSpPr>
        <p:grpSpPr>
          <a:xfrm>
            <a:off x="235366" y="4072072"/>
            <a:ext cx="11721267" cy="625176"/>
            <a:chOff x="-2135008" y="2250699"/>
            <a:chExt cx="13868029" cy="665347"/>
          </a:xfrm>
        </p:grpSpPr>
        <p:pic>
          <p:nvPicPr>
            <p:cNvPr id="5" name="Picture 2" descr="Organization chart - Free user icons">
              <a:extLst>
                <a:ext uri="{FF2B5EF4-FFF2-40B4-BE49-F238E27FC236}">
                  <a16:creationId xmlns="" xmlns:a16="http://schemas.microsoft.com/office/drawing/2014/main" id="{016113F1-3426-855B-FFAF-541DACD137D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43786" y="2326811"/>
              <a:ext cx="589235" cy="589235"/>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 xmlns:a16="http://schemas.microsoft.com/office/drawing/2014/main" id="{58DC2819-AEA7-D7EA-C6CE-6F09899DA2FD}"/>
                </a:ext>
              </a:extLst>
            </p:cNvPr>
            <p:cNvSpPr/>
            <p:nvPr/>
          </p:nvSpPr>
          <p:spPr>
            <a:xfrm>
              <a:off x="-2135008" y="2250699"/>
              <a:ext cx="13278795" cy="638728"/>
            </a:xfrm>
            <a:prstGeom prst="rect">
              <a:avLst/>
            </a:prstGeom>
          </p:spPr>
          <p:txBody>
            <a:bodyPr wrap="square">
              <a:spAutoFit/>
            </a:bodyPr>
            <a:lstStyle/>
            <a:p>
              <a:pP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يجب ألا تتجاوز مهامه 10 مهام أساسية، وتحديد الوقت اللازم لإكمال العمل، وتقييم سلوكهم داخل المنظمة من جميع الجوانب</a:t>
              </a:r>
              <a:endParaRPr lang="en-US" sz="2400" b="1" dirty="0">
                <a:solidFill>
                  <a:srgbClr val="002060"/>
                </a:solidFill>
                <a:ea typeface="Calibri" panose="020F0502020204030204" pitchFamily="34" charset="0"/>
                <a:cs typeface="Sakkal Majalla" panose="02000000000000000000" pitchFamily="2" charset="-78"/>
              </a:endParaRPr>
            </a:p>
          </p:txBody>
        </p:sp>
      </p:grpSp>
      <p:pic>
        <p:nvPicPr>
          <p:cNvPr id="7" name="Picture 6" descr="صياغة الهيكل التنظيمي وفق التدرج الوظيفي والصلاحيات الادارية - خمسات">
            <a:extLst>
              <a:ext uri="{FF2B5EF4-FFF2-40B4-BE49-F238E27FC236}">
                <a16:creationId xmlns="" xmlns:a16="http://schemas.microsoft.com/office/drawing/2014/main" id="{30E08C75-8E57-F53B-52D7-2E4F8EEAB60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567951" y="4786206"/>
            <a:ext cx="3485170" cy="2052582"/>
          </a:xfrm>
          <a:prstGeom prst="rect">
            <a:avLst/>
          </a:prstGeom>
          <a:noFill/>
          <a:ln>
            <a:noFill/>
          </a:ln>
        </p:spPr>
      </p:pic>
      <p:sp>
        <p:nvSpPr>
          <p:cNvPr id="1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75489357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anim calcmode="lin" valueType="num">
                                      <p:cBhvr>
                                        <p:cTn id="15" dur="1000" fill="hold"/>
                                        <p:tgtEl>
                                          <p:spTgt spid="77"/>
                                        </p:tgtEl>
                                        <p:attrNameLst>
                                          <p:attrName>ppt_w</p:attrName>
                                        </p:attrNameLst>
                                      </p:cBhvr>
                                      <p:tavLst>
                                        <p:tav tm="0">
                                          <p:val>
                                            <p:fltVal val="0"/>
                                          </p:val>
                                        </p:tav>
                                        <p:tav tm="100000">
                                          <p:val>
                                            <p:strVal val="#ppt_w"/>
                                          </p:val>
                                        </p:tav>
                                      </p:tavLst>
                                    </p:anim>
                                    <p:anim calcmode="lin" valueType="num">
                                      <p:cBhvr>
                                        <p:cTn id="16" dur="1000" fill="hold"/>
                                        <p:tgtEl>
                                          <p:spTgt spid="77"/>
                                        </p:tgtEl>
                                        <p:attrNameLst>
                                          <p:attrName>ppt_h</p:attrName>
                                        </p:attrNameLst>
                                      </p:cBhvr>
                                      <p:tavLst>
                                        <p:tav tm="0">
                                          <p:val>
                                            <p:fltVal val="0"/>
                                          </p:val>
                                        </p:tav>
                                        <p:tav tm="100000">
                                          <p:val>
                                            <p:strVal val="#ppt_h"/>
                                          </p:val>
                                        </p:tav>
                                      </p:tavLst>
                                    </p:anim>
                                    <p:anim calcmode="lin" valueType="num">
                                      <p:cBhvr>
                                        <p:cTn id="17" dur="1000" fill="hold"/>
                                        <p:tgtEl>
                                          <p:spTgt spid="77"/>
                                        </p:tgtEl>
                                        <p:attrNameLst>
                                          <p:attrName>style.rotation</p:attrName>
                                        </p:attrNameLst>
                                      </p:cBhvr>
                                      <p:tavLst>
                                        <p:tav tm="0">
                                          <p:val>
                                            <p:fltVal val="90"/>
                                          </p:val>
                                        </p:tav>
                                        <p:tav tm="100000">
                                          <p:val>
                                            <p:fltVal val="0"/>
                                          </p:val>
                                        </p:tav>
                                      </p:tavLst>
                                    </p:anim>
                                    <p:animEffect transition="in" filter="fade">
                                      <p:cBhvr>
                                        <p:cTn id="18" dur="1000"/>
                                        <p:tgtEl>
                                          <p:spTgt spid="77"/>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1000" fill="hold"/>
                                        <p:tgtEl>
                                          <p:spTgt spid="2"/>
                                        </p:tgtEl>
                                        <p:attrNameLst>
                                          <p:attrName>ppt_w</p:attrName>
                                        </p:attrNameLst>
                                      </p:cBhvr>
                                      <p:tavLst>
                                        <p:tav tm="0">
                                          <p:val>
                                            <p:fltVal val="0"/>
                                          </p:val>
                                        </p:tav>
                                        <p:tav tm="100000">
                                          <p:val>
                                            <p:strVal val="#ppt_w"/>
                                          </p:val>
                                        </p:tav>
                                      </p:tavLst>
                                    </p:anim>
                                    <p:anim calcmode="lin" valueType="num">
                                      <p:cBhvr>
                                        <p:cTn id="24" dur="1000" fill="hold"/>
                                        <p:tgtEl>
                                          <p:spTgt spid="2"/>
                                        </p:tgtEl>
                                        <p:attrNameLst>
                                          <p:attrName>ppt_h</p:attrName>
                                        </p:attrNameLst>
                                      </p:cBhvr>
                                      <p:tavLst>
                                        <p:tav tm="0">
                                          <p:val>
                                            <p:fltVal val="0"/>
                                          </p:val>
                                        </p:tav>
                                        <p:tav tm="100000">
                                          <p:val>
                                            <p:strVal val="#ppt_h"/>
                                          </p:val>
                                        </p:tav>
                                      </p:tavLst>
                                    </p:anim>
                                    <p:anim calcmode="lin" valueType="num">
                                      <p:cBhvr>
                                        <p:cTn id="25" dur="1000" fill="hold"/>
                                        <p:tgtEl>
                                          <p:spTgt spid="2"/>
                                        </p:tgtEl>
                                        <p:attrNameLst>
                                          <p:attrName>style.rotation</p:attrName>
                                        </p:attrNameLst>
                                      </p:cBhvr>
                                      <p:tavLst>
                                        <p:tav tm="0">
                                          <p:val>
                                            <p:fltVal val="90"/>
                                          </p:val>
                                        </p:tav>
                                        <p:tav tm="100000">
                                          <p:val>
                                            <p:fltVal val="0"/>
                                          </p:val>
                                        </p:tav>
                                      </p:tavLst>
                                    </p:anim>
                                    <p:animEffect transition="in" filter="fade">
                                      <p:cBhvr>
                                        <p:cTn id="26"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شرح موقع </a:t>
            </a:r>
            <a:r>
              <a:rPr kumimoji="0" lang="en-US"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Freelancer (</a:t>
            </a: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كيفية التسجيل وطريقة العمل والربح)</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33</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04801"/>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63161860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sp>
        <p:nvSpPr>
          <p:cNvPr id="18" name="Rectangle 17">
            <a:extLst>
              <a:ext uri="{FF2B5EF4-FFF2-40B4-BE49-F238E27FC236}">
                <a16:creationId xmlns="" xmlns:a16="http://schemas.microsoft.com/office/drawing/2014/main" id="{5C448AA4-B2E1-C034-99FB-8AED8D0F7F41}"/>
              </a:ext>
            </a:extLst>
          </p:cNvPr>
          <p:cNvSpPr/>
          <p:nvPr/>
        </p:nvSpPr>
        <p:spPr>
          <a:xfrm>
            <a:off x="286277" y="3192020"/>
            <a:ext cx="5643451" cy="2262158"/>
          </a:xfrm>
          <a:prstGeom prst="rect">
            <a:avLst/>
          </a:prstGeom>
        </p:spPr>
        <p:txBody>
          <a:bodyPr wrap="square">
            <a:spAutoFit/>
          </a:bodyPr>
          <a:lstStyle/>
          <a:p>
            <a:pPr algn="ctr"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هو أكبر وأقدم موقع في مجال العمل الحر على الانترنت.</a:t>
            </a:r>
            <a:r>
              <a:rPr lang="ar-EG" sz="2400" b="1" dirty="0">
                <a:solidFill>
                  <a:srgbClr val="002060"/>
                </a:solidFill>
                <a:ea typeface="Calibri" panose="020F0502020204030204" pitchFamily="34" charset="0"/>
                <a:cs typeface="Sakkal Majalla" panose="02000000000000000000" pitchFamily="2" charset="-78"/>
              </a:rPr>
              <a:t/>
            </a:r>
            <a:br>
              <a:rPr lang="ar-EG"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من خلال موقع فري لانسر </a:t>
            </a:r>
            <a:r>
              <a:rPr lang="ar-EG" sz="2400" b="1" dirty="0">
                <a:solidFill>
                  <a:srgbClr val="002060"/>
                </a:solidFill>
                <a:ea typeface="Calibri" panose="020F0502020204030204" pitchFamily="34" charset="0"/>
                <a:cs typeface="Sakkal Majalla" panose="02000000000000000000" pitchFamily="2" charset="-78"/>
              </a:rPr>
              <a:t> </a:t>
            </a:r>
            <a:r>
              <a:rPr lang="ar-SA" sz="2400" b="1" dirty="0">
                <a:solidFill>
                  <a:srgbClr val="002060"/>
                </a:solidFill>
                <a:ea typeface="Calibri" panose="020F0502020204030204" pitchFamily="34" charset="0"/>
                <a:cs typeface="Sakkal Majalla" panose="02000000000000000000" pitchFamily="2" charset="-78"/>
              </a:rPr>
              <a:t>يمكن لأي صاحب مهارة التسجيل </a:t>
            </a:r>
            <a:r>
              <a:rPr lang="ar-EG" sz="2400" b="1" dirty="0">
                <a:solidFill>
                  <a:srgbClr val="002060"/>
                </a:solidFill>
                <a:ea typeface="Calibri" panose="020F0502020204030204" pitchFamily="34" charset="0"/>
                <a:cs typeface="Sakkal Majalla" panose="02000000000000000000" pitchFamily="2" charset="-78"/>
              </a:rPr>
              <a:t/>
            </a:r>
            <a:br>
              <a:rPr lang="ar-EG"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في الموقع، ومن ثم فتح الباب أمام مئات المشروعات التي تنتظر من ينفذها في كل المجالات</a:t>
            </a:r>
          </a:p>
        </p:txBody>
      </p:sp>
      <p:grpSp>
        <p:nvGrpSpPr>
          <p:cNvPr id="9" name="Group 8">
            <a:extLst>
              <a:ext uri="{FF2B5EF4-FFF2-40B4-BE49-F238E27FC236}">
                <a16:creationId xmlns="" xmlns:a16="http://schemas.microsoft.com/office/drawing/2014/main" id="{8ECD3449-BFD6-B287-FF13-A9395ECECFAB}"/>
              </a:ext>
            </a:extLst>
          </p:cNvPr>
          <p:cNvGrpSpPr/>
          <p:nvPr/>
        </p:nvGrpSpPr>
        <p:grpSpPr>
          <a:xfrm>
            <a:off x="6127268" y="1393897"/>
            <a:ext cx="5633782" cy="5163021"/>
            <a:chOff x="6127268" y="1393897"/>
            <a:chExt cx="5633782" cy="5163021"/>
          </a:xfrm>
        </p:grpSpPr>
        <p:pic>
          <p:nvPicPr>
            <p:cNvPr id="5" name="Picture 4">
              <a:extLst>
                <a:ext uri="{FF2B5EF4-FFF2-40B4-BE49-F238E27FC236}">
                  <a16:creationId xmlns="" xmlns:a16="http://schemas.microsoft.com/office/drawing/2014/main" id="{02CE0CD3-E8BE-0EC6-951C-404E502440A0}"/>
                </a:ext>
              </a:extLst>
            </p:cNvPr>
            <p:cNvPicPr>
              <a:picLocks noChangeAspect="1"/>
            </p:cNvPicPr>
            <p:nvPr/>
          </p:nvPicPr>
          <p:blipFill rotWithShape="1">
            <a:blip r:embed="rId4">
              <a:clrChange>
                <a:clrFrom>
                  <a:srgbClr val="FFFFFF"/>
                </a:clrFrom>
                <a:clrTo>
                  <a:srgbClr val="FFFFFF">
                    <a:alpha val="0"/>
                  </a:srgbClr>
                </a:clrTo>
              </a:clrChange>
            </a:blip>
            <a:srcRect b="8908"/>
            <a:stretch/>
          </p:blipFill>
          <p:spPr>
            <a:xfrm>
              <a:off x="6127268" y="2163338"/>
              <a:ext cx="5633782" cy="4393580"/>
            </a:xfrm>
            <a:prstGeom prst="rect">
              <a:avLst/>
            </a:prstGeom>
          </p:spPr>
        </p:pic>
        <p:sp>
          <p:nvSpPr>
            <p:cNvPr id="6" name="Rectangle 5">
              <a:extLst>
                <a:ext uri="{FF2B5EF4-FFF2-40B4-BE49-F238E27FC236}">
                  <a16:creationId xmlns="" xmlns:a16="http://schemas.microsoft.com/office/drawing/2014/main" id="{3545C88F-F1F3-F43D-4A2E-61749493E72A}"/>
                </a:ext>
              </a:extLst>
            </p:cNvPr>
            <p:cNvSpPr/>
            <p:nvPr/>
          </p:nvSpPr>
          <p:spPr>
            <a:xfrm>
              <a:off x="7641425" y="1393897"/>
              <a:ext cx="3026694" cy="769441"/>
            </a:xfrm>
            <a:prstGeom prst="rect">
              <a:avLst/>
            </a:prstGeom>
          </p:spPr>
          <p:txBody>
            <a:bodyPr wrap="square">
              <a:spAutoFit/>
            </a:bodyPr>
            <a:lstStyle/>
            <a:p>
              <a:pPr algn="ctr" rtl="1">
                <a:lnSpc>
                  <a:spcPct val="150000"/>
                </a:lnSpc>
                <a:spcAft>
                  <a:spcPts val="800"/>
                </a:spcAft>
              </a:pPr>
              <a:r>
                <a:rPr lang="ar-SA" sz="3200" b="1" dirty="0">
                  <a:solidFill>
                    <a:srgbClr val="FF0000"/>
                  </a:solidFill>
                  <a:latin typeface="Adobe Arabic" panose="02040503050201020203" pitchFamily="18" charset="-78"/>
                  <a:ea typeface="Calibri" panose="020F0502020204030204" pitchFamily="34" charset="0"/>
                  <a:cs typeface="Adobe Arabic" panose="02040503050201020203" pitchFamily="18" charset="-78"/>
                </a:rPr>
                <a:t>موقع </a:t>
              </a:r>
              <a:r>
                <a:rPr lang="en-US" sz="3200" b="1" dirty="0">
                  <a:solidFill>
                    <a:srgbClr val="FF0000"/>
                  </a:solidFill>
                  <a:latin typeface="Adobe Arabic" panose="02040503050201020203" pitchFamily="18" charset="-78"/>
                  <a:ea typeface="Calibri" panose="020F0502020204030204" pitchFamily="34" charset="0"/>
                  <a:cs typeface="Adobe Arabic" panose="02040503050201020203" pitchFamily="18" charset="-78"/>
                </a:rPr>
                <a:t>Freelancer</a:t>
              </a:r>
              <a:endParaRPr lang="ar-SA" sz="3200" b="1" dirty="0">
                <a:solidFill>
                  <a:srgbClr val="FF0000"/>
                </a:solidFill>
                <a:latin typeface="Adobe Arabic" panose="02040503050201020203" pitchFamily="18" charset="-78"/>
                <a:ea typeface="Calibri" panose="020F0502020204030204" pitchFamily="34" charset="0"/>
                <a:cs typeface="Adobe Arabic" panose="02040503050201020203" pitchFamily="18" charset="-78"/>
              </a:endParaRPr>
            </a:p>
          </p:txBody>
        </p:sp>
      </p:grpSp>
      <p:sp>
        <p:nvSpPr>
          <p:cNvPr id="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1086447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8" name="Group 7">
            <a:extLst>
              <a:ext uri="{FF2B5EF4-FFF2-40B4-BE49-F238E27FC236}">
                <a16:creationId xmlns="" xmlns:a16="http://schemas.microsoft.com/office/drawing/2014/main" id="{D90CAD99-3DDE-8721-0CBC-6FACDCC6524B}"/>
              </a:ext>
            </a:extLst>
          </p:cNvPr>
          <p:cNvGrpSpPr/>
          <p:nvPr/>
        </p:nvGrpSpPr>
        <p:grpSpPr>
          <a:xfrm>
            <a:off x="419099" y="1281862"/>
            <a:ext cx="11663508" cy="1154162"/>
            <a:chOff x="419099" y="1281862"/>
            <a:chExt cx="11663508" cy="1154162"/>
          </a:xfrm>
        </p:grpSpPr>
        <p:pic>
          <p:nvPicPr>
            <p:cNvPr id="1026" name="Picture 2" descr="Home office concept, man working from home. Student or freelancer.  Freelance or studying concept. Vector illustration. Flat style. 3623040  Vector Art at Vecteezy">
              <a:extLst>
                <a:ext uri="{FF2B5EF4-FFF2-40B4-BE49-F238E27FC236}">
                  <a16:creationId xmlns="" xmlns:a16="http://schemas.microsoft.com/office/drawing/2014/main" id="{9FF6E2B7-F566-9ED6-9B28-CAB22CEE4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34226" y="1487643"/>
              <a:ext cx="948381" cy="948381"/>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 xmlns:a16="http://schemas.microsoft.com/office/drawing/2014/main" id="{5FF2CCC2-D1D5-E10D-D2F2-D4E88576A354}"/>
                </a:ext>
              </a:extLst>
            </p:cNvPr>
            <p:cNvSpPr/>
            <p:nvPr/>
          </p:nvSpPr>
          <p:spPr>
            <a:xfrm>
              <a:off x="419099" y="1281862"/>
              <a:ext cx="10920907"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أيضاً من خلال موقع </a:t>
              </a:r>
              <a:r>
                <a:rPr lang="en-US" sz="2400" b="1" dirty="0">
                  <a:solidFill>
                    <a:srgbClr val="002060"/>
                  </a:solidFill>
                  <a:ea typeface="Calibri" panose="020F0502020204030204" pitchFamily="34" charset="0"/>
                  <a:cs typeface="Sakkal Majalla" panose="02000000000000000000" pitchFamily="2" charset="-78"/>
                </a:rPr>
                <a:t>Freelancer </a:t>
              </a:r>
              <a:r>
                <a:rPr lang="ar-SA" sz="2400" b="1" dirty="0">
                  <a:solidFill>
                    <a:srgbClr val="002060"/>
                  </a:solidFill>
                  <a:ea typeface="Calibri" panose="020F0502020204030204" pitchFamily="34" charset="0"/>
                  <a:cs typeface="Sakkal Majalla" panose="02000000000000000000" pitchFamily="2" charset="-78"/>
                </a:rPr>
                <a:t>يمكن لأصحاب المشروعات ايجاد كوادر احترافية في كل المجالات، لاتمام مشروعاتهم بأفضل مستوى ممكن</a:t>
              </a:r>
              <a:endParaRPr lang="en-US" sz="2400" b="1" dirty="0">
                <a:solidFill>
                  <a:srgbClr val="002060"/>
                </a:solidFill>
                <a:ea typeface="Calibri" panose="020F0502020204030204" pitchFamily="34" charset="0"/>
                <a:cs typeface="Sakkal Majalla" panose="02000000000000000000" pitchFamily="2" charset="-78"/>
              </a:endParaRPr>
            </a:p>
          </p:txBody>
        </p:sp>
      </p:grpSp>
      <p:grpSp>
        <p:nvGrpSpPr>
          <p:cNvPr id="10" name="Group 9">
            <a:extLst>
              <a:ext uri="{FF2B5EF4-FFF2-40B4-BE49-F238E27FC236}">
                <a16:creationId xmlns="" xmlns:a16="http://schemas.microsoft.com/office/drawing/2014/main" id="{12791A2B-4099-25AB-863E-3CE01C7D8F61}"/>
              </a:ext>
            </a:extLst>
          </p:cNvPr>
          <p:cNvGrpSpPr/>
          <p:nvPr/>
        </p:nvGrpSpPr>
        <p:grpSpPr>
          <a:xfrm>
            <a:off x="452549" y="2550484"/>
            <a:ext cx="11663508" cy="1154162"/>
            <a:chOff x="419099" y="1281862"/>
            <a:chExt cx="11663508" cy="1154162"/>
          </a:xfrm>
        </p:grpSpPr>
        <p:pic>
          <p:nvPicPr>
            <p:cNvPr id="11" name="Picture 2" descr="Home office concept, man working from home. Student or freelancer.  Freelance or studying concept. Vector illustration. Flat style. 3623040  Vector Art at Vecteezy">
              <a:extLst>
                <a:ext uri="{FF2B5EF4-FFF2-40B4-BE49-F238E27FC236}">
                  <a16:creationId xmlns="" xmlns:a16="http://schemas.microsoft.com/office/drawing/2014/main" id="{868FB33C-D88F-4C73-999D-C609550F83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34226" y="1487643"/>
              <a:ext cx="948381" cy="948381"/>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A01DD59E-18C3-C4EF-A2AB-33F267340AD8}"/>
                </a:ext>
              </a:extLst>
            </p:cNvPr>
            <p:cNvSpPr/>
            <p:nvPr/>
          </p:nvSpPr>
          <p:spPr>
            <a:xfrm>
              <a:off x="419099" y="1281862"/>
              <a:ext cx="10920907"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موقع فري لانسر هو بمثابة أحد منصات العمل الحر المتخصصة في المشروعات الكبيرة (ولكنه يشمل</a:t>
              </a:r>
              <a:r>
                <a:rPr lang="ar-EG" sz="2400" b="1" dirty="0">
                  <a:solidFill>
                    <a:srgbClr val="002060"/>
                  </a:solidFill>
                  <a:ea typeface="Calibri" panose="020F0502020204030204" pitchFamily="34" charset="0"/>
                  <a:cs typeface="Sakkal Majalla" panose="02000000000000000000" pitchFamily="2" charset="-78"/>
                </a:rPr>
                <a:t> </a:t>
              </a:r>
              <a:r>
                <a:rPr lang="ar-SA" sz="2400" b="1" dirty="0">
                  <a:solidFill>
                    <a:srgbClr val="002060"/>
                  </a:solidFill>
                  <a:ea typeface="Calibri" panose="020F0502020204030204" pitchFamily="34" charset="0"/>
                  <a:cs typeface="Sakkal Majalla" panose="02000000000000000000" pitchFamily="2" charset="-78"/>
                </a:rPr>
                <a:t>كل أحجام المشروعات حتى المهام الصغيرة)</a:t>
              </a:r>
            </a:p>
          </p:txBody>
        </p:sp>
      </p:grpSp>
      <p:grpSp>
        <p:nvGrpSpPr>
          <p:cNvPr id="13" name="Group 12">
            <a:extLst>
              <a:ext uri="{FF2B5EF4-FFF2-40B4-BE49-F238E27FC236}">
                <a16:creationId xmlns="" xmlns:a16="http://schemas.microsoft.com/office/drawing/2014/main" id="{06AA8D09-ADCA-DED8-9C91-FE4F30F20719}"/>
              </a:ext>
            </a:extLst>
          </p:cNvPr>
          <p:cNvGrpSpPr/>
          <p:nvPr/>
        </p:nvGrpSpPr>
        <p:grpSpPr>
          <a:xfrm>
            <a:off x="495035" y="3819107"/>
            <a:ext cx="11663508" cy="1154162"/>
            <a:chOff x="419099" y="1281862"/>
            <a:chExt cx="11663508" cy="1154162"/>
          </a:xfrm>
        </p:grpSpPr>
        <p:pic>
          <p:nvPicPr>
            <p:cNvPr id="14" name="Picture 2" descr="Home office concept, man working from home. Student or freelancer.  Freelance or studying concept. Vector illustration. Flat style. 3623040  Vector Art at Vecteezy">
              <a:extLst>
                <a:ext uri="{FF2B5EF4-FFF2-40B4-BE49-F238E27FC236}">
                  <a16:creationId xmlns="" xmlns:a16="http://schemas.microsoft.com/office/drawing/2014/main" id="{837E828A-EAA6-CDD8-5477-15545A3E20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34226" y="1487643"/>
              <a:ext cx="948381" cy="948381"/>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 xmlns:a16="http://schemas.microsoft.com/office/drawing/2014/main" id="{3878A85B-4823-EDAB-674B-32C8B9DD99D6}"/>
                </a:ext>
              </a:extLst>
            </p:cNvPr>
            <p:cNvSpPr/>
            <p:nvPr/>
          </p:nvSpPr>
          <p:spPr>
            <a:xfrm>
              <a:off x="419099" y="1281862"/>
              <a:ext cx="10920907"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فهو يوفر حلقة وصل احترافية بين كل من أصحاب المشروعات الذين لديهم مشروعات أو مهام معينة ويريدون تنفيذها، والمستقلين الذين لديهم مهارات في مجالات معينة ويريدون تحقيق أرباح من خلالها</a:t>
              </a:r>
            </a:p>
          </p:txBody>
        </p:sp>
      </p:grpSp>
      <p:grpSp>
        <p:nvGrpSpPr>
          <p:cNvPr id="16" name="Group 15">
            <a:extLst>
              <a:ext uri="{FF2B5EF4-FFF2-40B4-BE49-F238E27FC236}">
                <a16:creationId xmlns="" xmlns:a16="http://schemas.microsoft.com/office/drawing/2014/main" id="{68D629EF-D450-16D9-B677-F3D378CD6B87}"/>
              </a:ext>
            </a:extLst>
          </p:cNvPr>
          <p:cNvGrpSpPr/>
          <p:nvPr/>
        </p:nvGrpSpPr>
        <p:grpSpPr>
          <a:xfrm>
            <a:off x="452549" y="5087728"/>
            <a:ext cx="11663508" cy="1154162"/>
            <a:chOff x="419099" y="1281862"/>
            <a:chExt cx="11663508" cy="1154162"/>
          </a:xfrm>
        </p:grpSpPr>
        <p:pic>
          <p:nvPicPr>
            <p:cNvPr id="17" name="Picture 2" descr="Home office concept, man working from home. Student or freelancer.  Freelance or studying concept. Vector illustration. Flat style. 3623040  Vector Art at Vecteezy">
              <a:extLst>
                <a:ext uri="{FF2B5EF4-FFF2-40B4-BE49-F238E27FC236}">
                  <a16:creationId xmlns="" xmlns:a16="http://schemas.microsoft.com/office/drawing/2014/main" id="{ABF34C8C-11E6-8F77-D5C5-68175130251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34226" y="1487643"/>
              <a:ext cx="948381" cy="94838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a:extLst>
                <a:ext uri="{FF2B5EF4-FFF2-40B4-BE49-F238E27FC236}">
                  <a16:creationId xmlns="" xmlns:a16="http://schemas.microsoft.com/office/drawing/2014/main" id="{5C448AA4-B2E1-C034-99FB-8AED8D0F7F41}"/>
                </a:ext>
              </a:extLst>
            </p:cNvPr>
            <p:cNvSpPr/>
            <p:nvPr/>
          </p:nvSpPr>
          <p:spPr>
            <a:xfrm>
              <a:off x="419099" y="1281862"/>
              <a:ext cx="10920907"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في موقع فري لانسر يمكنك تقريباً استغلال أي مهارة تمتلكها، فالموقع يغطي الكثير من المجالات وعلى رأسها: مجالات الكتابة والترجمة، التسويق والمبيعات، ادخال البيانات، الخدمات القانونية، وخدمات الموارد البشرية، تصميم وتطوير المواقع</a:t>
              </a:r>
            </a:p>
          </p:txBody>
        </p:sp>
      </p:grpSp>
      <p:sp>
        <p:nvSpPr>
          <p:cNvPr id="1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87898168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80">
                                          <p:stCondLst>
                                            <p:cond delay="0"/>
                                          </p:stCondLst>
                                        </p:cTn>
                                        <p:tgtEl>
                                          <p:spTgt spid="10"/>
                                        </p:tgtEl>
                                      </p:cBhvr>
                                    </p:animEffect>
                                    <p:anim calcmode="lin" valueType="num">
                                      <p:cBhvr>
                                        <p:cTn id="2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1" dur="26">
                                          <p:stCondLst>
                                            <p:cond delay="650"/>
                                          </p:stCondLst>
                                        </p:cTn>
                                        <p:tgtEl>
                                          <p:spTgt spid="10"/>
                                        </p:tgtEl>
                                      </p:cBhvr>
                                      <p:to x="100000" y="60000"/>
                                    </p:animScale>
                                    <p:animScale>
                                      <p:cBhvr>
                                        <p:cTn id="32" dur="166" decel="50000">
                                          <p:stCondLst>
                                            <p:cond delay="676"/>
                                          </p:stCondLst>
                                        </p:cTn>
                                        <p:tgtEl>
                                          <p:spTgt spid="10"/>
                                        </p:tgtEl>
                                      </p:cBhvr>
                                      <p:to x="100000" y="100000"/>
                                    </p:animScale>
                                    <p:animScale>
                                      <p:cBhvr>
                                        <p:cTn id="33" dur="26">
                                          <p:stCondLst>
                                            <p:cond delay="1312"/>
                                          </p:stCondLst>
                                        </p:cTn>
                                        <p:tgtEl>
                                          <p:spTgt spid="10"/>
                                        </p:tgtEl>
                                      </p:cBhvr>
                                      <p:to x="100000" y="80000"/>
                                    </p:animScale>
                                    <p:animScale>
                                      <p:cBhvr>
                                        <p:cTn id="34" dur="166" decel="50000">
                                          <p:stCondLst>
                                            <p:cond delay="1338"/>
                                          </p:stCondLst>
                                        </p:cTn>
                                        <p:tgtEl>
                                          <p:spTgt spid="10"/>
                                        </p:tgtEl>
                                      </p:cBhvr>
                                      <p:to x="100000" y="100000"/>
                                    </p:animScale>
                                    <p:animScale>
                                      <p:cBhvr>
                                        <p:cTn id="35" dur="26">
                                          <p:stCondLst>
                                            <p:cond delay="1642"/>
                                          </p:stCondLst>
                                        </p:cTn>
                                        <p:tgtEl>
                                          <p:spTgt spid="10"/>
                                        </p:tgtEl>
                                      </p:cBhvr>
                                      <p:to x="100000" y="90000"/>
                                    </p:animScale>
                                    <p:animScale>
                                      <p:cBhvr>
                                        <p:cTn id="36" dur="166" decel="50000">
                                          <p:stCondLst>
                                            <p:cond delay="1668"/>
                                          </p:stCondLst>
                                        </p:cTn>
                                        <p:tgtEl>
                                          <p:spTgt spid="10"/>
                                        </p:tgtEl>
                                      </p:cBhvr>
                                      <p:to x="100000" y="100000"/>
                                    </p:animScale>
                                    <p:animScale>
                                      <p:cBhvr>
                                        <p:cTn id="37" dur="26">
                                          <p:stCondLst>
                                            <p:cond delay="1808"/>
                                          </p:stCondLst>
                                        </p:cTn>
                                        <p:tgtEl>
                                          <p:spTgt spid="10"/>
                                        </p:tgtEl>
                                      </p:cBhvr>
                                      <p:to x="100000" y="95000"/>
                                    </p:animScale>
                                    <p:animScale>
                                      <p:cBhvr>
                                        <p:cTn id="38" dur="166" decel="50000">
                                          <p:stCondLst>
                                            <p:cond delay="1834"/>
                                          </p:stCondLst>
                                        </p:cTn>
                                        <p:tgtEl>
                                          <p:spTgt spid="10"/>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down)">
                                      <p:cBhvr>
                                        <p:cTn id="43" dur="580">
                                          <p:stCondLst>
                                            <p:cond delay="0"/>
                                          </p:stCondLst>
                                        </p:cTn>
                                        <p:tgtEl>
                                          <p:spTgt spid="13"/>
                                        </p:tgtEl>
                                      </p:cBhvr>
                                    </p:animEffect>
                                    <p:anim calcmode="lin" valueType="num">
                                      <p:cBhvr>
                                        <p:cTn id="44"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49" dur="26">
                                          <p:stCondLst>
                                            <p:cond delay="650"/>
                                          </p:stCondLst>
                                        </p:cTn>
                                        <p:tgtEl>
                                          <p:spTgt spid="13"/>
                                        </p:tgtEl>
                                      </p:cBhvr>
                                      <p:to x="100000" y="60000"/>
                                    </p:animScale>
                                    <p:animScale>
                                      <p:cBhvr>
                                        <p:cTn id="50" dur="166" decel="50000">
                                          <p:stCondLst>
                                            <p:cond delay="676"/>
                                          </p:stCondLst>
                                        </p:cTn>
                                        <p:tgtEl>
                                          <p:spTgt spid="13"/>
                                        </p:tgtEl>
                                      </p:cBhvr>
                                      <p:to x="100000" y="100000"/>
                                    </p:animScale>
                                    <p:animScale>
                                      <p:cBhvr>
                                        <p:cTn id="51" dur="26">
                                          <p:stCondLst>
                                            <p:cond delay="1312"/>
                                          </p:stCondLst>
                                        </p:cTn>
                                        <p:tgtEl>
                                          <p:spTgt spid="13"/>
                                        </p:tgtEl>
                                      </p:cBhvr>
                                      <p:to x="100000" y="80000"/>
                                    </p:animScale>
                                    <p:animScale>
                                      <p:cBhvr>
                                        <p:cTn id="52" dur="166" decel="50000">
                                          <p:stCondLst>
                                            <p:cond delay="1338"/>
                                          </p:stCondLst>
                                        </p:cTn>
                                        <p:tgtEl>
                                          <p:spTgt spid="13"/>
                                        </p:tgtEl>
                                      </p:cBhvr>
                                      <p:to x="100000" y="100000"/>
                                    </p:animScale>
                                    <p:animScale>
                                      <p:cBhvr>
                                        <p:cTn id="53" dur="26">
                                          <p:stCondLst>
                                            <p:cond delay="1642"/>
                                          </p:stCondLst>
                                        </p:cTn>
                                        <p:tgtEl>
                                          <p:spTgt spid="13"/>
                                        </p:tgtEl>
                                      </p:cBhvr>
                                      <p:to x="100000" y="90000"/>
                                    </p:animScale>
                                    <p:animScale>
                                      <p:cBhvr>
                                        <p:cTn id="54" dur="166" decel="50000">
                                          <p:stCondLst>
                                            <p:cond delay="1668"/>
                                          </p:stCondLst>
                                        </p:cTn>
                                        <p:tgtEl>
                                          <p:spTgt spid="13"/>
                                        </p:tgtEl>
                                      </p:cBhvr>
                                      <p:to x="100000" y="100000"/>
                                    </p:animScale>
                                    <p:animScale>
                                      <p:cBhvr>
                                        <p:cTn id="55" dur="26">
                                          <p:stCondLst>
                                            <p:cond delay="1808"/>
                                          </p:stCondLst>
                                        </p:cTn>
                                        <p:tgtEl>
                                          <p:spTgt spid="13"/>
                                        </p:tgtEl>
                                      </p:cBhvr>
                                      <p:to x="100000" y="95000"/>
                                    </p:animScale>
                                    <p:animScale>
                                      <p:cBhvr>
                                        <p:cTn id="56" dur="166" decel="50000">
                                          <p:stCondLst>
                                            <p:cond delay="1834"/>
                                          </p:stCondLst>
                                        </p:cTn>
                                        <p:tgtEl>
                                          <p:spTgt spid="13"/>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down)">
                                      <p:cBhvr>
                                        <p:cTn id="61" dur="580">
                                          <p:stCondLst>
                                            <p:cond delay="0"/>
                                          </p:stCondLst>
                                        </p:cTn>
                                        <p:tgtEl>
                                          <p:spTgt spid="16"/>
                                        </p:tgtEl>
                                      </p:cBhvr>
                                    </p:animEffect>
                                    <p:anim calcmode="lin" valueType="num">
                                      <p:cBhvr>
                                        <p:cTn id="6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7" dur="26">
                                          <p:stCondLst>
                                            <p:cond delay="650"/>
                                          </p:stCondLst>
                                        </p:cTn>
                                        <p:tgtEl>
                                          <p:spTgt spid="16"/>
                                        </p:tgtEl>
                                      </p:cBhvr>
                                      <p:to x="100000" y="60000"/>
                                    </p:animScale>
                                    <p:animScale>
                                      <p:cBhvr>
                                        <p:cTn id="68" dur="166" decel="50000">
                                          <p:stCondLst>
                                            <p:cond delay="676"/>
                                          </p:stCondLst>
                                        </p:cTn>
                                        <p:tgtEl>
                                          <p:spTgt spid="16"/>
                                        </p:tgtEl>
                                      </p:cBhvr>
                                      <p:to x="100000" y="100000"/>
                                    </p:animScale>
                                    <p:animScale>
                                      <p:cBhvr>
                                        <p:cTn id="69" dur="26">
                                          <p:stCondLst>
                                            <p:cond delay="1312"/>
                                          </p:stCondLst>
                                        </p:cTn>
                                        <p:tgtEl>
                                          <p:spTgt spid="16"/>
                                        </p:tgtEl>
                                      </p:cBhvr>
                                      <p:to x="100000" y="80000"/>
                                    </p:animScale>
                                    <p:animScale>
                                      <p:cBhvr>
                                        <p:cTn id="70" dur="166" decel="50000">
                                          <p:stCondLst>
                                            <p:cond delay="1338"/>
                                          </p:stCondLst>
                                        </p:cTn>
                                        <p:tgtEl>
                                          <p:spTgt spid="16"/>
                                        </p:tgtEl>
                                      </p:cBhvr>
                                      <p:to x="100000" y="100000"/>
                                    </p:animScale>
                                    <p:animScale>
                                      <p:cBhvr>
                                        <p:cTn id="71" dur="26">
                                          <p:stCondLst>
                                            <p:cond delay="1642"/>
                                          </p:stCondLst>
                                        </p:cTn>
                                        <p:tgtEl>
                                          <p:spTgt spid="16"/>
                                        </p:tgtEl>
                                      </p:cBhvr>
                                      <p:to x="100000" y="90000"/>
                                    </p:animScale>
                                    <p:animScale>
                                      <p:cBhvr>
                                        <p:cTn id="72" dur="166" decel="50000">
                                          <p:stCondLst>
                                            <p:cond delay="1668"/>
                                          </p:stCondLst>
                                        </p:cTn>
                                        <p:tgtEl>
                                          <p:spTgt spid="16"/>
                                        </p:tgtEl>
                                      </p:cBhvr>
                                      <p:to x="100000" y="100000"/>
                                    </p:animScale>
                                    <p:animScale>
                                      <p:cBhvr>
                                        <p:cTn id="73" dur="26">
                                          <p:stCondLst>
                                            <p:cond delay="1808"/>
                                          </p:stCondLst>
                                        </p:cTn>
                                        <p:tgtEl>
                                          <p:spTgt spid="16"/>
                                        </p:tgtEl>
                                      </p:cBhvr>
                                      <p:to x="100000" y="95000"/>
                                    </p:animScale>
                                    <p:animScale>
                                      <p:cBhvr>
                                        <p:cTn id="7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CF958E72-5640-FAAD-C074-06F3CB831575}"/>
              </a:ext>
            </a:extLst>
          </p:cNvPr>
          <p:cNvGrpSpPr/>
          <p:nvPr/>
        </p:nvGrpSpPr>
        <p:grpSpPr>
          <a:xfrm>
            <a:off x="480693" y="75248"/>
            <a:ext cx="4843282" cy="731091"/>
            <a:chOff x="1267796" y="818657"/>
            <a:chExt cx="3827409" cy="425802"/>
          </a:xfrm>
        </p:grpSpPr>
        <p:sp>
          <p:nvSpPr>
            <p:cNvPr id="7" name="Rectangle 6">
              <a:extLst>
                <a:ext uri="{FF2B5EF4-FFF2-40B4-BE49-F238E27FC236}">
                  <a16:creationId xmlns="" xmlns:a16="http://schemas.microsoft.com/office/drawing/2014/main" id="{A5F4FED3-E4B2-B8F1-B143-807A48EC54DC}"/>
                </a:ext>
              </a:extLst>
            </p:cNvPr>
            <p:cNvSpPr/>
            <p:nvPr/>
          </p:nvSpPr>
          <p:spPr>
            <a:xfrm>
              <a:off x="1267796" y="818657"/>
              <a:ext cx="3409952" cy="304893"/>
            </a:xfrm>
            <a:prstGeom prst="rect">
              <a:avLst/>
            </a:prstGeom>
          </p:spPr>
          <p:txBody>
            <a:bodyPr wrap="square">
              <a:noAutofit/>
            </a:bodyPr>
            <a:lstStyle/>
            <a:p>
              <a:pPr marL="0" marR="0" algn="justLow" rtl="1">
                <a:lnSpc>
                  <a:spcPct val="107000"/>
                </a:lnSpc>
                <a:spcBef>
                  <a:spcPts val="0"/>
                </a:spcBef>
                <a:spcAft>
                  <a:spcPts val="800"/>
                </a:spcAft>
              </a:pPr>
              <a:r>
                <a:rPr lang="ar-SA" sz="3200" b="1" dirty="0">
                  <a:solidFill>
                    <a:srgbClr val="C00000"/>
                  </a:solidFill>
                  <a:effectLst/>
                  <a:latin typeface="Calibri" panose="020F0502020204030204" pitchFamily="34" charset="0"/>
                  <a:ea typeface="Calibri" panose="020F0502020204030204" pitchFamily="34" charset="0"/>
                  <a:cs typeface="Adobe Arabic" panose="02040503050201020203" pitchFamily="18" charset="-78"/>
                </a:rPr>
                <a:t>خطوات التسجيل في موقع فري لانسر:</a:t>
              </a:r>
              <a:endParaRPr lang="en-US" sz="32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8" name="Picture 7">
              <a:extLst>
                <a:ext uri="{FF2B5EF4-FFF2-40B4-BE49-F238E27FC236}">
                  <a16:creationId xmlns="" xmlns:a16="http://schemas.microsoft.com/office/drawing/2014/main" id="{5A72DB80-1FA4-62D1-37D6-D87E43589F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auto">
            <a:xfrm>
              <a:off x="4666928" y="818664"/>
              <a:ext cx="428277" cy="425795"/>
            </a:xfrm>
            <a:prstGeom prst="rect">
              <a:avLst/>
            </a:prstGeom>
            <a:noFill/>
            <a:ln>
              <a:noFill/>
            </a:ln>
            <a:extLst>
              <a:ext uri="{53640926-AAD7-44D8-BBD7-CCE9431645EC}">
                <a14:shadowObscured xmlns:a14="http://schemas.microsoft.com/office/drawing/2010/main"/>
              </a:ext>
            </a:extLst>
          </p:spPr>
        </p:pic>
      </p:grpSp>
      <p:grpSp>
        <p:nvGrpSpPr>
          <p:cNvPr id="11" name="Group 10">
            <a:extLst>
              <a:ext uri="{FF2B5EF4-FFF2-40B4-BE49-F238E27FC236}">
                <a16:creationId xmlns="" xmlns:a16="http://schemas.microsoft.com/office/drawing/2014/main" id="{ADBD6136-CC5A-27BE-D6B0-4FBC618B12F7}"/>
              </a:ext>
            </a:extLst>
          </p:cNvPr>
          <p:cNvGrpSpPr/>
          <p:nvPr/>
        </p:nvGrpSpPr>
        <p:grpSpPr>
          <a:xfrm flipH="1">
            <a:off x="4759049" y="1419103"/>
            <a:ext cx="7373044" cy="744957"/>
            <a:chOff x="0" y="0"/>
            <a:chExt cx="13294495" cy="1295566"/>
          </a:xfrm>
        </p:grpSpPr>
        <p:sp>
          <p:nvSpPr>
            <p:cNvPr id="12" name="Rectangle 11">
              <a:extLst>
                <a:ext uri="{FF2B5EF4-FFF2-40B4-BE49-F238E27FC236}">
                  <a16:creationId xmlns="" xmlns:a16="http://schemas.microsoft.com/office/drawing/2014/main" id="{66C1EFA1-CB1F-F94B-6A19-6DD082A8F30E}"/>
                </a:ext>
              </a:extLst>
            </p:cNvPr>
            <p:cNvSpPr/>
            <p:nvPr/>
          </p:nvSpPr>
          <p:spPr>
            <a:xfrm>
              <a:off x="1079870" y="52762"/>
              <a:ext cx="12214625" cy="802726"/>
            </a:xfrm>
            <a:prstGeom prst="rect">
              <a:avLst/>
            </a:prstGeom>
          </p:spPr>
          <p:txBody>
            <a:bodyPr wrap="square">
              <a:noAutofit/>
            </a:bodyPr>
            <a:lstStyle/>
            <a:p>
              <a:pPr marL="0" marR="0" algn="justLow"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الدخول للصفحة الرئيسية للموقع:</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13" name="Picture 12">
              <a:extLst>
                <a:ext uri="{FF2B5EF4-FFF2-40B4-BE49-F238E27FC236}">
                  <a16:creationId xmlns="" xmlns:a16="http://schemas.microsoft.com/office/drawing/2014/main" id="{E89B6CB0-F058-8273-F34D-24FAB46386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14" name="Rectangle 13">
              <a:extLst>
                <a:ext uri="{FF2B5EF4-FFF2-40B4-BE49-F238E27FC236}">
                  <a16:creationId xmlns="" xmlns:a16="http://schemas.microsoft.com/office/drawing/2014/main" id="{8258C3F5-0CCB-CF33-FAE5-01F831DAF941}"/>
                </a:ext>
              </a:extLst>
            </p:cNvPr>
            <p:cNvSpPr/>
            <p:nvPr/>
          </p:nvSpPr>
          <p:spPr>
            <a:xfrm>
              <a:off x="113525" y="42516"/>
              <a:ext cx="691968" cy="973983"/>
            </a:xfrm>
            <a:prstGeom prst="rect">
              <a:avLst/>
            </a:prstGeom>
          </p:spPr>
          <p:txBody>
            <a:bodyPr wrap="square">
              <a:noAutofit/>
            </a:bodyPr>
            <a:lstStyle/>
            <a:p>
              <a:pPr marL="0" marR="0" algn="ctr"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1</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grpSp>
        <p:nvGrpSpPr>
          <p:cNvPr id="15" name="Group 14">
            <a:extLst>
              <a:ext uri="{FF2B5EF4-FFF2-40B4-BE49-F238E27FC236}">
                <a16:creationId xmlns="" xmlns:a16="http://schemas.microsoft.com/office/drawing/2014/main" id="{DCDF0901-887E-C46C-001E-6445B1D8E32C}"/>
              </a:ext>
            </a:extLst>
          </p:cNvPr>
          <p:cNvGrpSpPr/>
          <p:nvPr/>
        </p:nvGrpSpPr>
        <p:grpSpPr>
          <a:xfrm>
            <a:off x="314748" y="2516427"/>
            <a:ext cx="11562503" cy="1154162"/>
            <a:chOff x="481449" y="2323384"/>
            <a:chExt cx="11562503" cy="1154162"/>
          </a:xfrm>
        </p:grpSpPr>
        <p:sp>
          <p:nvSpPr>
            <p:cNvPr id="18" name="Rectangle 17">
              <a:extLst>
                <a:ext uri="{FF2B5EF4-FFF2-40B4-BE49-F238E27FC236}">
                  <a16:creationId xmlns="" xmlns:a16="http://schemas.microsoft.com/office/drawing/2014/main" id="{5C448AA4-B2E1-C034-99FB-8AED8D0F7F41}"/>
                </a:ext>
              </a:extLst>
            </p:cNvPr>
            <p:cNvSpPr/>
            <p:nvPr/>
          </p:nvSpPr>
          <p:spPr>
            <a:xfrm>
              <a:off x="481449" y="2323384"/>
              <a:ext cx="10845343"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قم بالذهاب للصفحة الرئيسية لموقع فري لانسر. يمكنك ذلك من خلال كتابة كلمة </a:t>
              </a:r>
              <a:r>
                <a:rPr lang="en-US" sz="2400" b="1" dirty="0">
                  <a:solidFill>
                    <a:srgbClr val="002060"/>
                  </a:solidFill>
                  <a:ea typeface="Calibri" panose="020F0502020204030204" pitchFamily="34" charset="0"/>
                  <a:cs typeface="Sakkal Majalla" panose="02000000000000000000" pitchFamily="2" charset="-78"/>
                </a:rPr>
                <a:t>Freelancer </a:t>
              </a:r>
              <a:r>
                <a:rPr lang="ar-SA" sz="2400" b="1" dirty="0">
                  <a:solidFill>
                    <a:srgbClr val="002060"/>
                  </a:solidFill>
                  <a:ea typeface="Calibri" panose="020F0502020204030204" pitchFamily="34" charset="0"/>
                  <a:cs typeface="Sakkal Majalla" panose="02000000000000000000" pitchFamily="2" charset="-78"/>
                </a:rPr>
                <a:t>في جوجل، ثم الضغط </a:t>
              </a:r>
              <a:r>
                <a:rPr lang="ar-EG" sz="2400" b="1" dirty="0">
                  <a:solidFill>
                    <a:srgbClr val="002060"/>
                  </a:solidFill>
                  <a:ea typeface="Calibri" panose="020F0502020204030204" pitchFamily="34" charset="0"/>
                  <a:cs typeface="Sakkal Majalla" panose="02000000000000000000" pitchFamily="2" charset="-78"/>
                </a:rPr>
                <a:t/>
              </a:r>
              <a:br>
                <a:rPr lang="ar-EG"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على النتيجة الأولى في نتائج البحث</a:t>
              </a:r>
            </a:p>
          </p:txBody>
        </p:sp>
        <p:pic>
          <p:nvPicPr>
            <p:cNvPr id="3074" name="Picture 2" descr="Freelancer Talk | About">
              <a:extLst>
                <a:ext uri="{FF2B5EF4-FFF2-40B4-BE49-F238E27FC236}">
                  <a16:creationId xmlns="" xmlns:a16="http://schemas.microsoft.com/office/drawing/2014/main" id="{1D622021-540C-4A3C-CAAF-B7F0589C3950}"/>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 xmlns:a16="http://schemas.microsoft.com/office/drawing/2014/main" id="{DAADB9C2-D735-A7E6-7A3C-FA12E56C4886}"/>
              </a:ext>
            </a:extLst>
          </p:cNvPr>
          <p:cNvGrpSpPr/>
          <p:nvPr/>
        </p:nvGrpSpPr>
        <p:grpSpPr>
          <a:xfrm>
            <a:off x="-166700" y="3860840"/>
            <a:ext cx="12043952" cy="744957"/>
            <a:chOff x="0" y="2495291"/>
            <a:chExt cx="12043952" cy="744957"/>
          </a:xfrm>
        </p:grpSpPr>
        <p:sp>
          <p:nvSpPr>
            <p:cNvPr id="17" name="Rectangle 16">
              <a:extLst>
                <a:ext uri="{FF2B5EF4-FFF2-40B4-BE49-F238E27FC236}">
                  <a16:creationId xmlns="" xmlns:a16="http://schemas.microsoft.com/office/drawing/2014/main" id="{23B12937-D297-CE0E-DFE1-51AB1D010BF1}"/>
                </a:ext>
              </a:extLst>
            </p:cNvPr>
            <p:cNvSpPr/>
            <p:nvPr/>
          </p:nvSpPr>
          <p:spPr>
            <a:xfrm>
              <a:off x="0" y="2640084"/>
              <a:ext cx="11326792" cy="600164"/>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أو قم بالضغط على الرابط التالي مباشرة: </a:t>
              </a:r>
              <a:r>
                <a:rPr lang="en-US" sz="2400" b="1" dirty="0">
                  <a:solidFill>
                    <a:srgbClr val="002060"/>
                  </a:solidFill>
                  <a:ea typeface="Calibri" panose="020F0502020204030204" pitchFamily="34" charset="0"/>
                  <a:cs typeface="Sakkal Majalla" panose="02000000000000000000" pitchFamily="2" charset="-78"/>
                </a:rPr>
                <a:t>https://www.freelancer.com/</a:t>
              </a:r>
              <a:endParaRPr lang="ar-SA" sz="2400" b="1" dirty="0">
                <a:solidFill>
                  <a:srgbClr val="002060"/>
                </a:solidFill>
                <a:ea typeface="Calibri" panose="020F0502020204030204" pitchFamily="34" charset="0"/>
                <a:cs typeface="Sakkal Majalla" panose="02000000000000000000" pitchFamily="2" charset="-78"/>
              </a:endParaRPr>
            </a:p>
          </p:txBody>
        </p:sp>
        <p:pic>
          <p:nvPicPr>
            <p:cNvPr id="19" name="Picture 2" descr="Freelancer Talk | About">
              <a:extLst>
                <a:ext uri="{FF2B5EF4-FFF2-40B4-BE49-F238E27FC236}">
                  <a16:creationId xmlns="" xmlns:a16="http://schemas.microsoft.com/office/drawing/2014/main" id="{9EACCB73-06FC-3F43-512E-9EE0EC18DD25}"/>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 name="Group 19">
            <a:extLst>
              <a:ext uri="{FF2B5EF4-FFF2-40B4-BE49-F238E27FC236}">
                <a16:creationId xmlns="" xmlns:a16="http://schemas.microsoft.com/office/drawing/2014/main" id="{A6F56C7C-5471-EEAF-AEDE-3C8C0CBAE91E}"/>
              </a:ext>
            </a:extLst>
          </p:cNvPr>
          <p:cNvGrpSpPr/>
          <p:nvPr/>
        </p:nvGrpSpPr>
        <p:grpSpPr>
          <a:xfrm>
            <a:off x="480692" y="5066418"/>
            <a:ext cx="11396560" cy="1298955"/>
            <a:chOff x="647392" y="2495291"/>
            <a:chExt cx="11396560" cy="1298955"/>
          </a:xfrm>
        </p:grpSpPr>
        <p:sp>
          <p:nvSpPr>
            <p:cNvPr id="21" name="Rectangle 20">
              <a:extLst>
                <a:ext uri="{FF2B5EF4-FFF2-40B4-BE49-F238E27FC236}">
                  <a16:creationId xmlns="" xmlns:a16="http://schemas.microsoft.com/office/drawing/2014/main" id="{40774A87-4B12-CCD4-4C4B-DF2587F84D1F}"/>
                </a:ext>
              </a:extLst>
            </p:cNvPr>
            <p:cNvSpPr/>
            <p:nvPr/>
          </p:nvSpPr>
          <p:spPr>
            <a:xfrm>
              <a:off x="647392" y="2640084"/>
              <a:ext cx="10679399"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سوف يتم فتح الصفحة الرئيسية لموقع فري لانسر في متصفحك، قم بالضغط على زر </a:t>
              </a:r>
              <a:r>
                <a:rPr lang="en-US" sz="2400" b="1" dirty="0">
                  <a:solidFill>
                    <a:srgbClr val="002060"/>
                  </a:solidFill>
                  <a:ea typeface="Calibri" panose="020F0502020204030204" pitchFamily="34" charset="0"/>
                  <a:cs typeface="Sakkal Majalla" panose="02000000000000000000" pitchFamily="2" charset="-78"/>
                </a:rPr>
                <a:t>Sign up </a:t>
              </a:r>
              <a:r>
                <a:rPr lang="ar-SA" sz="2400" b="1" dirty="0">
                  <a:solidFill>
                    <a:srgbClr val="002060"/>
                  </a:solidFill>
                  <a:ea typeface="Calibri" panose="020F0502020204030204" pitchFamily="34" charset="0"/>
                  <a:cs typeface="Sakkal Majalla" panose="02000000000000000000" pitchFamily="2" charset="-78"/>
                </a:rPr>
                <a:t>في الأعلى، كما هو موضح بالصورة بالاسفل</a:t>
              </a:r>
            </a:p>
          </p:txBody>
        </p:sp>
        <p:pic>
          <p:nvPicPr>
            <p:cNvPr id="22" name="Picture 2" descr="Freelancer Talk | About">
              <a:extLst>
                <a:ext uri="{FF2B5EF4-FFF2-40B4-BE49-F238E27FC236}">
                  <a16:creationId xmlns="" xmlns:a16="http://schemas.microsoft.com/office/drawing/2014/main" id="{4D0B08B4-F606-9FDC-F4F4-DD848CC55BEE}"/>
                </a:ext>
              </a:extLst>
            </p:cNvPr>
            <p:cNvPicPr>
              <a:picLocks noChangeAspect="1" noChangeArrowheads="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2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3401808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pic>
        <p:nvPicPr>
          <p:cNvPr id="25" name="Picture 24">
            <a:extLst>
              <a:ext uri="{FF2B5EF4-FFF2-40B4-BE49-F238E27FC236}">
                <a16:creationId xmlns="" xmlns:a16="http://schemas.microsoft.com/office/drawing/2014/main" id="{1F72DEA6-331C-36D5-038A-73FC850C1ED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8200" y="1494263"/>
            <a:ext cx="10225826" cy="5112913"/>
          </a:xfrm>
          <a:prstGeom prst="rect">
            <a:avLst/>
          </a:prstGeom>
          <a:ln>
            <a:noFill/>
          </a:ln>
          <a:effectLst>
            <a:softEdge rad="112500"/>
          </a:effectLst>
        </p:spPr>
      </p:pic>
      <p:sp>
        <p:nvSpPr>
          <p:cNvPr id="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944655408"/>
      </p:ext>
    </p:extLst>
  </p:cSld>
  <p:clrMapOvr>
    <a:overrideClrMapping bg1="lt1" tx1="dk1" bg2="lt2" tx2="dk2" accent1="accent1" accent2="accent2" accent3="accent3" accent4="accent4" accent5="accent5" accent6="accent6" hlink="hlink" folHlink="folHlink"/>
  </p:clrMapOvr>
</p:sld>
</file>

<file path=ppt/slides/slide3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11" name="Group 10">
            <a:extLst>
              <a:ext uri="{FF2B5EF4-FFF2-40B4-BE49-F238E27FC236}">
                <a16:creationId xmlns="" xmlns:a16="http://schemas.microsoft.com/office/drawing/2014/main" id="{ADBD6136-CC5A-27BE-D6B0-4FBC618B12F7}"/>
              </a:ext>
            </a:extLst>
          </p:cNvPr>
          <p:cNvGrpSpPr/>
          <p:nvPr/>
        </p:nvGrpSpPr>
        <p:grpSpPr>
          <a:xfrm flipH="1">
            <a:off x="480692" y="367436"/>
            <a:ext cx="4683079" cy="744957"/>
            <a:chOff x="0" y="0"/>
            <a:chExt cx="8444161" cy="1295566"/>
          </a:xfrm>
        </p:grpSpPr>
        <p:sp>
          <p:nvSpPr>
            <p:cNvPr id="12" name="Rectangle 11">
              <a:extLst>
                <a:ext uri="{FF2B5EF4-FFF2-40B4-BE49-F238E27FC236}">
                  <a16:creationId xmlns="" xmlns:a16="http://schemas.microsoft.com/office/drawing/2014/main" id="{66C1EFA1-CB1F-F94B-6A19-6DD082A8F30E}"/>
                </a:ext>
              </a:extLst>
            </p:cNvPr>
            <p:cNvSpPr/>
            <p:nvPr/>
          </p:nvSpPr>
          <p:spPr>
            <a:xfrm>
              <a:off x="1079872" y="52760"/>
              <a:ext cx="7364289" cy="1149286"/>
            </a:xfrm>
            <a:prstGeom prst="rect">
              <a:avLst/>
            </a:prstGeom>
          </p:spPr>
          <p:txBody>
            <a:bodyPr wrap="square">
              <a:noAutofit/>
            </a:bodyPr>
            <a:lstStyle/>
            <a:p>
              <a:pPr marL="0" marR="0" algn="justLow"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كتابة البريد الإلكتروني وكلمة المرور:</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13" name="Picture 12">
              <a:extLst>
                <a:ext uri="{FF2B5EF4-FFF2-40B4-BE49-F238E27FC236}">
                  <a16:creationId xmlns="" xmlns:a16="http://schemas.microsoft.com/office/drawing/2014/main" id="{E89B6CB0-F058-8273-F34D-24FAB463860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14" name="Rectangle 13">
              <a:extLst>
                <a:ext uri="{FF2B5EF4-FFF2-40B4-BE49-F238E27FC236}">
                  <a16:creationId xmlns="" xmlns:a16="http://schemas.microsoft.com/office/drawing/2014/main" id="{8258C3F5-0CCB-CF33-FAE5-01F831DAF941}"/>
                </a:ext>
              </a:extLst>
            </p:cNvPr>
            <p:cNvSpPr/>
            <p:nvPr/>
          </p:nvSpPr>
          <p:spPr>
            <a:xfrm>
              <a:off x="113525" y="42516"/>
              <a:ext cx="691968" cy="973983"/>
            </a:xfrm>
            <a:prstGeom prst="rect">
              <a:avLst/>
            </a:prstGeom>
          </p:spPr>
          <p:txBody>
            <a:bodyPr wrap="square">
              <a:noAutofit/>
            </a:bodyPr>
            <a:lstStyle/>
            <a:p>
              <a:pPr marL="0" marR="0" algn="ctr"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2</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grpSp>
        <p:nvGrpSpPr>
          <p:cNvPr id="15" name="Group 14">
            <a:extLst>
              <a:ext uri="{FF2B5EF4-FFF2-40B4-BE49-F238E27FC236}">
                <a16:creationId xmlns="" xmlns:a16="http://schemas.microsoft.com/office/drawing/2014/main" id="{DCDF0901-887E-C46C-001E-6445B1D8E32C}"/>
              </a:ext>
            </a:extLst>
          </p:cNvPr>
          <p:cNvGrpSpPr/>
          <p:nvPr/>
        </p:nvGrpSpPr>
        <p:grpSpPr>
          <a:xfrm>
            <a:off x="210399" y="1533205"/>
            <a:ext cx="11771203" cy="1154162"/>
            <a:chOff x="272749" y="2323384"/>
            <a:chExt cx="11771203" cy="1154162"/>
          </a:xfrm>
        </p:grpSpPr>
        <p:sp>
          <p:nvSpPr>
            <p:cNvPr id="18" name="Rectangle 17">
              <a:extLst>
                <a:ext uri="{FF2B5EF4-FFF2-40B4-BE49-F238E27FC236}">
                  <a16:creationId xmlns="" xmlns:a16="http://schemas.microsoft.com/office/drawing/2014/main" id="{5C448AA4-B2E1-C034-99FB-8AED8D0F7F41}"/>
                </a:ext>
              </a:extLst>
            </p:cNvPr>
            <p:cNvSpPr/>
            <p:nvPr/>
          </p:nvSpPr>
          <p:spPr>
            <a:xfrm>
              <a:off x="272749" y="2323384"/>
              <a:ext cx="11054044"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بعد الضغط على زر </a:t>
              </a:r>
              <a:r>
                <a:rPr lang="en-US" sz="2400" b="1" dirty="0">
                  <a:solidFill>
                    <a:srgbClr val="002060"/>
                  </a:solidFill>
                  <a:ea typeface="Calibri" panose="020F0502020204030204" pitchFamily="34" charset="0"/>
                  <a:cs typeface="Sakkal Majalla" panose="02000000000000000000" pitchFamily="2" charset="-78"/>
                </a:rPr>
                <a:t>sign up </a:t>
              </a:r>
              <a:r>
                <a:rPr lang="ar-SA" sz="2400" b="1" dirty="0">
                  <a:solidFill>
                    <a:srgbClr val="002060"/>
                  </a:solidFill>
                  <a:ea typeface="Calibri" panose="020F0502020204030204" pitchFamily="34" charset="0"/>
                  <a:cs typeface="Sakkal Majalla" panose="02000000000000000000" pitchFamily="2" charset="-78"/>
                </a:rPr>
                <a:t>في الخطوة السابقة، سوف يتم فتح صفحة إنشاء حساب جديد، هناك إمكانية التسجيل </a:t>
              </a:r>
              <a:r>
                <a:rPr lang="ar-EG" sz="2400" b="1" dirty="0">
                  <a:solidFill>
                    <a:srgbClr val="002060"/>
                  </a:solidFill>
                  <a:ea typeface="Calibri" panose="020F0502020204030204" pitchFamily="34" charset="0"/>
                  <a:cs typeface="Sakkal Majalla" panose="02000000000000000000" pitchFamily="2" charset="-78"/>
                </a:rPr>
                <a:t/>
              </a:r>
              <a:br>
                <a:rPr lang="ar-EG"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من خلال حساب الفيسبوك، ولكننا هنا نفضل الخيار الثاني، وهو ادخال البريد الالكتروني واختيار كلمة مرور</a:t>
              </a:r>
            </a:p>
          </p:txBody>
        </p:sp>
        <p:pic>
          <p:nvPicPr>
            <p:cNvPr id="3074" name="Picture 2" descr="Freelancer Talk | About">
              <a:extLst>
                <a:ext uri="{FF2B5EF4-FFF2-40B4-BE49-F238E27FC236}">
                  <a16:creationId xmlns="" xmlns:a16="http://schemas.microsoft.com/office/drawing/2014/main" id="{1D622021-540C-4A3C-CAAF-B7F0589C3950}"/>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 xmlns:a16="http://schemas.microsoft.com/office/drawing/2014/main" id="{DAADB9C2-D735-A7E6-7A3C-FA12E56C4886}"/>
              </a:ext>
            </a:extLst>
          </p:cNvPr>
          <p:cNvGrpSpPr/>
          <p:nvPr/>
        </p:nvGrpSpPr>
        <p:grpSpPr>
          <a:xfrm>
            <a:off x="419098" y="3111943"/>
            <a:ext cx="11562504" cy="1154162"/>
            <a:chOff x="481448" y="2316397"/>
            <a:chExt cx="11562504" cy="1154162"/>
          </a:xfrm>
        </p:grpSpPr>
        <p:sp>
          <p:nvSpPr>
            <p:cNvPr id="17" name="Rectangle 16">
              <a:extLst>
                <a:ext uri="{FF2B5EF4-FFF2-40B4-BE49-F238E27FC236}">
                  <a16:creationId xmlns="" xmlns:a16="http://schemas.microsoft.com/office/drawing/2014/main" id="{23B12937-D297-CE0E-DFE1-51AB1D010BF1}"/>
                </a:ext>
              </a:extLst>
            </p:cNvPr>
            <p:cNvSpPr/>
            <p:nvPr/>
          </p:nvSpPr>
          <p:spPr>
            <a:xfrm>
              <a:off x="481448" y="2316397"/>
              <a:ext cx="10845344"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أدخل عنوان بريدك الالكتروني الذي تستخدمه باستمرار، ثم أدخل كلمة مرور (حروف إنجليزية فقط، ويجب أن تحتوي </a:t>
              </a:r>
              <a:r>
                <a:rPr lang="ar-EG" sz="2400" b="1" dirty="0">
                  <a:solidFill>
                    <a:srgbClr val="002060"/>
                  </a:solidFill>
                  <a:ea typeface="Calibri" panose="020F0502020204030204" pitchFamily="34" charset="0"/>
                  <a:cs typeface="Sakkal Majalla" panose="02000000000000000000" pitchFamily="2" charset="-78"/>
                </a:rPr>
                <a:t/>
              </a:r>
              <a:br>
                <a:rPr lang="ar-EG"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على رقم أيضاً)</a:t>
              </a:r>
            </a:p>
          </p:txBody>
        </p:sp>
        <p:pic>
          <p:nvPicPr>
            <p:cNvPr id="19" name="Picture 2" descr="Freelancer Talk | About">
              <a:extLst>
                <a:ext uri="{FF2B5EF4-FFF2-40B4-BE49-F238E27FC236}">
                  <a16:creationId xmlns="" xmlns:a16="http://schemas.microsoft.com/office/drawing/2014/main" id="{9EACCB73-06FC-3F43-512E-9EE0EC18DD25}"/>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 name="Group 19">
            <a:extLst>
              <a:ext uri="{FF2B5EF4-FFF2-40B4-BE49-F238E27FC236}">
                <a16:creationId xmlns="" xmlns:a16="http://schemas.microsoft.com/office/drawing/2014/main" id="{A6F56C7C-5471-EEAF-AEDE-3C8C0CBAE91E}"/>
              </a:ext>
            </a:extLst>
          </p:cNvPr>
          <p:cNvGrpSpPr/>
          <p:nvPr/>
        </p:nvGrpSpPr>
        <p:grpSpPr>
          <a:xfrm>
            <a:off x="689393" y="4638945"/>
            <a:ext cx="11292209" cy="1154162"/>
            <a:chOff x="751743" y="2290688"/>
            <a:chExt cx="11292209" cy="1154162"/>
          </a:xfrm>
        </p:grpSpPr>
        <p:sp>
          <p:nvSpPr>
            <p:cNvPr id="21" name="Rectangle 20">
              <a:extLst>
                <a:ext uri="{FF2B5EF4-FFF2-40B4-BE49-F238E27FC236}">
                  <a16:creationId xmlns="" xmlns:a16="http://schemas.microsoft.com/office/drawing/2014/main" id="{40774A87-4B12-CCD4-4C4B-DF2587F84D1F}"/>
                </a:ext>
              </a:extLst>
            </p:cNvPr>
            <p:cNvSpPr/>
            <p:nvPr/>
          </p:nvSpPr>
          <p:spPr>
            <a:xfrm>
              <a:off x="751743" y="2290688"/>
              <a:ext cx="10679399"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تأكد من كتابتك للبريد الالكتروني بشكل صحيح ومن حفظ كلمة المرور، ثم اضغط زر </a:t>
              </a:r>
              <a:r>
                <a:rPr lang="en-US" sz="2400" b="1" dirty="0">
                  <a:solidFill>
                    <a:srgbClr val="002060"/>
                  </a:solidFill>
                  <a:ea typeface="Calibri" panose="020F0502020204030204" pitchFamily="34" charset="0"/>
                  <a:cs typeface="Sakkal Majalla" panose="02000000000000000000" pitchFamily="2" charset="-78"/>
                </a:rPr>
                <a:t>Join Freelancer </a:t>
              </a:r>
              <a:r>
                <a:rPr lang="ar-SA" sz="2400" b="1" dirty="0">
                  <a:solidFill>
                    <a:srgbClr val="002060"/>
                  </a:solidFill>
                  <a:ea typeface="Calibri" panose="020F0502020204030204" pitchFamily="34" charset="0"/>
                  <a:cs typeface="Sakkal Majalla" panose="02000000000000000000" pitchFamily="2" charset="-78"/>
                </a:rPr>
                <a:t>باللون الأزرق. كل هذا موضح بالصورة بالأسفل</a:t>
              </a:r>
            </a:p>
          </p:txBody>
        </p:sp>
        <p:pic>
          <p:nvPicPr>
            <p:cNvPr id="22" name="Picture 2" descr="Freelancer Talk | About">
              <a:extLst>
                <a:ext uri="{FF2B5EF4-FFF2-40B4-BE49-F238E27FC236}">
                  <a16:creationId xmlns="" xmlns:a16="http://schemas.microsoft.com/office/drawing/2014/main" id="{4D0B08B4-F606-9FDC-F4F4-DD848CC55BEE}"/>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2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9590012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39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pic>
        <p:nvPicPr>
          <p:cNvPr id="2" name="Picture 1">
            <a:extLst>
              <a:ext uri="{FF2B5EF4-FFF2-40B4-BE49-F238E27FC236}">
                <a16:creationId xmlns="" xmlns:a16="http://schemas.microsoft.com/office/drawing/2014/main" id="{884E2B58-FAD1-EC5F-E729-1BA6BDC0982E}"/>
              </a:ext>
            </a:extLst>
          </p:cNvPr>
          <p:cNvPicPr>
            <a:picLocks noChangeAspect="1"/>
          </p:cNvPicPr>
          <p:nvPr/>
        </p:nvPicPr>
        <p:blipFill>
          <a:blip r:embed="rId4">
            <a:clrChange>
              <a:clrFrom>
                <a:srgbClr val="FDFDFD"/>
              </a:clrFrom>
              <a:clrTo>
                <a:srgbClr val="FDFDFD">
                  <a:alpha val="0"/>
                </a:srgbClr>
              </a:clrTo>
            </a:clrChange>
            <a:extLst>
              <a:ext uri="{28A0092B-C50C-407E-A947-70E740481C1C}">
                <a14:useLocalDpi xmlns:a14="http://schemas.microsoft.com/office/drawing/2010/main" val="0"/>
              </a:ext>
            </a:extLst>
          </a:blip>
          <a:stretch>
            <a:fillRect/>
          </a:stretch>
        </p:blipFill>
        <p:spPr>
          <a:xfrm>
            <a:off x="1833075" y="1144443"/>
            <a:ext cx="6954086" cy="5713557"/>
          </a:xfrm>
          <a:prstGeom prst="rect">
            <a:avLst/>
          </a:prstGeom>
        </p:spPr>
      </p:pic>
      <p:sp>
        <p:nvSpPr>
          <p:cNvPr id="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4253953899"/>
      </p:ext>
    </p:extLst>
  </p:cSld>
  <p:clrMapOvr>
    <a:overrideClrMapping bg1="lt1" tx1="dk1" bg2="lt2" tx2="dk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59243" y="539645"/>
            <a:ext cx="11481527" cy="6001067"/>
            <a:chOff x="342778" y="1113807"/>
            <a:chExt cx="11481527" cy="5646391"/>
          </a:xfrm>
        </p:grpSpPr>
        <p:sp>
          <p:nvSpPr>
            <p:cNvPr id="5" name="Rectangle 4">
              <a:extLst>
                <a:ext uri="{FF2B5EF4-FFF2-40B4-BE49-F238E27FC236}">
                  <a16:creationId xmlns="" xmlns:a16="http://schemas.microsoft.com/office/drawing/2014/main" id="{C03955BB-E41C-4E77-BB48-325360470229}"/>
                </a:ext>
              </a:extLst>
            </p:cNvPr>
            <p:cNvSpPr/>
            <p:nvPr/>
          </p:nvSpPr>
          <p:spPr>
            <a:xfrm>
              <a:off x="342778" y="1113807"/>
              <a:ext cx="5681417" cy="5640605"/>
            </a:xfrm>
            <a:prstGeom prst="rect">
              <a:avLst/>
            </a:prstGeom>
            <a:blipFill>
              <a:blip r:embed="rId3"/>
              <a:stretch>
                <a:fillRect/>
              </a:stretch>
            </a:blipFill>
            <a:ln w="12700" cap="flat" cmpd="sng" algn="ctr">
              <a:noFill/>
              <a:prstDash val="solid"/>
              <a:miter lim="800000"/>
            </a:ln>
            <a:effectLst>
              <a:outerShdw blurRad="50800" dist="88900" dir="10800000" algn="r"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 name="Group 5"/>
            <p:cNvGrpSpPr/>
            <p:nvPr/>
          </p:nvGrpSpPr>
          <p:grpSpPr>
            <a:xfrm>
              <a:off x="419175" y="1119593"/>
              <a:ext cx="11405130" cy="5640605"/>
              <a:chOff x="419175" y="1119593"/>
              <a:chExt cx="11405130" cy="5640605"/>
            </a:xfrm>
          </p:grpSpPr>
          <p:sp>
            <p:nvSpPr>
              <p:cNvPr id="7" name="Rectangle 6">
                <a:extLst>
                  <a:ext uri="{FF2B5EF4-FFF2-40B4-BE49-F238E27FC236}">
                    <a16:creationId xmlns="" xmlns:a16="http://schemas.microsoft.com/office/drawing/2014/main" id="{33F222A8-AF2A-4292-8A95-0C3AD37A109D}"/>
                  </a:ext>
                </a:extLst>
              </p:cNvPr>
              <p:cNvSpPr/>
              <p:nvPr/>
            </p:nvSpPr>
            <p:spPr>
              <a:xfrm>
                <a:off x="6163734" y="1119593"/>
                <a:ext cx="5660571" cy="5640605"/>
              </a:xfrm>
              <a:prstGeom prst="rect">
                <a:avLst/>
              </a:prstGeom>
              <a:blipFill>
                <a:blip r:embed="rId3"/>
                <a:stretch>
                  <a:fillRect/>
                </a:stretch>
              </a:blipFill>
              <a:ln w="12700" cap="flat" cmpd="sng" algn="ctr">
                <a:noFill/>
                <a:prstDash val="solid"/>
                <a:miter lim="800000"/>
              </a:ln>
              <a:effectLst>
                <a:outerShdw blurRad="50800" dist="76200" algn="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p:cNvGrpSpPr/>
              <p:nvPr/>
            </p:nvGrpSpPr>
            <p:grpSpPr>
              <a:xfrm>
                <a:off x="419175" y="1199605"/>
                <a:ext cx="11319094" cy="5445389"/>
                <a:chOff x="419175" y="1199605"/>
                <a:chExt cx="11319094" cy="5445389"/>
              </a:xfrm>
            </p:grpSpPr>
            <p:grpSp>
              <p:nvGrpSpPr>
                <p:cNvPr id="9" name="Group 8"/>
                <p:cNvGrpSpPr/>
                <p:nvPr/>
              </p:nvGrpSpPr>
              <p:grpSpPr>
                <a:xfrm>
                  <a:off x="6196606" y="1210309"/>
                  <a:ext cx="5541663" cy="5434685"/>
                  <a:chOff x="6128872" y="119550"/>
                  <a:chExt cx="5541663" cy="6607638"/>
                </a:xfrm>
              </p:grpSpPr>
              <p:sp>
                <p:nvSpPr>
                  <p:cNvPr id="98" name="Rectangle 97">
                    <a:extLst>
                      <a:ext uri="{FF2B5EF4-FFF2-40B4-BE49-F238E27FC236}">
                        <a16:creationId xmlns="" xmlns:a16="http://schemas.microsoft.com/office/drawing/2014/main" id="{479DEB60-7570-45B4-8336-36827F8A3ED2}"/>
                      </a:ext>
                    </a:extLst>
                  </p:cNvPr>
                  <p:cNvSpPr/>
                  <p:nvPr/>
                </p:nvSpPr>
                <p:spPr>
                  <a:xfrm>
                    <a:off x="11148331" y="4069452"/>
                    <a:ext cx="522204" cy="2657736"/>
                  </a:xfrm>
                  <a:prstGeom prst="rect">
                    <a:avLst/>
                  </a:prstGeom>
                  <a:solidFill>
                    <a:srgbClr val="28B056"/>
                  </a:solidFill>
                  <a:ln w="12700" cap="flat" cmpd="sng" algn="ctr">
                    <a:noFill/>
                    <a:prstDash val="solid"/>
                    <a:miter lim="800000"/>
                  </a:ln>
                  <a:effectLst>
                    <a:outerShdw blurRad="50800" dist="1270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9" name="Freeform: Shape 191">
                    <a:extLst>
                      <a:ext uri="{FF2B5EF4-FFF2-40B4-BE49-F238E27FC236}">
                        <a16:creationId xmlns="" xmlns:a16="http://schemas.microsoft.com/office/drawing/2014/main" id="{1F0B4A1C-B94A-47CE-AED1-2D2A4BE4CFF9}"/>
                      </a:ext>
                    </a:extLst>
                  </p:cNvPr>
                  <p:cNvSpPr/>
                  <p:nvPr/>
                </p:nvSpPr>
                <p:spPr>
                  <a:xfrm>
                    <a:off x="6128872" y="119550"/>
                    <a:ext cx="5395162" cy="6607322"/>
                  </a:xfrm>
                  <a:custGeom>
                    <a:avLst/>
                    <a:gdLst>
                      <a:gd name="connsiteX0" fmla="*/ 0 w 5395162"/>
                      <a:gd name="connsiteY0" fmla="*/ 0 h 6607323"/>
                      <a:gd name="connsiteX1" fmla="*/ 5395162 w 5395162"/>
                      <a:gd name="connsiteY1" fmla="*/ 0 h 6607323"/>
                      <a:gd name="connsiteX2" fmla="*/ 5395162 w 5395162"/>
                      <a:gd name="connsiteY2" fmla="*/ 3949902 h 6607323"/>
                      <a:gd name="connsiteX3" fmla="*/ 5230980 w 5395162"/>
                      <a:gd name="connsiteY3" fmla="*/ 3949902 h 6607323"/>
                      <a:gd name="connsiteX4" fmla="*/ 5032614 w 5395162"/>
                      <a:gd name="connsiteY4" fmla="*/ 4148268 h 6607323"/>
                      <a:gd name="connsiteX5" fmla="*/ 5032614 w 5395162"/>
                      <a:gd name="connsiteY5" fmla="*/ 6607209 h 6607323"/>
                      <a:gd name="connsiteX6" fmla="*/ 5032625 w 5395162"/>
                      <a:gd name="connsiteY6" fmla="*/ 6607323 h 6607323"/>
                      <a:gd name="connsiteX7" fmla="*/ 0 w 5395162"/>
                      <a:gd name="connsiteY7" fmla="*/ 6607323 h 66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5162" h="6607323">
                        <a:moveTo>
                          <a:pt x="0" y="0"/>
                        </a:moveTo>
                        <a:lnTo>
                          <a:pt x="5395162" y="0"/>
                        </a:lnTo>
                        <a:lnTo>
                          <a:pt x="5395162" y="3949902"/>
                        </a:lnTo>
                        <a:lnTo>
                          <a:pt x="5230980" y="3949902"/>
                        </a:lnTo>
                        <a:cubicBezTo>
                          <a:pt x="5121425" y="3949902"/>
                          <a:pt x="5032614" y="4038713"/>
                          <a:pt x="5032614" y="4148268"/>
                        </a:cubicBezTo>
                        <a:lnTo>
                          <a:pt x="5032614" y="6607209"/>
                        </a:lnTo>
                        <a:lnTo>
                          <a:pt x="5032625" y="6607323"/>
                        </a:lnTo>
                        <a:lnTo>
                          <a:pt x="0" y="6607323"/>
                        </a:lnTo>
                        <a:close/>
                      </a:path>
                    </a:pathLst>
                  </a:custGeom>
                  <a:solidFill>
                    <a:srgbClr val="FDFDFD"/>
                  </a:solidFill>
                  <a:ln w="12700" cap="flat" cmpd="sng" algn="ctr">
                    <a:noFill/>
                    <a:prstDash val="solid"/>
                    <a:miter lim="800000"/>
                  </a:ln>
                  <a:effectLst>
                    <a:outerShdw blurRad="50800" dist="1270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0" name="Group 9">
                  <a:extLst>
                    <a:ext uri="{FF2B5EF4-FFF2-40B4-BE49-F238E27FC236}">
                      <a16:creationId xmlns="" xmlns:a16="http://schemas.microsoft.com/office/drawing/2014/main" id="{4D3EC6F6-41B8-42EA-9450-9660D30297B3}"/>
                    </a:ext>
                  </a:extLst>
                </p:cNvPr>
                <p:cNvGrpSpPr/>
                <p:nvPr/>
              </p:nvGrpSpPr>
              <p:grpSpPr>
                <a:xfrm flipH="1">
                  <a:off x="419175" y="1199605"/>
                  <a:ext cx="5541663" cy="5434686"/>
                  <a:chOff x="6128872" y="119550"/>
                  <a:chExt cx="5541663" cy="6607638"/>
                </a:xfrm>
              </p:grpSpPr>
              <p:sp>
                <p:nvSpPr>
                  <p:cNvPr id="96" name="Rectangle 95">
                    <a:extLst>
                      <a:ext uri="{FF2B5EF4-FFF2-40B4-BE49-F238E27FC236}">
                        <a16:creationId xmlns="" xmlns:a16="http://schemas.microsoft.com/office/drawing/2014/main" id="{BC45525F-CA64-4D1D-A75E-E6290B229999}"/>
                      </a:ext>
                    </a:extLst>
                  </p:cNvPr>
                  <p:cNvSpPr/>
                  <p:nvPr/>
                </p:nvSpPr>
                <p:spPr>
                  <a:xfrm>
                    <a:off x="11148331" y="4069452"/>
                    <a:ext cx="522204" cy="2657736"/>
                  </a:xfrm>
                  <a:prstGeom prst="rect">
                    <a:avLst/>
                  </a:prstGeom>
                  <a:solidFill>
                    <a:srgbClr val="28B056"/>
                  </a:solidFill>
                  <a:ln w="12700" cap="flat" cmpd="sng" algn="ctr">
                    <a:noFill/>
                    <a:prstDash val="solid"/>
                    <a:miter lim="800000"/>
                  </a:ln>
                  <a:effectLst>
                    <a:outerShdw blurRad="50800" dist="63500" dir="10800000" algn="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7" name="Freeform: Shape 175">
                    <a:extLst>
                      <a:ext uri="{FF2B5EF4-FFF2-40B4-BE49-F238E27FC236}">
                        <a16:creationId xmlns="" xmlns:a16="http://schemas.microsoft.com/office/drawing/2014/main" id="{4CCDAA36-0014-487F-9FC8-FB18AD79A536}"/>
                      </a:ext>
                    </a:extLst>
                  </p:cNvPr>
                  <p:cNvSpPr/>
                  <p:nvPr/>
                </p:nvSpPr>
                <p:spPr>
                  <a:xfrm>
                    <a:off x="6128872" y="119550"/>
                    <a:ext cx="5395162" cy="6607323"/>
                  </a:xfrm>
                  <a:custGeom>
                    <a:avLst/>
                    <a:gdLst>
                      <a:gd name="connsiteX0" fmla="*/ 0 w 5395162"/>
                      <a:gd name="connsiteY0" fmla="*/ 0 h 6607323"/>
                      <a:gd name="connsiteX1" fmla="*/ 5395162 w 5395162"/>
                      <a:gd name="connsiteY1" fmla="*/ 0 h 6607323"/>
                      <a:gd name="connsiteX2" fmla="*/ 5395162 w 5395162"/>
                      <a:gd name="connsiteY2" fmla="*/ 3949902 h 6607323"/>
                      <a:gd name="connsiteX3" fmla="*/ 5230980 w 5395162"/>
                      <a:gd name="connsiteY3" fmla="*/ 3949902 h 6607323"/>
                      <a:gd name="connsiteX4" fmla="*/ 5032614 w 5395162"/>
                      <a:gd name="connsiteY4" fmla="*/ 4148268 h 6607323"/>
                      <a:gd name="connsiteX5" fmla="*/ 5032614 w 5395162"/>
                      <a:gd name="connsiteY5" fmla="*/ 6607209 h 6607323"/>
                      <a:gd name="connsiteX6" fmla="*/ 5032625 w 5395162"/>
                      <a:gd name="connsiteY6" fmla="*/ 6607323 h 6607323"/>
                      <a:gd name="connsiteX7" fmla="*/ 0 w 5395162"/>
                      <a:gd name="connsiteY7" fmla="*/ 6607323 h 66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5162" h="6607323">
                        <a:moveTo>
                          <a:pt x="0" y="0"/>
                        </a:moveTo>
                        <a:lnTo>
                          <a:pt x="5395162" y="0"/>
                        </a:lnTo>
                        <a:lnTo>
                          <a:pt x="5395162" y="3949902"/>
                        </a:lnTo>
                        <a:lnTo>
                          <a:pt x="5230980" y="3949902"/>
                        </a:lnTo>
                        <a:cubicBezTo>
                          <a:pt x="5121425" y="3949902"/>
                          <a:pt x="5032614" y="4038713"/>
                          <a:pt x="5032614" y="4148268"/>
                        </a:cubicBezTo>
                        <a:lnTo>
                          <a:pt x="5032614" y="6607209"/>
                        </a:lnTo>
                        <a:lnTo>
                          <a:pt x="5032625" y="6607323"/>
                        </a:lnTo>
                        <a:lnTo>
                          <a:pt x="0" y="6607323"/>
                        </a:lnTo>
                        <a:close/>
                      </a:path>
                    </a:pathLst>
                  </a:custGeom>
                  <a:solidFill>
                    <a:srgbClr val="FDFDFD"/>
                  </a:solidFill>
                  <a:ln w="12700" cap="flat" cmpd="sng" algn="ctr">
                    <a:noFill/>
                    <a:prstDash val="solid"/>
                    <a:miter lim="800000"/>
                  </a:ln>
                  <a:effectLst>
                    <a:outerShdw blurRad="50800" dist="76200" dir="10800000" algn="r"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 name="Group 10">
                  <a:extLst>
                    <a:ext uri="{FF2B5EF4-FFF2-40B4-BE49-F238E27FC236}">
                      <a16:creationId xmlns="" xmlns:a16="http://schemas.microsoft.com/office/drawing/2014/main" id="{0F1A4B53-3DA8-4B08-87F6-99E2B5780CCB}"/>
                    </a:ext>
                  </a:extLst>
                </p:cNvPr>
                <p:cNvGrpSpPr/>
                <p:nvPr/>
              </p:nvGrpSpPr>
              <p:grpSpPr>
                <a:xfrm>
                  <a:off x="5672345" y="1210272"/>
                  <a:ext cx="781676" cy="5434427"/>
                  <a:chOff x="5604611" y="119550"/>
                  <a:chExt cx="781676" cy="6607323"/>
                </a:xfrm>
              </p:grpSpPr>
              <p:sp>
                <p:nvSpPr>
                  <p:cNvPr id="12" name="Rectangle 11">
                    <a:extLst>
                      <a:ext uri="{FF2B5EF4-FFF2-40B4-BE49-F238E27FC236}">
                        <a16:creationId xmlns="" xmlns:a16="http://schemas.microsoft.com/office/drawing/2014/main" id="{D119F2DB-0E38-4A31-831F-2BAF295D2A25}"/>
                      </a:ext>
                    </a:extLst>
                  </p:cNvPr>
                  <p:cNvSpPr/>
                  <p:nvPr/>
                </p:nvSpPr>
                <p:spPr>
                  <a:xfrm>
                    <a:off x="5635694" y="20253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3" name="Group 12">
                    <a:extLst>
                      <a:ext uri="{FF2B5EF4-FFF2-40B4-BE49-F238E27FC236}">
                        <a16:creationId xmlns="" xmlns:a16="http://schemas.microsoft.com/office/drawing/2014/main" id="{AEE5042A-E067-4FB7-BCFF-00BB33BFEDEC}"/>
                      </a:ext>
                    </a:extLst>
                  </p:cNvPr>
                  <p:cNvGrpSpPr/>
                  <p:nvPr/>
                </p:nvGrpSpPr>
                <p:grpSpPr>
                  <a:xfrm>
                    <a:off x="5805714" y="119550"/>
                    <a:ext cx="580573" cy="386869"/>
                    <a:chOff x="5805714" y="609691"/>
                    <a:chExt cx="580573" cy="386869"/>
                  </a:xfrm>
                </p:grpSpPr>
                <p:sp>
                  <p:nvSpPr>
                    <p:cNvPr id="94" name="Rectangle 93">
                      <a:extLst>
                        <a:ext uri="{FF2B5EF4-FFF2-40B4-BE49-F238E27FC236}">
                          <a16:creationId xmlns="" xmlns:a16="http://schemas.microsoft.com/office/drawing/2014/main" id="{9ECC8D50-758B-45D1-9832-058DA749338C}"/>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5" name="Arc 94">
                      <a:extLst>
                        <a:ext uri="{FF2B5EF4-FFF2-40B4-BE49-F238E27FC236}">
                          <a16:creationId xmlns="" xmlns:a16="http://schemas.microsoft.com/office/drawing/2014/main" id="{FC783E55-1922-4926-8D97-EC60526709F7}"/>
                        </a:ext>
                      </a:extLst>
                    </p:cNvPr>
                    <p:cNvSpPr/>
                    <p:nvPr/>
                  </p:nvSpPr>
                  <p:spPr>
                    <a:xfrm>
                      <a:off x="5805714" y="609691"/>
                      <a:ext cx="410553" cy="386869"/>
                    </a:xfrm>
                    <a:prstGeom prst="arc">
                      <a:avLst>
                        <a:gd name="adj1" fmla="val 10333954"/>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14" name="Rectangle 13">
                    <a:extLst>
                      <a:ext uri="{FF2B5EF4-FFF2-40B4-BE49-F238E27FC236}">
                        <a16:creationId xmlns="" xmlns:a16="http://schemas.microsoft.com/office/drawing/2014/main" id="{FCB92E0C-F05E-4602-8A6C-A561815032EC}"/>
                      </a:ext>
                    </a:extLst>
                  </p:cNvPr>
                  <p:cNvSpPr/>
                  <p:nvPr/>
                </p:nvSpPr>
                <p:spPr>
                  <a:xfrm>
                    <a:off x="5632035" y="503041"/>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 xmlns:a16="http://schemas.microsoft.com/office/drawing/2014/main" id="{E48E30C9-A74F-4C52-AD04-FC9A5CBD8258}"/>
                      </a:ext>
                    </a:extLst>
                  </p:cNvPr>
                  <p:cNvGrpSpPr/>
                  <p:nvPr/>
                </p:nvGrpSpPr>
                <p:grpSpPr>
                  <a:xfrm>
                    <a:off x="5805714" y="430573"/>
                    <a:ext cx="580573" cy="386869"/>
                    <a:chOff x="5805714" y="609691"/>
                    <a:chExt cx="580573" cy="386869"/>
                  </a:xfrm>
                </p:grpSpPr>
                <p:sp>
                  <p:nvSpPr>
                    <p:cNvPr id="92" name="Rectangle 91">
                      <a:extLst>
                        <a:ext uri="{FF2B5EF4-FFF2-40B4-BE49-F238E27FC236}">
                          <a16:creationId xmlns="" xmlns:a16="http://schemas.microsoft.com/office/drawing/2014/main" id="{9D80A7DB-810E-4588-BE25-E9F7C34D3DB1}"/>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3" name="Arc 92">
                      <a:extLst>
                        <a:ext uri="{FF2B5EF4-FFF2-40B4-BE49-F238E27FC236}">
                          <a16:creationId xmlns="" xmlns:a16="http://schemas.microsoft.com/office/drawing/2014/main" id="{0CEE252C-3F6B-425D-A974-8C322FD62AA8}"/>
                        </a:ext>
                      </a:extLst>
                    </p:cNvPr>
                    <p:cNvSpPr/>
                    <p:nvPr/>
                  </p:nvSpPr>
                  <p:spPr>
                    <a:xfrm>
                      <a:off x="5805714" y="609691"/>
                      <a:ext cx="410553" cy="386869"/>
                    </a:xfrm>
                    <a:prstGeom prst="arc">
                      <a:avLst>
                        <a:gd name="adj1" fmla="val 10604954"/>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16" name="Rectangle 15">
                    <a:extLst>
                      <a:ext uri="{FF2B5EF4-FFF2-40B4-BE49-F238E27FC236}">
                        <a16:creationId xmlns="" xmlns:a16="http://schemas.microsoft.com/office/drawing/2014/main" id="{A4620A41-830E-412F-B7F4-82B17531460F}"/>
                      </a:ext>
                    </a:extLst>
                  </p:cNvPr>
                  <p:cNvSpPr/>
                  <p:nvPr/>
                </p:nvSpPr>
                <p:spPr>
                  <a:xfrm>
                    <a:off x="5635694" y="81748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 xmlns:a16="http://schemas.microsoft.com/office/drawing/2014/main" id="{B8C591D4-C50C-4B67-805A-961945693BE6}"/>
                      </a:ext>
                    </a:extLst>
                  </p:cNvPr>
                  <p:cNvSpPr/>
                  <p:nvPr/>
                </p:nvSpPr>
                <p:spPr>
                  <a:xfrm>
                    <a:off x="5636493" y="1123923"/>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 xmlns:a16="http://schemas.microsoft.com/office/drawing/2014/main" id="{461F08B5-15BF-4C63-B54C-7D2001EDCAD3}"/>
                      </a:ext>
                    </a:extLst>
                  </p:cNvPr>
                  <p:cNvSpPr/>
                  <p:nvPr/>
                </p:nvSpPr>
                <p:spPr>
                  <a:xfrm>
                    <a:off x="5633303" y="144082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 xmlns:a16="http://schemas.microsoft.com/office/drawing/2014/main" id="{D12C5631-8C0A-4256-BD3E-88D081A7321B}"/>
                      </a:ext>
                    </a:extLst>
                  </p:cNvPr>
                  <p:cNvSpPr/>
                  <p:nvPr/>
                </p:nvSpPr>
                <p:spPr>
                  <a:xfrm>
                    <a:off x="5641689" y="174238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 xmlns:a16="http://schemas.microsoft.com/office/drawing/2014/main" id="{D3030D9B-44CF-4F4E-A86E-18A79322376D}"/>
                      </a:ext>
                    </a:extLst>
                  </p:cNvPr>
                  <p:cNvSpPr/>
                  <p:nvPr/>
                </p:nvSpPr>
                <p:spPr>
                  <a:xfrm>
                    <a:off x="5626130" y="2064953"/>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 xmlns:a16="http://schemas.microsoft.com/office/drawing/2014/main" id="{0E9F8D11-58D9-4493-A410-DACB43B5E48F}"/>
                      </a:ext>
                    </a:extLst>
                  </p:cNvPr>
                  <p:cNvSpPr/>
                  <p:nvPr/>
                </p:nvSpPr>
                <p:spPr>
                  <a:xfrm>
                    <a:off x="5626130" y="2372116"/>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 xmlns:a16="http://schemas.microsoft.com/office/drawing/2014/main" id="{880FA994-AF36-4890-A98D-4750B71B3C59}"/>
                      </a:ext>
                    </a:extLst>
                  </p:cNvPr>
                  <p:cNvSpPr/>
                  <p:nvPr/>
                </p:nvSpPr>
                <p:spPr>
                  <a:xfrm>
                    <a:off x="5633303" y="268452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 xmlns:a16="http://schemas.microsoft.com/office/drawing/2014/main" id="{9E5C2FB6-992A-4537-B467-2FCB0FDBDB9F}"/>
                      </a:ext>
                    </a:extLst>
                  </p:cNvPr>
                  <p:cNvSpPr/>
                  <p:nvPr/>
                </p:nvSpPr>
                <p:spPr>
                  <a:xfrm>
                    <a:off x="5633303" y="2985986"/>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 xmlns:a16="http://schemas.microsoft.com/office/drawing/2014/main" id="{73193785-12A4-408F-9E7C-27DDBEAFA7BD}"/>
                      </a:ext>
                    </a:extLst>
                  </p:cNvPr>
                  <p:cNvSpPr/>
                  <p:nvPr/>
                </p:nvSpPr>
                <p:spPr>
                  <a:xfrm>
                    <a:off x="5626130" y="330818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 xmlns:a16="http://schemas.microsoft.com/office/drawing/2014/main" id="{FF68EA0C-3323-4279-9322-583E0496C340}"/>
                      </a:ext>
                    </a:extLst>
                  </p:cNvPr>
                  <p:cNvSpPr/>
                  <p:nvPr/>
                </p:nvSpPr>
                <p:spPr>
                  <a:xfrm>
                    <a:off x="5618957" y="361510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 xmlns:a16="http://schemas.microsoft.com/office/drawing/2014/main" id="{DA8F7F98-A2C1-4622-86E7-4F2038831BBE}"/>
                      </a:ext>
                    </a:extLst>
                  </p:cNvPr>
                  <p:cNvSpPr/>
                  <p:nvPr/>
                </p:nvSpPr>
                <p:spPr>
                  <a:xfrm>
                    <a:off x="5604611" y="392724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 xmlns:a16="http://schemas.microsoft.com/office/drawing/2014/main" id="{0A05E640-BFCE-401E-8E58-B95F9FAC8DFA}"/>
                      </a:ext>
                    </a:extLst>
                  </p:cNvPr>
                  <p:cNvSpPr/>
                  <p:nvPr/>
                </p:nvSpPr>
                <p:spPr>
                  <a:xfrm>
                    <a:off x="5611784" y="4239143"/>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 xmlns:a16="http://schemas.microsoft.com/office/drawing/2014/main" id="{E054FE0A-3727-4A81-B405-7B2AD3CF46C1}"/>
                      </a:ext>
                    </a:extLst>
                  </p:cNvPr>
                  <p:cNvSpPr/>
                  <p:nvPr/>
                </p:nvSpPr>
                <p:spPr>
                  <a:xfrm>
                    <a:off x="5604611" y="4546182"/>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 xmlns:a16="http://schemas.microsoft.com/office/drawing/2014/main" id="{181F776C-2AF8-48ED-A45F-6043E45954BF}"/>
                      </a:ext>
                    </a:extLst>
                  </p:cNvPr>
                  <p:cNvSpPr/>
                  <p:nvPr/>
                </p:nvSpPr>
                <p:spPr>
                  <a:xfrm>
                    <a:off x="5609779" y="4857467"/>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 xmlns:a16="http://schemas.microsoft.com/office/drawing/2014/main" id="{F411B93B-64DC-40ED-8351-A38502F83EC2}"/>
                      </a:ext>
                    </a:extLst>
                  </p:cNvPr>
                  <p:cNvSpPr/>
                  <p:nvPr/>
                </p:nvSpPr>
                <p:spPr>
                  <a:xfrm>
                    <a:off x="5618957" y="5171895"/>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 xmlns:a16="http://schemas.microsoft.com/office/drawing/2014/main" id="{6D4EF766-AAA1-4FD1-9EB8-BC7CCAF80F4C}"/>
                      </a:ext>
                    </a:extLst>
                  </p:cNvPr>
                  <p:cNvSpPr/>
                  <p:nvPr/>
                </p:nvSpPr>
                <p:spPr>
                  <a:xfrm>
                    <a:off x="5611784" y="550314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 xmlns:a16="http://schemas.microsoft.com/office/drawing/2014/main" id="{CA3BC80A-A5C7-4031-AE04-E1DBB065F990}"/>
                      </a:ext>
                    </a:extLst>
                  </p:cNvPr>
                  <p:cNvSpPr/>
                  <p:nvPr/>
                </p:nvSpPr>
                <p:spPr>
                  <a:xfrm>
                    <a:off x="5604611" y="5797854"/>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 xmlns:a16="http://schemas.microsoft.com/office/drawing/2014/main" id="{B2C4E260-0390-4C3C-B29D-AB4732D5F312}"/>
                      </a:ext>
                    </a:extLst>
                  </p:cNvPr>
                  <p:cNvSpPr/>
                  <p:nvPr/>
                </p:nvSpPr>
                <p:spPr>
                  <a:xfrm>
                    <a:off x="5604611" y="6097210"/>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 xmlns:a16="http://schemas.microsoft.com/office/drawing/2014/main" id="{9CF30D03-0768-4F4A-876B-4064ADC4B962}"/>
                      </a:ext>
                    </a:extLst>
                  </p:cNvPr>
                  <p:cNvSpPr/>
                  <p:nvPr/>
                </p:nvSpPr>
                <p:spPr>
                  <a:xfrm>
                    <a:off x="5611784" y="6412576"/>
                    <a:ext cx="259806" cy="145054"/>
                  </a:xfrm>
                  <a:prstGeom prst="rect">
                    <a:avLst/>
                  </a:prstGeom>
                  <a:solidFill>
                    <a:srgbClr val="BD6F45"/>
                  </a:solidFill>
                  <a:ln w="12700" cap="flat" cmpd="sng" algn="ctr">
                    <a:noFill/>
                    <a:prstDash val="solid"/>
                    <a:miter lim="800000"/>
                  </a:ln>
                  <a:effectLst>
                    <a:innerShdw blurRad="127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5" name="Group 34">
                    <a:extLst>
                      <a:ext uri="{FF2B5EF4-FFF2-40B4-BE49-F238E27FC236}">
                        <a16:creationId xmlns="" xmlns:a16="http://schemas.microsoft.com/office/drawing/2014/main" id="{BDE4CAF1-67FB-4A00-A957-F84932EF37EA}"/>
                      </a:ext>
                    </a:extLst>
                  </p:cNvPr>
                  <p:cNvGrpSpPr/>
                  <p:nvPr/>
                </p:nvGrpSpPr>
                <p:grpSpPr>
                  <a:xfrm>
                    <a:off x="5805714" y="741596"/>
                    <a:ext cx="580573" cy="386869"/>
                    <a:chOff x="5805714" y="609691"/>
                    <a:chExt cx="580573" cy="386869"/>
                  </a:xfrm>
                </p:grpSpPr>
                <p:sp>
                  <p:nvSpPr>
                    <p:cNvPr id="90" name="Rectangle 89">
                      <a:extLst>
                        <a:ext uri="{FF2B5EF4-FFF2-40B4-BE49-F238E27FC236}">
                          <a16:creationId xmlns="" xmlns:a16="http://schemas.microsoft.com/office/drawing/2014/main" id="{74C944AF-D50A-425E-A441-BD46E8CB9783}"/>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1" name="Arc 90">
                      <a:extLst>
                        <a:ext uri="{FF2B5EF4-FFF2-40B4-BE49-F238E27FC236}">
                          <a16:creationId xmlns="" xmlns:a16="http://schemas.microsoft.com/office/drawing/2014/main" id="{AE95EC9D-DB78-417E-AF31-C543DE84C1EE}"/>
                        </a:ext>
                      </a:extLst>
                    </p:cNvPr>
                    <p:cNvSpPr/>
                    <p:nvPr/>
                  </p:nvSpPr>
                  <p:spPr>
                    <a:xfrm>
                      <a:off x="5805714" y="609691"/>
                      <a:ext cx="410553" cy="386869"/>
                    </a:xfrm>
                    <a:prstGeom prst="arc">
                      <a:avLst>
                        <a:gd name="adj1" fmla="val 10757576"/>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6" name="Group 35">
                    <a:extLst>
                      <a:ext uri="{FF2B5EF4-FFF2-40B4-BE49-F238E27FC236}">
                        <a16:creationId xmlns="" xmlns:a16="http://schemas.microsoft.com/office/drawing/2014/main" id="{EC3E0684-8AE8-4214-BF7B-4AAB6B86F600}"/>
                      </a:ext>
                    </a:extLst>
                  </p:cNvPr>
                  <p:cNvGrpSpPr/>
                  <p:nvPr/>
                </p:nvGrpSpPr>
                <p:grpSpPr>
                  <a:xfrm>
                    <a:off x="5805714" y="1052619"/>
                    <a:ext cx="580573" cy="386869"/>
                    <a:chOff x="5805714" y="609691"/>
                    <a:chExt cx="580573" cy="386869"/>
                  </a:xfrm>
                </p:grpSpPr>
                <p:sp>
                  <p:nvSpPr>
                    <p:cNvPr id="88" name="Rectangle 87">
                      <a:extLst>
                        <a:ext uri="{FF2B5EF4-FFF2-40B4-BE49-F238E27FC236}">
                          <a16:creationId xmlns="" xmlns:a16="http://schemas.microsoft.com/office/drawing/2014/main" id="{CF8E04A3-B6B4-4F3C-BB6B-AF9929DDA237}"/>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9" name="Arc 88">
                      <a:extLst>
                        <a:ext uri="{FF2B5EF4-FFF2-40B4-BE49-F238E27FC236}">
                          <a16:creationId xmlns="" xmlns:a16="http://schemas.microsoft.com/office/drawing/2014/main" id="{18A95974-DAB2-4BF8-9192-96278D1744CD}"/>
                        </a:ext>
                      </a:extLst>
                    </p:cNvPr>
                    <p:cNvSpPr/>
                    <p:nvPr/>
                  </p:nvSpPr>
                  <p:spPr>
                    <a:xfrm>
                      <a:off x="5805714" y="609691"/>
                      <a:ext cx="410553" cy="386869"/>
                    </a:xfrm>
                    <a:prstGeom prst="arc">
                      <a:avLst>
                        <a:gd name="adj1" fmla="val 10830485"/>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7" name="Group 36">
                    <a:extLst>
                      <a:ext uri="{FF2B5EF4-FFF2-40B4-BE49-F238E27FC236}">
                        <a16:creationId xmlns="" xmlns:a16="http://schemas.microsoft.com/office/drawing/2014/main" id="{C97BDBFC-6DCF-4D05-9235-AF24FD08B7BA}"/>
                      </a:ext>
                    </a:extLst>
                  </p:cNvPr>
                  <p:cNvGrpSpPr/>
                  <p:nvPr/>
                </p:nvGrpSpPr>
                <p:grpSpPr>
                  <a:xfrm>
                    <a:off x="5805714" y="1363642"/>
                    <a:ext cx="580573" cy="386869"/>
                    <a:chOff x="5805714" y="609691"/>
                    <a:chExt cx="580573" cy="386869"/>
                  </a:xfrm>
                </p:grpSpPr>
                <p:sp>
                  <p:nvSpPr>
                    <p:cNvPr id="86" name="Rectangle 85">
                      <a:extLst>
                        <a:ext uri="{FF2B5EF4-FFF2-40B4-BE49-F238E27FC236}">
                          <a16:creationId xmlns="" xmlns:a16="http://schemas.microsoft.com/office/drawing/2014/main" id="{4AB8CE96-3DF3-4063-9F27-D4DB07BB75EF}"/>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7" name="Arc 86">
                      <a:extLst>
                        <a:ext uri="{FF2B5EF4-FFF2-40B4-BE49-F238E27FC236}">
                          <a16:creationId xmlns="" xmlns:a16="http://schemas.microsoft.com/office/drawing/2014/main" id="{309BD817-14B6-4AA7-A1F6-6EAEFBC3A86F}"/>
                        </a:ext>
                      </a:extLst>
                    </p:cNvPr>
                    <p:cNvSpPr/>
                    <p:nvPr/>
                  </p:nvSpPr>
                  <p:spPr>
                    <a:xfrm>
                      <a:off x="5805714" y="609691"/>
                      <a:ext cx="410553" cy="386869"/>
                    </a:xfrm>
                    <a:prstGeom prst="arc">
                      <a:avLst>
                        <a:gd name="adj1" fmla="val 10809658"/>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8" name="Group 37">
                    <a:extLst>
                      <a:ext uri="{FF2B5EF4-FFF2-40B4-BE49-F238E27FC236}">
                        <a16:creationId xmlns="" xmlns:a16="http://schemas.microsoft.com/office/drawing/2014/main" id="{C6951FED-2BD7-4859-B333-5B1CAEF8AB8D}"/>
                      </a:ext>
                    </a:extLst>
                  </p:cNvPr>
                  <p:cNvGrpSpPr/>
                  <p:nvPr/>
                </p:nvGrpSpPr>
                <p:grpSpPr>
                  <a:xfrm>
                    <a:off x="5805714" y="1674665"/>
                    <a:ext cx="580573" cy="386869"/>
                    <a:chOff x="5805714" y="609691"/>
                    <a:chExt cx="580573" cy="386869"/>
                  </a:xfrm>
                </p:grpSpPr>
                <p:sp>
                  <p:nvSpPr>
                    <p:cNvPr id="84" name="Rectangle 83">
                      <a:extLst>
                        <a:ext uri="{FF2B5EF4-FFF2-40B4-BE49-F238E27FC236}">
                          <a16:creationId xmlns="" xmlns:a16="http://schemas.microsoft.com/office/drawing/2014/main" id="{FE30C63D-F045-40E9-8C54-26DA5BDA0F44}"/>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5" name="Arc 84">
                      <a:extLst>
                        <a:ext uri="{FF2B5EF4-FFF2-40B4-BE49-F238E27FC236}">
                          <a16:creationId xmlns="" xmlns:a16="http://schemas.microsoft.com/office/drawing/2014/main" id="{434A2720-2A66-40B1-AC7E-5C244C6E6EB9}"/>
                        </a:ext>
                      </a:extLst>
                    </p:cNvPr>
                    <p:cNvSpPr/>
                    <p:nvPr/>
                  </p:nvSpPr>
                  <p:spPr>
                    <a:xfrm>
                      <a:off x="5805714" y="609691"/>
                      <a:ext cx="410553" cy="386869"/>
                    </a:xfrm>
                    <a:prstGeom prst="arc">
                      <a:avLst>
                        <a:gd name="adj1" fmla="val 10875716"/>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 name="Group 38">
                    <a:extLst>
                      <a:ext uri="{FF2B5EF4-FFF2-40B4-BE49-F238E27FC236}">
                        <a16:creationId xmlns="" xmlns:a16="http://schemas.microsoft.com/office/drawing/2014/main" id="{3253887B-E245-4C89-84BB-C89576187B4D}"/>
                      </a:ext>
                    </a:extLst>
                  </p:cNvPr>
                  <p:cNvGrpSpPr/>
                  <p:nvPr/>
                </p:nvGrpSpPr>
                <p:grpSpPr>
                  <a:xfrm>
                    <a:off x="5805714" y="1985688"/>
                    <a:ext cx="580573" cy="386869"/>
                    <a:chOff x="5805714" y="609691"/>
                    <a:chExt cx="580573" cy="386869"/>
                  </a:xfrm>
                </p:grpSpPr>
                <p:sp>
                  <p:nvSpPr>
                    <p:cNvPr id="82" name="Rectangle 81">
                      <a:extLst>
                        <a:ext uri="{FF2B5EF4-FFF2-40B4-BE49-F238E27FC236}">
                          <a16:creationId xmlns="" xmlns:a16="http://schemas.microsoft.com/office/drawing/2014/main" id="{C2935527-C9EF-4950-89BB-EB1207B25EAD}"/>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3" name="Arc 82">
                      <a:extLst>
                        <a:ext uri="{FF2B5EF4-FFF2-40B4-BE49-F238E27FC236}">
                          <a16:creationId xmlns="" xmlns:a16="http://schemas.microsoft.com/office/drawing/2014/main" id="{B885AD0D-2A97-4761-A7E2-81AE7730FF98}"/>
                        </a:ext>
                      </a:extLst>
                    </p:cNvPr>
                    <p:cNvSpPr/>
                    <p:nvPr/>
                  </p:nvSpPr>
                  <p:spPr>
                    <a:xfrm>
                      <a:off x="5805714" y="609691"/>
                      <a:ext cx="410553" cy="386869"/>
                    </a:xfrm>
                    <a:prstGeom prst="arc">
                      <a:avLst>
                        <a:gd name="adj1" fmla="val 10782495"/>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0" name="Group 39">
                    <a:extLst>
                      <a:ext uri="{FF2B5EF4-FFF2-40B4-BE49-F238E27FC236}">
                        <a16:creationId xmlns="" xmlns:a16="http://schemas.microsoft.com/office/drawing/2014/main" id="{B20895E6-FBAD-4249-90F9-43369FD2080F}"/>
                      </a:ext>
                    </a:extLst>
                  </p:cNvPr>
                  <p:cNvGrpSpPr/>
                  <p:nvPr/>
                </p:nvGrpSpPr>
                <p:grpSpPr>
                  <a:xfrm>
                    <a:off x="5805714" y="2296711"/>
                    <a:ext cx="580573" cy="386869"/>
                    <a:chOff x="5805714" y="609691"/>
                    <a:chExt cx="580573" cy="386869"/>
                  </a:xfrm>
                </p:grpSpPr>
                <p:sp>
                  <p:nvSpPr>
                    <p:cNvPr id="80" name="Rectangle 79">
                      <a:extLst>
                        <a:ext uri="{FF2B5EF4-FFF2-40B4-BE49-F238E27FC236}">
                          <a16:creationId xmlns="" xmlns:a16="http://schemas.microsoft.com/office/drawing/2014/main" id="{416F99E9-E132-4AB6-9501-719E390B2951}"/>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1" name="Arc 80">
                      <a:extLst>
                        <a:ext uri="{FF2B5EF4-FFF2-40B4-BE49-F238E27FC236}">
                          <a16:creationId xmlns="" xmlns:a16="http://schemas.microsoft.com/office/drawing/2014/main" id="{7BF41422-E1EF-4A49-906D-7C9E43200378}"/>
                        </a:ext>
                      </a:extLst>
                    </p:cNvPr>
                    <p:cNvSpPr/>
                    <p:nvPr/>
                  </p:nvSpPr>
                  <p:spPr>
                    <a:xfrm>
                      <a:off x="5805714" y="609691"/>
                      <a:ext cx="410553" cy="386869"/>
                    </a:xfrm>
                    <a:prstGeom prst="arc">
                      <a:avLst>
                        <a:gd name="adj1" fmla="val 10837911"/>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1" name="Group 40">
                    <a:extLst>
                      <a:ext uri="{FF2B5EF4-FFF2-40B4-BE49-F238E27FC236}">
                        <a16:creationId xmlns="" xmlns:a16="http://schemas.microsoft.com/office/drawing/2014/main" id="{3A6C8FCE-3906-4A51-8C51-53A21458A79D}"/>
                      </a:ext>
                    </a:extLst>
                  </p:cNvPr>
                  <p:cNvGrpSpPr/>
                  <p:nvPr/>
                </p:nvGrpSpPr>
                <p:grpSpPr>
                  <a:xfrm>
                    <a:off x="5805714" y="2607734"/>
                    <a:ext cx="580573" cy="386869"/>
                    <a:chOff x="5805714" y="609691"/>
                    <a:chExt cx="580573" cy="386869"/>
                  </a:xfrm>
                </p:grpSpPr>
                <p:sp>
                  <p:nvSpPr>
                    <p:cNvPr id="78" name="Rectangle 77">
                      <a:extLst>
                        <a:ext uri="{FF2B5EF4-FFF2-40B4-BE49-F238E27FC236}">
                          <a16:creationId xmlns="" xmlns:a16="http://schemas.microsoft.com/office/drawing/2014/main" id="{01B7306C-C82A-4CBC-8810-B196E2B85FD9}"/>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9" name="Arc 78">
                      <a:extLst>
                        <a:ext uri="{FF2B5EF4-FFF2-40B4-BE49-F238E27FC236}">
                          <a16:creationId xmlns="" xmlns:a16="http://schemas.microsoft.com/office/drawing/2014/main" id="{4309EB4B-A1C1-41B8-9E71-43E4632DE81A}"/>
                        </a:ext>
                      </a:extLst>
                    </p:cNvPr>
                    <p:cNvSpPr/>
                    <p:nvPr/>
                  </p:nvSpPr>
                  <p:spPr>
                    <a:xfrm>
                      <a:off x="5805714" y="609691"/>
                      <a:ext cx="410553" cy="386869"/>
                    </a:xfrm>
                    <a:prstGeom prst="arc">
                      <a:avLst>
                        <a:gd name="adj1" fmla="val 10817170"/>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41">
                    <a:extLst>
                      <a:ext uri="{FF2B5EF4-FFF2-40B4-BE49-F238E27FC236}">
                        <a16:creationId xmlns="" xmlns:a16="http://schemas.microsoft.com/office/drawing/2014/main" id="{C74B4894-B5D2-4362-964C-D4DC0546060A}"/>
                      </a:ext>
                    </a:extLst>
                  </p:cNvPr>
                  <p:cNvGrpSpPr/>
                  <p:nvPr/>
                </p:nvGrpSpPr>
                <p:grpSpPr>
                  <a:xfrm>
                    <a:off x="5805714" y="2918757"/>
                    <a:ext cx="580573" cy="386869"/>
                    <a:chOff x="5805714" y="609691"/>
                    <a:chExt cx="580573" cy="386869"/>
                  </a:xfrm>
                </p:grpSpPr>
                <p:sp>
                  <p:nvSpPr>
                    <p:cNvPr id="76" name="Rectangle 75">
                      <a:extLst>
                        <a:ext uri="{FF2B5EF4-FFF2-40B4-BE49-F238E27FC236}">
                          <a16:creationId xmlns="" xmlns:a16="http://schemas.microsoft.com/office/drawing/2014/main" id="{DA95D981-4D5B-4F4F-8A82-69838938508F}"/>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7" name="Arc 76">
                      <a:extLst>
                        <a:ext uri="{FF2B5EF4-FFF2-40B4-BE49-F238E27FC236}">
                          <a16:creationId xmlns="" xmlns:a16="http://schemas.microsoft.com/office/drawing/2014/main" id="{E4822634-A39A-4B0D-8399-883328FCA1EE}"/>
                        </a:ext>
                      </a:extLst>
                    </p:cNvPr>
                    <p:cNvSpPr/>
                    <p:nvPr/>
                  </p:nvSpPr>
                  <p:spPr>
                    <a:xfrm>
                      <a:off x="5805714" y="609691"/>
                      <a:ext cx="410553" cy="386869"/>
                    </a:xfrm>
                    <a:prstGeom prst="arc">
                      <a:avLst>
                        <a:gd name="adj1" fmla="val 11220475"/>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3" name="Group 42">
                    <a:extLst>
                      <a:ext uri="{FF2B5EF4-FFF2-40B4-BE49-F238E27FC236}">
                        <a16:creationId xmlns="" xmlns:a16="http://schemas.microsoft.com/office/drawing/2014/main" id="{AC0C8900-7AAE-4DAD-9853-250BA8E46217}"/>
                      </a:ext>
                    </a:extLst>
                  </p:cNvPr>
                  <p:cNvGrpSpPr/>
                  <p:nvPr/>
                </p:nvGrpSpPr>
                <p:grpSpPr>
                  <a:xfrm>
                    <a:off x="5805714" y="3229780"/>
                    <a:ext cx="580573" cy="386869"/>
                    <a:chOff x="5805714" y="609691"/>
                    <a:chExt cx="580573" cy="386869"/>
                  </a:xfrm>
                </p:grpSpPr>
                <p:sp>
                  <p:nvSpPr>
                    <p:cNvPr id="74" name="Rectangle 73">
                      <a:extLst>
                        <a:ext uri="{FF2B5EF4-FFF2-40B4-BE49-F238E27FC236}">
                          <a16:creationId xmlns="" xmlns:a16="http://schemas.microsoft.com/office/drawing/2014/main" id="{8F16C3F5-5111-4385-95DB-684995C5DA9E}"/>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5" name="Arc 74">
                      <a:extLst>
                        <a:ext uri="{FF2B5EF4-FFF2-40B4-BE49-F238E27FC236}">
                          <a16:creationId xmlns="" xmlns:a16="http://schemas.microsoft.com/office/drawing/2014/main" id="{C8E4EC42-A513-472E-AE69-66EF8F71937C}"/>
                        </a:ext>
                      </a:extLst>
                    </p:cNvPr>
                    <p:cNvSpPr/>
                    <p:nvPr/>
                  </p:nvSpPr>
                  <p:spPr>
                    <a:xfrm>
                      <a:off x="5805714" y="609691"/>
                      <a:ext cx="410553" cy="386869"/>
                    </a:xfrm>
                    <a:prstGeom prst="arc">
                      <a:avLst>
                        <a:gd name="adj1" fmla="val 1064800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 xmlns:a16="http://schemas.microsoft.com/office/drawing/2014/main" id="{B9DF2A69-06AC-4DC9-B6C7-9A1B9D012585}"/>
                      </a:ext>
                    </a:extLst>
                  </p:cNvPr>
                  <p:cNvGrpSpPr/>
                  <p:nvPr/>
                </p:nvGrpSpPr>
                <p:grpSpPr>
                  <a:xfrm>
                    <a:off x="5805714" y="3540803"/>
                    <a:ext cx="580573" cy="386869"/>
                    <a:chOff x="5805714" y="609691"/>
                    <a:chExt cx="580573" cy="386869"/>
                  </a:xfrm>
                </p:grpSpPr>
                <p:sp>
                  <p:nvSpPr>
                    <p:cNvPr id="72" name="Rectangle 71">
                      <a:extLst>
                        <a:ext uri="{FF2B5EF4-FFF2-40B4-BE49-F238E27FC236}">
                          <a16:creationId xmlns="" xmlns:a16="http://schemas.microsoft.com/office/drawing/2014/main" id="{66D59475-186E-4F7A-A501-ABEDCC08DC98}"/>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3" name="Arc 72">
                      <a:extLst>
                        <a:ext uri="{FF2B5EF4-FFF2-40B4-BE49-F238E27FC236}">
                          <a16:creationId xmlns="" xmlns:a16="http://schemas.microsoft.com/office/drawing/2014/main" id="{55C929AA-C5D4-4A29-94FC-BF99C03F9430}"/>
                        </a:ext>
                      </a:extLst>
                    </p:cNvPr>
                    <p:cNvSpPr/>
                    <p:nvPr/>
                  </p:nvSpPr>
                  <p:spPr>
                    <a:xfrm>
                      <a:off x="5805714" y="609691"/>
                      <a:ext cx="410553" cy="386869"/>
                    </a:xfrm>
                    <a:prstGeom prst="arc">
                      <a:avLst>
                        <a:gd name="adj1" fmla="val 1090146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5" name="Group 44">
                    <a:extLst>
                      <a:ext uri="{FF2B5EF4-FFF2-40B4-BE49-F238E27FC236}">
                        <a16:creationId xmlns="" xmlns:a16="http://schemas.microsoft.com/office/drawing/2014/main" id="{26F5DDE8-77F1-4A19-9A73-FA16AD387091}"/>
                      </a:ext>
                    </a:extLst>
                  </p:cNvPr>
                  <p:cNvGrpSpPr/>
                  <p:nvPr/>
                </p:nvGrpSpPr>
                <p:grpSpPr>
                  <a:xfrm>
                    <a:off x="5805714" y="3851826"/>
                    <a:ext cx="580573" cy="386869"/>
                    <a:chOff x="5805714" y="609691"/>
                    <a:chExt cx="580573" cy="386869"/>
                  </a:xfrm>
                </p:grpSpPr>
                <p:sp>
                  <p:nvSpPr>
                    <p:cNvPr id="70" name="Rectangle 69">
                      <a:extLst>
                        <a:ext uri="{FF2B5EF4-FFF2-40B4-BE49-F238E27FC236}">
                          <a16:creationId xmlns="" xmlns:a16="http://schemas.microsoft.com/office/drawing/2014/main" id="{3975D25C-1E30-46E2-BA99-3037ADE31704}"/>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1" name="Arc 70">
                      <a:extLst>
                        <a:ext uri="{FF2B5EF4-FFF2-40B4-BE49-F238E27FC236}">
                          <a16:creationId xmlns="" xmlns:a16="http://schemas.microsoft.com/office/drawing/2014/main" id="{5489E9B8-DC06-4350-B467-61A9DA0B02A7}"/>
                        </a:ext>
                      </a:extLst>
                    </p:cNvPr>
                    <p:cNvSpPr/>
                    <p:nvPr/>
                  </p:nvSpPr>
                  <p:spPr>
                    <a:xfrm>
                      <a:off x="5805714" y="609691"/>
                      <a:ext cx="410553" cy="386869"/>
                    </a:xfrm>
                    <a:prstGeom prst="arc">
                      <a:avLst>
                        <a:gd name="adj1" fmla="val 11023282"/>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6" name="Group 45">
                    <a:extLst>
                      <a:ext uri="{FF2B5EF4-FFF2-40B4-BE49-F238E27FC236}">
                        <a16:creationId xmlns="" xmlns:a16="http://schemas.microsoft.com/office/drawing/2014/main" id="{0375CE18-5EC1-4881-8142-DC1BC91AD094}"/>
                      </a:ext>
                    </a:extLst>
                  </p:cNvPr>
                  <p:cNvGrpSpPr/>
                  <p:nvPr/>
                </p:nvGrpSpPr>
                <p:grpSpPr>
                  <a:xfrm>
                    <a:off x="5805714" y="4162849"/>
                    <a:ext cx="580573" cy="386869"/>
                    <a:chOff x="5805714" y="609691"/>
                    <a:chExt cx="580573" cy="386869"/>
                  </a:xfrm>
                </p:grpSpPr>
                <p:sp>
                  <p:nvSpPr>
                    <p:cNvPr id="68" name="Rectangle 67">
                      <a:extLst>
                        <a:ext uri="{FF2B5EF4-FFF2-40B4-BE49-F238E27FC236}">
                          <a16:creationId xmlns="" xmlns:a16="http://schemas.microsoft.com/office/drawing/2014/main" id="{10A76D25-919A-40D9-9554-EFE2D3956BE4}"/>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 name="Arc 68">
                      <a:extLst>
                        <a:ext uri="{FF2B5EF4-FFF2-40B4-BE49-F238E27FC236}">
                          <a16:creationId xmlns="" xmlns:a16="http://schemas.microsoft.com/office/drawing/2014/main" id="{F541D253-66CC-4C59-909C-302800ABEEFC}"/>
                        </a:ext>
                      </a:extLst>
                    </p:cNvPr>
                    <p:cNvSpPr/>
                    <p:nvPr/>
                  </p:nvSpPr>
                  <p:spPr>
                    <a:xfrm>
                      <a:off x="5805714" y="609691"/>
                      <a:ext cx="410553" cy="386869"/>
                    </a:xfrm>
                    <a:prstGeom prst="arc">
                      <a:avLst>
                        <a:gd name="adj1" fmla="val 11168103"/>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7" name="Group 46">
                    <a:extLst>
                      <a:ext uri="{FF2B5EF4-FFF2-40B4-BE49-F238E27FC236}">
                        <a16:creationId xmlns="" xmlns:a16="http://schemas.microsoft.com/office/drawing/2014/main" id="{D86A99F9-8CBA-4BBB-88F7-14582E27C64C}"/>
                      </a:ext>
                    </a:extLst>
                  </p:cNvPr>
                  <p:cNvGrpSpPr/>
                  <p:nvPr/>
                </p:nvGrpSpPr>
                <p:grpSpPr>
                  <a:xfrm>
                    <a:off x="5805714" y="4473872"/>
                    <a:ext cx="580573" cy="386869"/>
                    <a:chOff x="5805714" y="609691"/>
                    <a:chExt cx="580573" cy="386869"/>
                  </a:xfrm>
                </p:grpSpPr>
                <p:sp>
                  <p:nvSpPr>
                    <p:cNvPr id="66" name="Rectangle 65">
                      <a:extLst>
                        <a:ext uri="{FF2B5EF4-FFF2-40B4-BE49-F238E27FC236}">
                          <a16:creationId xmlns="" xmlns:a16="http://schemas.microsoft.com/office/drawing/2014/main" id="{16259704-CA38-4525-8489-D1FECD12BDBC}"/>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 name="Arc 66">
                      <a:extLst>
                        <a:ext uri="{FF2B5EF4-FFF2-40B4-BE49-F238E27FC236}">
                          <a16:creationId xmlns="" xmlns:a16="http://schemas.microsoft.com/office/drawing/2014/main" id="{40F4FCA1-5992-49D0-8CE6-8488CF6BAF04}"/>
                        </a:ext>
                      </a:extLst>
                    </p:cNvPr>
                    <p:cNvSpPr/>
                    <p:nvPr/>
                  </p:nvSpPr>
                  <p:spPr>
                    <a:xfrm>
                      <a:off x="5805714" y="609691"/>
                      <a:ext cx="410553" cy="386869"/>
                    </a:xfrm>
                    <a:prstGeom prst="arc">
                      <a:avLst>
                        <a:gd name="adj1" fmla="val 11188676"/>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 xmlns:a16="http://schemas.microsoft.com/office/drawing/2014/main" id="{F5C59377-7214-4209-BA16-86D5D1DAE2B0}"/>
                      </a:ext>
                    </a:extLst>
                  </p:cNvPr>
                  <p:cNvGrpSpPr/>
                  <p:nvPr/>
                </p:nvGrpSpPr>
                <p:grpSpPr>
                  <a:xfrm>
                    <a:off x="5805714" y="4784895"/>
                    <a:ext cx="580573" cy="386869"/>
                    <a:chOff x="5805714" y="609691"/>
                    <a:chExt cx="580573" cy="386869"/>
                  </a:xfrm>
                </p:grpSpPr>
                <p:sp>
                  <p:nvSpPr>
                    <p:cNvPr id="64" name="Rectangle 63">
                      <a:extLst>
                        <a:ext uri="{FF2B5EF4-FFF2-40B4-BE49-F238E27FC236}">
                          <a16:creationId xmlns="" xmlns:a16="http://schemas.microsoft.com/office/drawing/2014/main" id="{959A5D35-C7AE-458F-BBB5-71CD3A3F97F8}"/>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 name="Arc 64">
                      <a:extLst>
                        <a:ext uri="{FF2B5EF4-FFF2-40B4-BE49-F238E27FC236}">
                          <a16:creationId xmlns="" xmlns:a16="http://schemas.microsoft.com/office/drawing/2014/main" id="{F490A229-65A6-4DFF-870F-4B92A114A66A}"/>
                        </a:ext>
                      </a:extLst>
                    </p:cNvPr>
                    <p:cNvSpPr/>
                    <p:nvPr/>
                  </p:nvSpPr>
                  <p:spPr>
                    <a:xfrm>
                      <a:off x="5805714" y="609691"/>
                      <a:ext cx="410553" cy="386869"/>
                    </a:xfrm>
                    <a:prstGeom prst="arc">
                      <a:avLst>
                        <a:gd name="adj1" fmla="val 11146438"/>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48">
                    <a:extLst>
                      <a:ext uri="{FF2B5EF4-FFF2-40B4-BE49-F238E27FC236}">
                        <a16:creationId xmlns="" xmlns:a16="http://schemas.microsoft.com/office/drawing/2014/main" id="{9EC6FFFF-2006-4366-8566-0113AD9F036A}"/>
                      </a:ext>
                    </a:extLst>
                  </p:cNvPr>
                  <p:cNvGrpSpPr/>
                  <p:nvPr/>
                </p:nvGrpSpPr>
                <p:grpSpPr>
                  <a:xfrm>
                    <a:off x="5805714" y="5095918"/>
                    <a:ext cx="580573" cy="386869"/>
                    <a:chOff x="5805714" y="609691"/>
                    <a:chExt cx="580573" cy="386869"/>
                  </a:xfrm>
                </p:grpSpPr>
                <p:sp>
                  <p:nvSpPr>
                    <p:cNvPr id="62" name="Rectangle 61">
                      <a:extLst>
                        <a:ext uri="{FF2B5EF4-FFF2-40B4-BE49-F238E27FC236}">
                          <a16:creationId xmlns="" xmlns:a16="http://schemas.microsoft.com/office/drawing/2014/main" id="{595E399E-0521-4D5B-914F-29C3ADDF2B72}"/>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3" name="Arc 62">
                      <a:extLst>
                        <a:ext uri="{FF2B5EF4-FFF2-40B4-BE49-F238E27FC236}">
                          <a16:creationId xmlns="" xmlns:a16="http://schemas.microsoft.com/office/drawing/2014/main" id="{14739334-2472-4756-B880-7780C40DA407}"/>
                        </a:ext>
                      </a:extLst>
                    </p:cNvPr>
                    <p:cNvSpPr/>
                    <p:nvPr/>
                  </p:nvSpPr>
                  <p:spPr>
                    <a:xfrm>
                      <a:off x="5805714" y="609691"/>
                      <a:ext cx="410553" cy="386869"/>
                    </a:xfrm>
                    <a:prstGeom prst="arc">
                      <a:avLst>
                        <a:gd name="adj1" fmla="val 11122511"/>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0" name="Group 49">
                    <a:extLst>
                      <a:ext uri="{FF2B5EF4-FFF2-40B4-BE49-F238E27FC236}">
                        <a16:creationId xmlns="" xmlns:a16="http://schemas.microsoft.com/office/drawing/2014/main" id="{6D7FEFCF-F5E2-48A4-8DA2-466E3FA530E8}"/>
                      </a:ext>
                    </a:extLst>
                  </p:cNvPr>
                  <p:cNvGrpSpPr/>
                  <p:nvPr/>
                </p:nvGrpSpPr>
                <p:grpSpPr>
                  <a:xfrm>
                    <a:off x="5805714" y="5406941"/>
                    <a:ext cx="580573" cy="386869"/>
                    <a:chOff x="5805714" y="609691"/>
                    <a:chExt cx="580573" cy="386869"/>
                  </a:xfrm>
                </p:grpSpPr>
                <p:sp>
                  <p:nvSpPr>
                    <p:cNvPr id="60" name="Rectangle 59">
                      <a:extLst>
                        <a:ext uri="{FF2B5EF4-FFF2-40B4-BE49-F238E27FC236}">
                          <a16:creationId xmlns="" xmlns:a16="http://schemas.microsoft.com/office/drawing/2014/main" id="{5B8C7798-2FB8-447C-BA5C-ECB75C74E5AD}"/>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1" name="Arc 60">
                      <a:extLst>
                        <a:ext uri="{FF2B5EF4-FFF2-40B4-BE49-F238E27FC236}">
                          <a16:creationId xmlns="" xmlns:a16="http://schemas.microsoft.com/office/drawing/2014/main" id="{DDFE7CA2-AC7D-4CF0-A779-1F7EC6161969}"/>
                        </a:ext>
                      </a:extLst>
                    </p:cNvPr>
                    <p:cNvSpPr/>
                    <p:nvPr/>
                  </p:nvSpPr>
                  <p:spPr>
                    <a:xfrm>
                      <a:off x="5805714" y="609691"/>
                      <a:ext cx="410553" cy="386869"/>
                    </a:xfrm>
                    <a:prstGeom prst="arc">
                      <a:avLst>
                        <a:gd name="adj1" fmla="val 1087916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1" name="Group 50">
                    <a:extLst>
                      <a:ext uri="{FF2B5EF4-FFF2-40B4-BE49-F238E27FC236}">
                        <a16:creationId xmlns="" xmlns:a16="http://schemas.microsoft.com/office/drawing/2014/main" id="{EF6B5FAD-EB1F-43DC-8B99-11CAD21D64C9}"/>
                      </a:ext>
                    </a:extLst>
                  </p:cNvPr>
                  <p:cNvGrpSpPr/>
                  <p:nvPr/>
                </p:nvGrpSpPr>
                <p:grpSpPr>
                  <a:xfrm>
                    <a:off x="5805714" y="5717964"/>
                    <a:ext cx="580573" cy="386869"/>
                    <a:chOff x="5805714" y="609691"/>
                    <a:chExt cx="580573" cy="386869"/>
                  </a:xfrm>
                </p:grpSpPr>
                <p:sp>
                  <p:nvSpPr>
                    <p:cNvPr id="58" name="Rectangle 57">
                      <a:extLst>
                        <a:ext uri="{FF2B5EF4-FFF2-40B4-BE49-F238E27FC236}">
                          <a16:creationId xmlns="" xmlns:a16="http://schemas.microsoft.com/office/drawing/2014/main" id="{B817890A-729D-4FBB-8EF7-DAFD6F73427B}"/>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9" name="Arc 58">
                      <a:extLst>
                        <a:ext uri="{FF2B5EF4-FFF2-40B4-BE49-F238E27FC236}">
                          <a16:creationId xmlns="" xmlns:a16="http://schemas.microsoft.com/office/drawing/2014/main" id="{EAD6132E-2435-4771-A3CC-CCE94E7A9600}"/>
                        </a:ext>
                      </a:extLst>
                    </p:cNvPr>
                    <p:cNvSpPr/>
                    <p:nvPr/>
                  </p:nvSpPr>
                  <p:spPr>
                    <a:xfrm>
                      <a:off x="5805714" y="609691"/>
                      <a:ext cx="410553" cy="386869"/>
                    </a:xfrm>
                    <a:prstGeom prst="arc">
                      <a:avLst>
                        <a:gd name="adj1" fmla="val 10992407"/>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2" name="Group 51">
                    <a:extLst>
                      <a:ext uri="{FF2B5EF4-FFF2-40B4-BE49-F238E27FC236}">
                        <a16:creationId xmlns="" xmlns:a16="http://schemas.microsoft.com/office/drawing/2014/main" id="{2B7006E1-B188-46BA-BAA5-15A960905F4C}"/>
                      </a:ext>
                    </a:extLst>
                  </p:cNvPr>
                  <p:cNvGrpSpPr/>
                  <p:nvPr/>
                </p:nvGrpSpPr>
                <p:grpSpPr>
                  <a:xfrm>
                    <a:off x="5805714" y="6028987"/>
                    <a:ext cx="580573" cy="386869"/>
                    <a:chOff x="5805714" y="609691"/>
                    <a:chExt cx="580573" cy="386869"/>
                  </a:xfrm>
                </p:grpSpPr>
                <p:sp>
                  <p:nvSpPr>
                    <p:cNvPr id="56" name="Rectangle 55">
                      <a:extLst>
                        <a:ext uri="{FF2B5EF4-FFF2-40B4-BE49-F238E27FC236}">
                          <a16:creationId xmlns="" xmlns:a16="http://schemas.microsoft.com/office/drawing/2014/main" id="{D01250CF-AFA1-4A19-B3C7-7F163609380B}"/>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7" name="Arc 56">
                      <a:extLst>
                        <a:ext uri="{FF2B5EF4-FFF2-40B4-BE49-F238E27FC236}">
                          <a16:creationId xmlns="" xmlns:a16="http://schemas.microsoft.com/office/drawing/2014/main" id="{1014BA5C-C370-44EB-84DA-2D69E36CE6C3}"/>
                        </a:ext>
                      </a:extLst>
                    </p:cNvPr>
                    <p:cNvSpPr/>
                    <p:nvPr/>
                  </p:nvSpPr>
                  <p:spPr>
                    <a:xfrm>
                      <a:off x="5805714" y="609691"/>
                      <a:ext cx="410553" cy="386869"/>
                    </a:xfrm>
                    <a:prstGeom prst="arc">
                      <a:avLst>
                        <a:gd name="adj1" fmla="val 11197210"/>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53" name="Group 52">
                    <a:extLst>
                      <a:ext uri="{FF2B5EF4-FFF2-40B4-BE49-F238E27FC236}">
                        <a16:creationId xmlns="" xmlns:a16="http://schemas.microsoft.com/office/drawing/2014/main" id="{AD8CB7E5-EBC4-4791-B93B-D0B41B862B83}"/>
                      </a:ext>
                    </a:extLst>
                  </p:cNvPr>
                  <p:cNvGrpSpPr/>
                  <p:nvPr/>
                </p:nvGrpSpPr>
                <p:grpSpPr>
                  <a:xfrm>
                    <a:off x="5805714" y="6340004"/>
                    <a:ext cx="580573" cy="386869"/>
                    <a:chOff x="5805714" y="609691"/>
                    <a:chExt cx="580573" cy="386869"/>
                  </a:xfrm>
                </p:grpSpPr>
                <p:sp>
                  <p:nvSpPr>
                    <p:cNvPr id="54" name="Rectangle 53">
                      <a:extLst>
                        <a:ext uri="{FF2B5EF4-FFF2-40B4-BE49-F238E27FC236}">
                          <a16:creationId xmlns="" xmlns:a16="http://schemas.microsoft.com/office/drawing/2014/main" id="{CF456FF3-391C-4C8E-A128-A413BDBBB225}"/>
                        </a:ext>
                      </a:extLst>
                    </p:cNvPr>
                    <p:cNvSpPr/>
                    <p:nvPr/>
                  </p:nvSpPr>
                  <p:spPr>
                    <a:xfrm>
                      <a:off x="6126481" y="682263"/>
                      <a:ext cx="259806" cy="145054"/>
                    </a:xfrm>
                    <a:prstGeom prst="rect">
                      <a:avLst/>
                    </a:prstGeom>
                    <a:solidFill>
                      <a:srgbClr val="BD6F45"/>
                    </a:solidFill>
                    <a:ln w="12700" cap="flat" cmpd="sng" algn="ctr">
                      <a:noFill/>
                      <a:prstDash val="solid"/>
                      <a:miter lim="800000"/>
                    </a:ln>
                    <a:effectLst>
                      <a:innerShdw blurRad="12700" dist="88900" dir="135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5" name="Arc 54">
                      <a:extLst>
                        <a:ext uri="{FF2B5EF4-FFF2-40B4-BE49-F238E27FC236}">
                          <a16:creationId xmlns="" xmlns:a16="http://schemas.microsoft.com/office/drawing/2014/main" id="{8838FE2A-04D7-44E3-97C3-54338832CB9A}"/>
                        </a:ext>
                      </a:extLst>
                    </p:cNvPr>
                    <p:cNvSpPr/>
                    <p:nvPr/>
                  </p:nvSpPr>
                  <p:spPr>
                    <a:xfrm>
                      <a:off x="5805714" y="609691"/>
                      <a:ext cx="410553" cy="386869"/>
                    </a:xfrm>
                    <a:prstGeom prst="arc">
                      <a:avLst>
                        <a:gd name="adj1" fmla="val 11129801"/>
                        <a:gd name="adj2" fmla="val 20826104"/>
                      </a:avLst>
                    </a:prstGeom>
                    <a:noFill/>
                    <a:ln w="50800" cap="flat" cmpd="sng" algn="ctr">
                      <a:gradFill>
                        <a:gsLst>
                          <a:gs pos="0">
                            <a:sysClr val="windowText" lastClr="000000"/>
                          </a:gs>
                          <a:gs pos="46000">
                            <a:sysClr val="window" lastClr="FFFFFF"/>
                          </a:gs>
                          <a:gs pos="83000">
                            <a:sysClr val="window" lastClr="FFFFFF">
                              <a:lumMod val="85000"/>
                            </a:sysClr>
                          </a:gs>
                          <a:gs pos="100000">
                            <a:sysClr val="windowText" lastClr="000000">
                              <a:lumMod val="85000"/>
                              <a:lumOff val="15000"/>
                            </a:sysClr>
                          </a:gs>
                        </a:gsLst>
                        <a:lin ang="5400000" scaled="1"/>
                      </a:gra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grpSp>
        </p:grpSp>
      </p:grpSp>
      <p:sp>
        <p:nvSpPr>
          <p:cNvPr id="103" name="TextBox 102">
            <a:extLst>
              <a:ext uri="{FF2B5EF4-FFF2-40B4-BE49-F238E27FC236}">
                <a16:creationId xmlns="" xmlns:a16="http://schemas.microsoft.com/office/drawing/2014/main" id="{F2C903F3-C80B-4C65-BBE4-42679B3787E3}"/>
              </a:ext>
            </a:extLst>
          </p:cNvPr>
          <p:cNvSpPr txBox="1"/>
          <p:nvPr/>
        </p:nvSpPr>
        <p:spPr>
          <a:xfrm>
            <a:off x="6574551" y="1252638"/>
            <a:ext cx="5046334" cy="523220"/>
          </a:xfrm>
          <a:prstGeom prst="rect">
            <a:avLst/>
          </a:prstGeom>
          <a:noFill/>
        </p:spPr>
        <p:txBody>
          <a:bodyPr wrap="square" rtlCol="0">
            <a:spAutoFit/>
          </a:bodyPr>
          <a:lstStyle/>
          <a:p>
            <a:pPr algn="ctr"/>
            <a:r>
              <a:rPr lang="ar-EG" sz="2800" b="1" dirty="0">
                <a:ln>
                  <a:solidFill>
                    <a:schemeClr val="tx1">
                      <a:lumMod val="65000"/>
                      <a:lumOff val="35000"/>
                    </a:schemeClr>
                  </a:solidFill>
                </a:ln>
                <a:solidFill>
                  <a:schemeClr val="tx1">
                    <a:lumMod val="65000"/>
                    <a:lumOff val="35000"/>
                  </a:schemeClr>
                </a:solidFill>
                <a:effectLst>
                  <a:glow rad="63500">
                    <a:schemeClr val="accent6">
                      <a:satMod val="175000"/>
                      <a:alpha val="40000"/>
                    </a:schemeClr>
                  </a:glow>
                </a:effectLst>
                <a:latin typeface="Sakkal Majalla" pitchFamily="2" charset="-78"/>
                <a:cs typeface="Sakkal Majalla" pitchFamily="2" charset="-78"/>
              </a:rPr>
              <a:t>التقييم ومتابعة الأداء</a:t>
            </a:r>
          </a:p>
        </p:txBody>
      </p:sp>
      <p:sp>
        <p:nvSpPr>
          <p:cNvPr id="104" name="TextBox 103">
            <a:extLst>
              <a:ext uri="{FF2B5EF4-FFF2-40B4-BE49-F238E27FC236}">
                <a16:creationId xmlns="" xmlns:a16="http://schemas.microsoft.com/office/drawing/2014/main" id="{BC486640-E351-43E9-B9E2-9FE71880CCBD}"/>
              </a:ext>
            </a:extLst>
          </p:cNvPr>
          <p:cNvSpPr txBox="1"/>
          <p:nvPr/>
        </p:nvSpPr>
        <p:spPr>
          <a:xfrm>
            <a:off x="6703965" y="2172897"/>
            <a:ext cx="4395571" cy="2862322"/>
          </a:xfrm>
          <a:prstGeom prst="rect">
            <a:avLst/>
          </a:prstGeom>
          <a:noFill/>
        </p:spPr>
        <p:txBody>
          <a:bodyPr wrap="square" rtlCol="0">
            <a:spAutoFit/>
          </a:bodyPr>
          <a:lstStyle/>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عملية المتابعة.</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أساليب وطرق المتابعة.</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الوصايا العشر للتعليق على الأداء.</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أنواع التقييم.</a:t>
            </a:r>
          </a:p>
          <a:p>
            <a:pPr marL="357188" indent="-357188" algn="justLow" fontAlgn="t">
              <a:lnSpc>
                <a:spcPct val="150000"/>
              </a:lnSpc>
              <a:buSzPts val="1800"/>
              <a:buFont typeface="Wingdings" panose="05000000000000000000" pitchFamily="2" charset="2"/>
              <a:buChar char="q"/>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الطرق المستخدمة في عملية التقييم.</a:t>
            </a:r>
          </a:p>
        </p:txBody>
      </p:sp>
      <p:sp>
        <p:nvSpPr>
          <p:cNvPr id="105" name="TextBox 104">
            <a:extLst>
              <a:ext uri="{FF2B5EF4-FFF2-40B4-BE49-F238E27FC236}">
                <a16:creationId xmlns="" xmlns:a16="http://schemas.microsoft.com/office/drawing/2014/main" id="{F2C903F3-C80B-4C65-BBE4-42679B3787E3}"/>
              </a:ext>
            </a:extLst>
          </p:cNvPr>
          <p:cNvSpPr txBox="1"/>
          <p:nvPr/>
        </p:nvSpPr>
        <p:spPr>
          <a:xfrm>
            <a:off x="745753" y="1537550"/>
            <a:ext cx="4881957" cy="523220"/>
          </a:xfrm>
          <a:prstGeom prst="rect">
            <a:avLst/>
          </a:prstGeom>
          <a:noFill/>
        </p:spPr>
        <p:txBody>
          <a:bodyPr wrap="square" rtlCol="0">
            <a:spAutoFit/>
          </a:bodyPr>
          <a:lstStyle/>
          <a:p>
            <a:pPr algn="ctr"/>
            <a:r>
              <a:rPr lang="ar-EG" sz="2800" b="1" dirty="0">
                <a:ln>
                  <a:solidFill>
                    <a:schemeClr val="tx1">
                      <a:lumMod val="65000"/>
                      <a:lumOff val="35000"/>
                    </a:schemeClr>
                  </a:solidFill>
                </a:ln>
                <a:solidFill>
                  <a:schemeClr val="tx1">
                    <a:lumMod val="65000"/>
                    <a:lumOff val="35000"/>
                  </a:schemeClr>
                </a:solidFill>
                <a:effectLst>
                  <a:glow rad="63500">
                    <a:schemeClr val="accent6">
                      <a:satMod val="175000"/>
                      <a:alpha val="40000"/>
                    </a:schemeClr>
                  </a:glow>
                </a:effectLst>
                <a:latin typeface="Sakkal Majalla" pitchFamily="2" charset="-78"/>
                <a:cs typeface="Sakkal Majalla" pitchFamily="2" charset="-78"/>
              </a:rPr>
              <a:t>مواد قانون العمل العماني</a:t>
            </a:r>
          </a:p>
        </p:txBody>
      </p:sp>
      <p:sp>
        <p:nvSpPr>
          <p:cNvPr id="106" name="TextBox 105">
            <a:extLst>
              <a:ext uri="{FF2B5EF4-FFF2-40B4-BE49-F238E27FC236}">
                <a16:creationId xmlns="" xmlns:a16="http://schemas.microsoft.com/office/drawing/2014/main" id="{BC486640-E351-43E9-B9E2-9FE71880CCBD}"/>
              </a:ext>
            </a:extLst>
          </p:cNvPr>
          <p:cNvSpPr txBox="1"/>
          <p:nvPr/>
        </p:nvSpPr>
        <p:spPr>
          <a:xfrm>
            <a:off x="733468" y="2442543"/>
            <a:ext cx="4851040" cy="646331"/>
          </a:xfrm>
          <a:prstGeom prst="rect">
            <a:avLst/>
          </a:prstGeom>
          <a:noFill/>
        </p:spPr>
        <p:txBody>
          <a:bodyPr wrap="square" rtlCol="0">
            <a:spAutoFit/>
          </a:bodyPr>
          <a:lstStyle/>
          <a:p>
            <a:pPr marL="357188" indent="-357188" algn="justLow" fontAlgn="t">
              <a:lnSpc>
                <a:spcPct val="150000"/>
              </a:lnSpc>
              <a:buSzPts val="1800"/>
              <a:buFont typeface="Wingdings" panose="05000000000000000000" pitchFamily="2" charset="2"/>
              <a:buChar char="q"/>
            </a:pPr>
            <a:r>
              <a:rPr lang="ar-EG" sz="2400">
                <a:ln>
                  <a:solidFill>
                    <a:srgbClr val="002060"/>
                  </a:solidFill>
                </a:ln>
                <a:solidFill>
                  <a:prstClr val="black">
                    <a:lumMod val="95000"/>
                    <a:lumOff val="5000"/>
                  </a:prstClr>
                </a:solidFill>
                <a:latin typeface="Sakkal Majalla" pitchFamily="2" charset="-78"/>
                <a:cs typeface="Sakkal Majalla" pitchFamily="2" charset="-78"/>
              </a:rPr>
              <a:t>أهم مواد قانون العمل العماني</a:t>
            </a:r>
            <a:endParaRPr lang="ar-EG" sz="2400" dirty="0">
              <a:ln>
                <a:solidFill>
                  <a:srgbClr val="002060"/>
                </a:solidFill>
              </a:ln>
              <a:solidFill>
                <a:prstClr val="black">
                  <a:lumMod val="95000"/>
                  <a:lumOff val="5000"/>
                </a:prstClr>
              </a:solidFill>
              <a:latin typeface="Sakkal Majalla" pitchFamily="2" charset="-78"/>
              <a:cs typeface="Sakkal Majalla" pitchFamily="2" charset="-78"/>
            </a:endParaRPr>
          </a:p>
        </p:txBody>
      </p:sp>
      <p:sp>
        <p:nvSpPr>
          <p:cNvPr id="107" name="TextBox 106">
            <a:extLst>
              <a:ext uri="{FF2B5EF4-FFF2-40B4-BE49-F238E27FC236}">
                <a16:creationId xmlns="" xmlns:a16="http://schemas.microsoft.com/office/drawing/2014/main" id="{B1FBF4D5-CE44-480D-BC29-B88EB2D96005}"/>
              </a:ext>
            </a:extLst>
          </p:cNvPr>
          <p:cNvSpPr txBox="1"/>
          <p:nvPr/>
        </p:nvSpPr>
        <p:spPr>
          <a:xfrm>
            <a:off x="11257684" y="4176279"/>
            <a:ext cx="553998" cy="2326663"/>
          </a:xfrm>
          <a:prstGeom prst="rect">
            <a:avLst/>
          </a:prstGeom>
          <a:noFill/>
        </p:spPr>
        <p:txBody>
          <a:bodyPr vert="vert270" wrap="square" rtlCol="0">
            <a:spAutoFit/>
          </a:bodyPr>
          <a:lstStyle/>
          <a:p>
            <a:pPr lvl="0" algn="ctr" rtl="0">
              <a:defRPr/>
            </a:pPr>
            <a:r>
              <a:rPr lang="ar-EG" sz="2400" b="1" kern="0" dirty="0">
                <a:solidFill>
                  <a:prstClr val="white"/>
                </a:solidFill>
                <a:latin typeface="Sakkal Majalla" panose="02000000000000000000" pitchFamily="2" charset="-78"/>
                <a:cs typeface="Sakkal Majalla" panose="02000000000000000000" pitchFamily="2" charset="-78"/>
              </a:rPr>
              <a:t>الجلسة التدريبية الأولى</a:t>
            </a:r>
            <a:endParaRPr kumimoji="0" lang="en-US" sz="2400" b="1" i="0" u="none" strike="noStrike" kern="0" cap="none" spc="0" normalizeH="0" baseline="0" noProof="0" dirty="0">
              <a:ln>
                <a:noFill/>
              </a:ln>
              <a:solidFill>
                <a:prstClr val="white"/>
              </a:solidFill>
              <a:effectLst/>
              <a:uLnTx/>
              <a:uFillTx/>
              <a:latin typeface="Sakkal Majalla" panose="02000000000000000000" pitchFamily="2" charset="-78"/>
              <a:cs typeface="Sakkal Majalla" panose="02000000000000000000" pitchFamily="2" charset="-78"/>
            </a:endParaRPr>
          </a:p>
        </p:txBody>
      </p:sp>
      <p:sp>
        <p:nvSpPr>
          <p:cNvPr id="108" name="TextBox 107">
            <a:extLst>
              <a:ext uri="{FF2B5EF4-FFF2-40B4-BE49-F238E27FC236}">
                <a16:creationId xmlns="" xmlns:a16="http://schemas.microsoft.com/office/drawing/2014/main" id="{028D77CE-26CC-48A3-92E2-0D112FD9E9FA}"/>
              </a:ext>
            </a:extLst>
          </p:cNvPr>
          <p:cNvSpPr txBox="1"/>
          <p:nvPr/>
        </p:nvSpPr>
        <p:spPr>
          <a:xfrm flipH="1">
            <a:off x="417407" y="4061881"/>
            <a:ext cx="553998" cy="2315661"/>
          </a:xfrm>
          <a:prstGeom prst="rect">
            <a:avLst/>
          </a:prstGeom>
          <a:noFill/>
        </p:spPr>
        <p:txBody>
          <a:bodyPr vert="vert270" wrap="square" rtlCol="0">
            <a:spAutoFit/>
          </a:bodyPr>
          <a:lstStyle/>
          <a:p>
            <a:pPr lvl="0" algn="ctr" rtl="0">
              <a:defRPr/>
            </a:pPr>
            <a:r>
              <a:rPr lang="ar-EG" sz="2400" b="1" kern="0" dirty="0">
                <a:solidFill>
                  <a:prstClr val="white"/>
                </a:solidFill>
                <a:latin typeface="Sakkal Majalla" panose="02000000000000000000" pitchFamily="2" charset="-78"/>
                <a:cs typeface="Sakkal Majalla" panose="02000000000000000000" pitchFamily="2" charset="-78"/>
              </a:rPr>
              <a:t>الجلسة التدريبية الثانية</a:t>
            </a:r>
            <a:endParaRPr lang="en-US" sz="2400" b="1" kern="0" dirty="0">
              <a:solidFill>
                <a:prstClr val="white"/>
              </a:solidFill>
              <a:latin typeface="Sakkal Majalla" panose="02000000000000000000" pitchFamily="2" charset="-78"/>
              <a:cs typeface="Sakkal Majalla" panose="02000000000000000000" pitchFamily="2" charset="-78"/>
            </a:endParaRPr>
          </a:p>
        </p:txBody>
      </p:sp>
      <p:sp>
        <p:nvSpPr>
          <p:cNvPr id="109" name="Slide Number Placeholder 108"/>
          <p:cNvSpPr>
            <a:spLocks noGrp="1"/>
          </p:cNvSpPr>
          <p:nvPr>
            <p:ph type="sldNum" sz="quarter" idx="12"/>
          </p:nvPr>
        </p:nvSpPr>
        <p:spPr/>
        <p:txBody>
          <a:bodyPr/>
          <a:lstStyle/>
          <a:p>
            <a:fld id="{802A93DA-8321-490E-B7A0-7881EC602D96}" type="slidenum">
              <a:rPr lang="ar-EG" smtClean="0"/>
              <a:t>4</a:t>
            </a:fld>
            <a:endParaRPr lang="ar-EG"/>
          </a:p>
        </p:txBody>
      </p:sp>
      <p:grpSp>
        <p:nvGrpSpPr>
          <p:cNvPr id="4" name="Group 3">
            <a:extLst>
              <a:ext uri="{FF2B5EF4-FFF2-40B4-BE49-F238E27FC236}">
                <a16:creationId xmlns="" xmlns:a16="http://schemas.microsoft.com/office/drawing/2014/main" id="{55AECF6D-9DF8-3662-501C-06081FD0BFDC}"/>
              </a:ext>
            </a:extLst>
          </p:cNvPr>
          <p:cNvGrpSpPr/>
          <p:nvPr/>
        </p:nvGrpSpPr>
        <p:grpSpPr>
          <a:xfrm>
            <a:off x="4388975" y="270961"/>
            <a:ext cx="3749166" cy="682780"/>
            <a:chOff x="-808695" y="324754"/>
            <a:chExt cx="8019391" cy="1045940"/>
          </a:xfrm>
        </p:grpSpPr>
        <p:sp>
          <p:nvSpPr>
            <p:cNvPr id="100" name="Rectangle 99">
              <a:extLst>
                <a:ext uri="{FF2B5EF4-FFF2-40B4-BE49-F238E27FC236}">
                  <a16:creationId xmlns="" xmlns:a16="http://schemas.microsoft.com/office/drawing/2014/main" id="{11A7F1F9-0A03-886E-2085-33068108BE1E}"/>
                </a:ext>
              </a:extLst>
            </p:cNvPr>
            <p:cNvSpPr/>
            <p:nvPr/>
          </p:nvSpPr>
          <p:spPr>
            <a:xfrm>
              <a:off x="-755741" y="370612"/>
              <a:ext cx="7732502" cy="909174"/>
            </a:xfrm>
            <a:prstGeom prst="rect">
              <a:avLst/>
            </a:prstGeom>
            <a:solidFill>
              <a:srgbClr val="F9F9F9"/>
            </a:solidFill>
            <a:ln>
              <a:solidFill>
                <a:srgbClr val="F9F9F9"/>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ar-EG" sz="3200" b="0" i="0" u="none" strike="noStrike" kern="1200" cap="none" spc="0" normalizeH="0" baseline="0" noProof="0">
                <a:ln>
                  <a:noFill/>
                </a:ln>
                <a:solidFill>
                  <a:prstClr val="white"/>
                </a:solidFill>
                <a:effectLst/>
                <a:uLnTx/>
                <a:uFillTx/>
                <a:latin typeface="Sakkal Majalla" panose="02000000000000000000" pitchFamily="2" charset="-78"/>
                <a:ea typeface="+mn-ea"/>
                <a:cs typeface="Sakkal Majalla" panose="02000000000000000000" pitchFamily="2" charset="-78"/>
              </a:endParaRPr>
            </a:p>
          </p:txBody>
        </p:sp>
        <p:grpSp>
          <p:nvGrpSpPr>
            <p:cNvPr id="101" name="Group 100">
              <a:extLst>
                <a:ext uri="{FF2B5EF4-FFF2-40B4-BE49-F238E27FC236}">
                  <a16:creationId xmlns="" xmlns:a16="http://schemas.microsoft.com/office/drawing/2014/main" id="{C2DE4BA6-BEFE-9DA7-2AF6-3BB2C50BE676}"/>
                </a:ext>
              </a:extLst>
            </p:cNvPr>
            <p:cNvGrpSpPr/>
            <p:nvPr/>
          </p:nvGrpSpPr>
          <p:grpSpPr>
            <a:xfrm>
              <a:off x="-808695" y="324754"/>
              <a:ext cx="8019391" cy="1045940"/>
              <a:chOff x="949708" y="127967"/>
              <a:chExt cx="5829914" cy="1045940"/>
            </a:xfrm>
          </p:grpSpPr>
          <p:pic>
            <p:nvPicPr>
              <p:cNvPr id="102" name="Picture 101">
                <a:extLst>
                  <a:ext uri="{FF2B5EF4-FFF2-40B4-BE49-F238E27FC236}">
                    <a16:creationId xmlns="" xmlns:a16="http://schemas.microsoft.com/office/drawing/2014/main" id="{D1460377-D9DC-E583-0D2B-75FB53984D7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8955" y="127967"/>
                <a:ext cx="5791418" cy="1045940"/>
              </a:xfrm>
              <a:prstGeom prst="rect">
                <a:avLst/>
              </a:prstGeom>
            </p:spPr>
          </p:pic>
          <p:sp>
            <p:nvSpPr>
              <p:cNvPr id="110" name="Rectangle 109">
                <a:extLst>
                  <a:ext uri="{FF2B5EF4-FFF2-40B4-BE49-F238E27FC236}">
                    <a16:creationId xmlns="" xmlns:a16="http://schemas.microsoft.com/office/drawing/2014/main" id="{147C1876-3E1F-0857-B4CD-70970C4C2668}"/>
                  </a:ext>
                </a:extLst>
              </p:cNvPr>
              <p:cNvSpPr/>
              <p:nvPr/>
            </p:nvSpPr>
            <p:spPr>
              <a:xfrm>
                <a:off x="949708" y="173825"/>
                <a:ext cx="5829914" cy="990104"/>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6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اليوم التدريبي الأول </a:t>
                </a:r>
              </a:p>
            </p:txBody>
          </p:sp>
        </p:grpSp>
      </p:grpSp>
      <p:sp>
        <p:nvSpPr>
          <p:cNvPr id="11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522139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randombar(horizontal)">
                                      <p:cBhvr>
                                        <p:cTn id="10" dur="500"/>
                                        <p:tgtEl>
                                          <p:spTgt spid="107"/>
                                        </p:tgtEl>
                                      </p:cBhvr>
                                    </p:animEffect>
                                  </p:childTnLst>
                                </p:cTn>
                              </p:par>
                              <p:par>
                                <p:cTn id="11" presetID="2" presetClass="entr" presetSubtype="4" fill="hold" grpId="0" nodeType="withEffect">
                                  <p:stCondLst>
                                    <p:cond delay="0"/>
                                  </p:stCondLst>
                                  <p:childTnLst>
                                    <p:set>
                                      <p:cBhvr>
                                        <p:cTn id="12" dur="1" fill="hold">
                                          <p:stCondLst>
                                            <p:cond delay="0"/>
                                          </p:stCondLst>
                                        </p:cTn>
                                        <p:tgtEl>
                                          <p:spTgt spid="103"/>
                                        </p:tgtEl>
                                        <p:attrNameLst>
                                          <p:attrName>style.visibility</p:attrName>
                                        </p:attrNameLst>
                                      </p:cBhvr>
                                      <p:to>
                                        <p:strVal val="visible"/>
                                      </p:to>
                                    </p:set>
                                    <p:anim calcmode="lin" valueType="num">
                                      <p:cBhvr additive="base">
                                        <p:cTn id="13" dur="500" fill="hold"/>
                                        <p:tgtEl>
                                          <p:spTgt spid="103"/>
                                        </p:tgtEl>
                                        <p:attrNameLst>
                                          <p:attrName>ppt_x</p:attrName>
                                        </p:attrNameLst>
                                      </p:cBhvr>
                                      <p:tavLst>
                                        <p:tav tm="0">
                                          <p:val>
                                            <p:strVal val="#ppt_x"/>
                                          </p:val>
                                        </p:tav>
                                        <p:tav tm="100000">
                                          <p:val>
                                            <p:strVal val="#ppt_x"/>
                                          </p:val>
                                        </p:tav>
                                      </p:tavLst>
                                    </p:anim>
                                    <p:anim calcmode="lin" valueType="num">
                                      <p:cBhvr additive="base">
                                        <p:cTn id="14"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04">
                                            <p:txEl>
                                              <p:pRg st="0" end="0"/>
                                            </p:txEl>
                                          </p:spTgt>
                                        </p:tgtEl>
                                        <p:attrNameLst>
                                          <p:attrName>style.visibility</p:attrName>
                                        </p:attrNameLst>
                                      </p:cBhvr>
                                      <p:to>
                                        <p:strVal val="visible"/>
                                      </p:to>
                                    </p:set>
                                    <p:animEffect transition="in" filter="barn(inVertical)">
                                      <p:cBhvr>
                                        <p:cTn id="19" dur="500"/>
                                        <p:tgtEl>
                                          <p:spTgt spid="104">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04">
                                            <p:txEl>
                                              <p:pRg st="1" end="1"/>
                                            </p:txEl>
                                          </p:spTgt>
                                        </p:tgtEl>
                                        <p:attrNameLst>
                                          <p:attrName>style.visibility</p:attrName>
                                        </p:attrNameLst>
                                      </p:cBhvr>
                                      <p:to>
                                        <p:strVal val="visible"/>
                                      </p:to>
                                    </p:set>
                                    <p:animEffect transition="in" filter="barn(inVertical)">
                                      <p:cBhvr>
                                        <p:cTn id="24" dur="500"/>
                                        <p:tgtEl>
                                          <p:spTgt spid="104">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04">
                                            <p:txEl>
                                              <p:pRg st="2" end="2"/>
                                            </p:txEl>
                                          </p:spTgt>
                                        </p:tgtEl>
                                        <p:attrNameLst>
                                          <p:attrName>style.visibility</p:attrName>
                                        </p:attrNameLst>
                                      </p:cBhvr>
                                      <p:to>
                                        <p:strVal val="visible"/>
                                      </p:to>
                                    </p:set>
                                    <p:animEffect transition="in" filter="barn(inVertical)">
                                      <p:cBhvr>
                                        <p:cTn id="29" dur="500"/>
                                        <p:tgtEl>
                                          <p:spTgt spid="104">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04">
                                            <p:txEl>
                                              <p:pRg st="3" end="3"/>
                                            </p:txEl>
                                          </p:spTgt>
                                        </p:tgtEl>
                                        <p:attrNameLst>
                                          <p:attrName>style.visibility</p:attrName>
                                        </p:attrNameLst>
                                      </p:cBhvr>
                                      <p:to>
                                        <p:strVal val="visible"/>
                                      </p:to>
                                    </p:set>
                                    <p:animEffect transition="in" filter="barn(inVertical)">
                                      <p:cBhvr>
                                        <p:cTn id="34" dur="500"/>
                                        <p:tgtEl>
                                          <p:spTgt spid="104">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04">
                                            <p:txEl>
                                              <p:pRg st="4" end="4"/>
                                            </p:txEl>
                                          </p:spTgt>
                                        </p:tgtEl>
                                        <p:attrNameLst>
                                          <p:attrName>style.visibility</p:attrName>
                                        </p:attrNameLst>
                                      </p:cBhvr>
                                      <p:to>
                                        <p:strVal val="visible"/>
                                      </p:to>
                                    </p:set>
                                    <p:animEffect transition="in" filter="barn(inVertical)">
                                      <p:cBhvr>
                                        <p:cTn id="39" dur="500"/>
                                        <p:tgtEl>
                                          <p:spTgt spid="104">
                                            <p:txEl>
                                              <p:pRg st="4" end="4"/>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08"/>
                                        </p:tgtEl>
                                        <p:attrNameLst>
                                          <p:attrName>style.visibility</p:attrName>
                                        </p:attrNameLst>
                                      </p:cBhvr>
                                      <p:to>
                                        <p:strVal val="visible"/>
                                      </p:to>
                                    </p:set>
                                    <p:anim calcmode="lin" valueType="num">
                                      <p:cBhvr additive="base">
                                        <p:cTn id="44" dur="500" fill="hold"/>
                                        <p:tgtEl>
                                          <p:spTgt spid="108"/>
                                        </p:tgtEl>
                                        <p:attrNameLst>
                                          <p:attrName>ppt_x</p:attrName>
                                        </p:attrNameLst>
                                      </p:cBhvr>
                                      <p:tavLst>
                                        <p:tav tm="0">
                                          <p:val>
                                            <p:strVal val="#ppt_x"/>
                                          </p:val>
                                        </p:tav>
                                        <p:tav tm="100000">
                                          <p:val>
                                            <p:strVal val="#ppt_x"/>
                                          </p:val>
                                        </p:tav>
                                      </p:tavLst>
                                    </p:anim>
                                    <p:anim calcmode="lin" valueType="num">
                                      <p:cBhvr additive="base">
                                        <p:cTn id="45" dur="500" fill="hold"/>
                                        <p:tgtEl>
                                          <p:spTgt spid="108"/>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05"/>
                                        </p:tgtEl>
                                        <p:attrNameLst>
                                          <p:attrName>style.visibility</p:attrName>
                                        </p:attrNameLst>
                                      </p:cBhvr>
                                      <p:to>
                                        <p:strVal val="visible"/>
                                      </p:to>
                                    </p:set>
                                    <p:anim calcmode="lin" valueType="num">
                                      <p:cBhvr additive="base">
                                        <p:cTn id="48" dur="500" fill="hold"/>
                                        <p:tgtEl>
                                          <p:spTgt spid="105"/>
                                        </p:tgtEl>
                                        <p:attrNameLst>
                                          <p:attrName>ppt_x</p:attrName>
                                        </p:attrNameLst>
                                      </p:cBhvr>
                                      <p:tavLst>
                                        <p:tav tm="0">
                                          <p:val>
                                            <p:strVal val="#ppt_x"/>
                                          </p:val>
                                        </p:tav>
                                        <p:tav tm="100000">
                                          <p:val>
                                            <p:strVal val="#ppt_x"/>
                                          </p:val>
                                        </p:tav>
                                      </p:tavLst>
                                    </p:anim>
                                    <p:anim calcmode="lin" valueType="num">
                                      <p:cBhvr additive="base">
                                        <p:cTn id="49"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106">
                                            <p:txEl>
                                              <p:pRg st="0" end="0"/>
                                            </p:txEl>
                                          </p:spTgt>
                                        </p:tgtEl>
                                        <p:attrNameLst>
                                          <p:attrName>style.visibility</p:attrName>
                                        </p:attrNameLst>
                                      </p:cBhvr>
                                      <p:to>
                                        <p:strVal val="visible"/>
                                      </p:to>
                                    </p:set>
                                    <p:animEffect transition="in" filter="barn(inVertical)">
                                      <p:cBhvr>
                                        <p:cTn id="54" dur="500"/>
                                        <p:tgtEl>
                                          <p:spTgt spid="106">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barn(inVertical)">
                                      <p:cBhvr>
                                        <p:cTn id="5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5" grpId="0"/>
      <p:bldP spid="107" grpId="0"/>
      <p:bldP spid="108"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algn="justLow"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اختيار اسم الحساب:</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algn="ctr"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3</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210399" y="1533205"/>
            <a:ext cx="11771203" cy="1154162"/>
            <a:chOff x="272749" y="2323384"/>
            <a:chExt cx="11771203"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272749" y="2323384"/>
              <a:ext cx="11054044"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بعد الضغط على زر </a:t>
              </a:r>
              <a:r>
                <a:rPr lang="en-US" sz="2400" b="1" dirty="0">
                  <a:solidFill>
                    <a:srgbClr val="002060"/>
                  </a:solidFill>
                  <a:ea typeface="Calibri" panose="020F0502020204030204" pitchFamily="34" charset="0"/>
                  <a:cs typeface="Sakkal Majalla" panose="02000000000000000000" pitchFamily="2" charset="-78"/>
                </a:rPr>
                <a:t>Join Freelancer، </a:t>
              </a:r>
              <a:r>
                <a:rPr lang="ar-SA" sz="2400" b="1" dirty="0">
                  <a:solidFill>
                    <a:srgbClr val="002060"/>
                  </a:solidFill>
                  <a:ea typeface="Calibri" panose="020F0502020204030204" pitchFamily="34" charset="0"/>
                  <a:cs typeface="Sakkal Majalla" panose="02000000000000000000" pitchFamily="2" charset="-78"/>
                </a:rPr>
                <a:t>سوف تنتقل إلى صفحة اختيار اسم الحساب </a:t>
              </a:r>
              <a:r>
                <a:rPr lang="en-US" sz="2400" b="1" dirty="0">
                  <a:solidFill>
                    <a:srgbClr val="002060"/>
                  </a:solidFill>
                  <a:ea typeface="Calibri" panose="020F0502020204030204" pitchFamily="34" charset="0"/>
                  <a:cs typeface="Sakkal Majalla" panose="02000000000000000000" pitchFamily="2" charset="-78"/>
                </a:rPr>
                <a:t>username. </a:t>
              </a:r>
              <a:r>
                <a:rPr lang="ar-SA" sz="2400" b="1" dirty="0">
                  <a:solidFill>
                    <a:srgbClr val="002060"/>
                  </a:solidFill>
                  <a:ea typeface="Calibri" panose="020F0502020204030204" pitchFamily="34" charset="0"/>
                  <a:cs typeface="Sakkal Majalla" panose="02000000000000000000" pitchFamily="2" charset="-78"/>
                </a:rPr>
                <a:t>سوف تجد أسفل مستطيل اسم الحساب بعض الاقتراحات بناءاً على عنوان بريدك الالكتروني</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a:extLst>
              <a:ext uri="{FF2B5EF4-FFF2-40B4-BE49-F238E27FC236}">
                <a16:creationId xmlns="" xmlns:a16="http://schemas.microsoft.com/office/drawing/2014/main" id="{3B2FC2C8-8FB7-9AF1-45B2-5D462F987BDE}"/>
              </a:ext>
            </a:extLst>
          </p:cNvPr>
          <p:cNvGrpSpPr/>
          <p:nvPr/>
        </p:nvGrpSpPr>
        <p:grpSpPr>
          <a:xfrm>
            <a:off x="5620214" y="3082650"/>
            <a:ext cx="6361388" cy="1154162"/>
            <a:chOff x="5682564" y="2567687"/>
            <a:chExt cx="6361388" cy="1154162"/>
          </a:xfrm>
        </p:grpSpPr>
        <p:sp>
          <p:nvSpPr>
            <p:cNvPr id="12" name="Rectangle 11">
              <a:extLst>
                <a:ext uri="{FF2B5EF4-FFF2-40B4-BE49-F238E27FC236}">
                  <a16:creationId xmlns="" xmlns:a16="http://schemas.microsoft.com/office/drawing/2014/main" id="{372BE390-3535-AB14-4106-CD73D00CC903}"/>
                </a:ext>
              </a:extLst>
            </p:cNvPr>
            <p:cNvSpPr/>
            <p:nvPr/>
          </p:nvSpPr>
          <p:spPr>
            <a:xfrm>
              <a:off x="5682564" y="2567687"/>
              <a:ext cx="5644227"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قم باختيار أحدها أو اكتب اسم حساب كما تريد، ثم اضغط زر </a:t>
              </a:r>
              <a:r>
                <a:rPr lang="en-US" sz="2400" b="1" dirty="0">
                  <a:solidFill>
                    <a:srgbClr val="002060"/>
                  </a:solidFill>
                  <a:ea typeface="Calibri" panose="020F0502020204030204" pitchFamily="34" charset="0"/>
                  <a:cs typeface="Sakkal Majalla" panose="02000000000000000000" pitchFamily="2" charset="-78"/>
                </a:rPr>
                <a:t>Next، </a:t>
              </a:r>
              <a:r>
                <a:rPr lang="ar-SA" sz="2400" b="1" dirty="0">
                  <a:solidFill>
                    <a:srgbClr val="002060"/>
                  </a:solidFill>
                  <a:ea typeface="Calibri" panose="020F0502020204030204" pitchFamily="34" charset="0"/>
                  <a:cs typeface="Sakkal Majalla" panose="02000000000000000000" pitchFamily="2" charset="-78"/>
                </a:rPr>
                <a:t>كما هو موضح بالأسفل</a:t>
              </a:r>
            </a:p>
          </p:txBody>
        </p:sp>
        <p:pic>
          <p:nvPicPr>
            <p:cNvPr id="13" name="Picture 2" descr="Freelancer Talk | About">
              <a:extLst>
                <a:ext uri="{FF2B5EF4-FFF2-40B4-BE49-F238E27FC236}">
                  <a16:creationId xmlns="" xmlns:a16="http://schemas.microsoft.com/office/drawing/2014/main" id="{900DF08D-BD58-84AA-1A0F-6F4B4F331C9E}"/>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Picture 13">
            <a:extLst>
              <a:ext uri="{FF2B5EF4-FFF2-40B4-BE49-F238E27FC236}">
                <a16:creationId xmlns="" xmlns:a16="http://schemas.microsoft.com/office/drawing/2014/main" id="{3CBDE10B-40FA-BD44-FE3B-53DE7F9FC2C3}"/>
              </a:ext>
            </a:extLst>
          </p:cNvPr>
          <p:cNvPicPr>
            <a:picLocks noChangeAspect="1"/>
          </p:cNvPicPr>
          <p:nvPr/>
        </p:nvPicPr>
        <p:blipFill rotWithShape="1">
          <a:blip r:embed="rId6">
            <a:extLst>
              <a:ext uri="{28A0092B-C50C-407E-A947-70E740481C1C}">
                <a14:useLocalDpi xmlns:a14="http://schemas.microsoft.com/office/drawing/2010/main" val="0"/>
              </a:ext>
            </a:extLst>
          </a:blip>
          <a:srcRect l="1075" t="1695" r="5591"/>
          <a:stretch/>
        </p:blipFill>
        <p:spPr bwMode="auto">
          <a:xfrm>
            <a:off x="927559" y="2844754"/>
            <a:ext cx="4425026" cy="4013246"/>
          </a:xfrm>
          <a:prstGeom prst="rect">
            <a:avLst/>
          </a:prstGeom>
          <a:ln>
            <a:noFill/>
          </a:ln>
          <a:extLst>
            <a:ext uri="{53640926-AAD7-44D8-BBD7-CCE9431645EC}">
              <a14:shadowObscured xmlns:a14="http://schemas.microsoft.com/office/drawing/2010/main"/>
            </a:ext>
          </a:extLst>
        </p:spPr>
      </p:pic>
      <p:sp>
        <p:nvSpPr>
          <p:cNvPr id="1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8024078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algn="justLow"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تحديد نوع الحساب:</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algn="ctr"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4</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210399" y="1533205"/>
            <a:ext cx="11771203" cy="1154162"/>
            <a:chOff x="272749" y="2323384"/>
            <a:chExt cx="11771203"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272749" y="2323384"/>
              <a:ext cx="11054044"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بعد الضغط على زر </a:t>
              </a:r>
              <a:r>
                <a:rPr lang="en-US" sz="2400" b="1" dirty="0">
                  <a:solidFill>
                    <a:srgbClr val="002060"/>
                  </a:solidFill>
                  <a:ea typeface="Calibri" panose="020F0502020204030204" pitchFamily="34" charset="0"/>
                  <a:cs typeface="Sakkal Majalla" panose="02000000000000000000" pitchFamily="2" charset="-78"/>
                </a:rPr>
                <a:t>Next </a:t>
              </a:r>
              <a:r>
                <a:rPr lang="ar-SA" sz="2400" b="1" dirty="0">
                  <a:solidFill>
                    <a:srgbClr val="002060"/>
                  </a:solidFill>
                  <a:ea typeface="Calibri" panose="020F0502020204030204" pitchFamily="34" charset="0"/>
                  <a:cs typeface="Sakkal Majalla" panose="02000000000000000000" pitchFamily="2" charset="-78"/>
                </a:rPr>
                <a:t>في الخطوة السابقة سوف تنتقل لخطوة تحديد نوع الحساب، هنا يجب عليك اختيار "</a:t>
              </a:r>
              <a:r>
                <a:rPr lang="en-US" sz="2400" b="1" dirty="0">
                  <a:solidFill>
                    <a:srgbClr val="002060"/>
                  </a:solidFill>
                  <a:ea typeface="Calibri" panose="020F0502020204030204" pitchFamily="34" charset="0"/>
                  <a:cs typeface="Sakkal Majalla" panose="02000000000000000000" pitchFamily="2" charset="-78"/>
                </a:rPr>
                <a:t>I want to work"، </a:t>
              </a:r>
              <a:r>
                <a:rPr lang="ar-SA" sz="2400" b="1" dirty="0">
                  <a:solidFill>
                    <a:srgbClr val="002060"/>
                  </a:solidFill>
                  <a:ea typeface="Calibri" panose="020F0502020204030204" pitchFamily="34" charset="0"/>
                  <a:cs typeface="Sakkal Majalla" panose="02000000000000000000" pitchFamily="2" charset="-78"/>
                </a:rPr>
                <a:t>كما هو موضح بالصورة بالأسفل</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a:extLst>
              <a:ext uri="{FF2B5EF4-FFF2-40B4-BE49-F238E27FC236}">
                <a16:creationId xmlns="" xmlns:a16="http://schemas.microsoft.com/office/drawing/2014/main" id="{3B2FC2C8-8FB7-9AF1-45B2-5D462F987BDE}"/>
              </a:ext>
            </a:extLst>
          </p:cNvPr>
          <p:cNvGrpSpPr/>
          <p:nvPr/>
        </p:nvGrpSpPr>
        <p:grpSpPr>
          <a:xfrm>
            <a:off x="5620214" y="3082650"/>
            <a:ext cx="6361388" cy="1154162"/>
            <a:chOff x="5682564" y="2567687"/>
            <a:chExt cx="6361388" cy="1154162"/>
          </a:xfrm>
        </p:grpSpPr>
        <p:sp>
          <p:nvSpPr>
            <p:cNvPr id="12" name="Rectangle 11">
              <a:extLst>
                <a:ext uri="{FF2B5EF4-FFF2-40B4-BE49-F238E27FC236}">
                  <a16:creationId xmlns="" xmlns:a16="http://schemas.microsoft.com/office/drawing/2014/main" id="{372BE390-3535-AB14-4106-CD73D00CC903}"/>
                </a:ext>
              </a:extLst>
            </p:cNvPr>
            <p:cNvSpPr/>
            <p:nvPr/>
          </p:nvSpPr>
          <p:spPr>
            <a:xfrm>
              <a:off x="5682564" y="2567687"/>
              <a:ext cx="5644227"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الخيار الثاني مخصص لأصحاب البيزنس الذين يريدون انجاز مشاريعهم من خلال الموقع</a:t>
              </a:r>
            </a:p>
          </p:txBody>
        </p:sp>
        <p:pic>
          <p:nvPicPr>
            <p:cNvPr id="13" name="Picture 2" descr="Freelancer Talk | About">
              <a:extLst>
                <a:ext uri="{FF2B5EF4-FFF2-40B4-BE49-F238E27FC236}">
                  <a16:creationId xmlns="" xmlns:a16="http://schemas.microsoft.com/office/drawing/2014/main" id="{900DF08D-BD58-84AA-1A0F-6F4B4F331C9E}"/>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pic>
        <p:nvPicPr>
          <p:cNvPr id="15" name="Picture 14">
            <a:extLst>
              <a:ext uri="{FF2B5EF4-FFF2-40B4-BE49-F238E27FC236}">
                <a16:creationId xmlns="" xmlns:a16="http://schemas.microsoft.com/office/drawing/2014/main" id="{195FF888-EA84-D921-06BE-2F6D5CF3D94A}"/>
              </a:ext>
            </a:extLst>
          </p:cNvPr>
          <p:cNvPicPr>
            <a:picLocks noChangeAspect="1"/>
          </p:cNvPicPr>
          <p:nvPr/>
        </p:nvPicPr>
        <p:blipFill rotWithShape="1">
          <a:blip r:embed="rId6">
            <a:extLst>
              <a:ext uri="{28A0092B-C50C-407E-A947-70E740481C1C}">
                <a14:useLocalDpi xmlns:a14="http://schemas.microsoft.com/office/drawing/2010/main" val="0"/>
              </a:ext>
            </a:extLst>
          </a:blip>
          <a:srcRect l="496" t="1936"/>
          <a:stretch/>
        </p:blipFill>
        <p:spPr bwMode="auto">
          <a:xfrm>
            <a:off x="1315284" y="2450069"/>
            <a:ext cx="4304929" cy="4357751"/>
          </a:xfrm>
          <a:prstGeom prst="rect">
            <a:avLst/>
          </a:prstGeom>
          <a:ln>
            <a:noFill/>
          </a:ln>
          <a:extLst>
            <a:ext uri="{53640926-AAD7-44D8-BBD7-CCE9431645EC}">
              <a14:shadowObscured xmlns:a14="http://schemas.microsoft.com/office/drawing/2010/main"/>
            </a:ext>
          </a:extLst>
        </p:spPr>
      </p:pic>
      <p:sp>
        <p:nvSpPr>
          <p:cNvPr id="1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34726405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algn="justLow"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تحديد المهارات:</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algn="ctr" rtl="1">
                <a:lnSpc>
                  <a:spcPct val="115000"/>
                </a:lnSpc>
                <a:spcBef>
                  <a:spcPts val="0"/>
                </a:spcBef>
                <a:spcAft>
                  <a:spcPts val="1000"/>
                </a:spcAf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5</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9" name="Rectangle 8">
            <a:extLst>
              <a:ext uri="{FF2B5EF4-FFF2-40B4-BE49-F238E27FC236}">
                <a16:creationId xmlns="" xmlns:a16="http://schemas.microsoft.com/office/drawing/2014/main" id="{0AC2C337-CA05-1C1E-5B08-8574EC01DDF4}"/>
              </a:ext>
            </a:extLst>
          </p:cNvPr>
          <p:cNvSpPr/>
          <p:nvPr/>
        </p:nvSpPr>
        <p:spPr>
          <a:xfrm>
            <a:off x="210398" y="1533205"/>
            <a:ext cx="11981601" cy="1154162"/>
          </a:xfrm>
          <a:prstGeom prst="rect">
            <a:avLst/>
          </a:prstGeom>
        </p:spPr>
        <p:txBody>
          <a:bodyPr wrap="square">
            <a:spAutoFit/>
          </a:bodyPr>
          <a:lstStyle/>
          <a:p>
            <a:pPr algn="justLow" rtl="1">
              <a:lnSpc>
                <a:spcPct val="150000"/>
              </a:lnSpc>
              <a:spcAft>
                <a:spcPts val="800"/>
              </a:spcAft>
            </a:pPr>
            <a:r>
              <a:rPr lang="ar-SA" sz="2400" b="1" dirty="0">
                <a:solidFill>
                  <a:schemeClr val="tx1">
                    <a:lumMod val="95000"/>
                    <a:lumOff val="5000"/>
                  </a:schemeClr>
                </a:solidFill>
                <a:ea typeface="Calibri" panose="020F0502020204030204" pitchFamily="34" charset="0"/>
                <a:cs typeface="Sakkal Majalla" panose="02000000000000000000" pitchFamily="2" charset="-78"/>
              </a:rPr>
              <a:t>في هذه الخطوة يمكنك تحديد المهارات التي تجيدها، وذلك لبناء حسابك على الموقع الذي سيظهر أمام أصحاب المشروعات. ستجد الصفحة مقسمة لثلاثة أعمدة وهذا وصف لوظيفة كل عمود وفقاً لترتيبها من الشمال لليمين</a:t>
            </a:r>
          </a:p>
        </p:txBody>
      </p:sp>
      <p:grpSp>
        <p:nvGrpSpPr>
          <p:cNvPr id="14" name="Group 13">
            <a:extLst>
              <a:ext uri="{FF2B5EF4-FFF2-40B4-BE49-F238E27FC236}">
                <a16:creationId xmlns="" xmlns:a16="http://schemas.microsoft.com/office/drawing/2014/main" id="{D3FD6EE3-1C7B-2AD9-BFDC-60A2282B4A32}"/>
              </a:ext>
            </a:extLst>
          </p:cNvPr>
          <p:cNvGrpSpPr/>
          <p:nvPr/>
        </p:nvGrpSpPr>
        <p:grpSpPr>
          <a:xfrm>
            <a:off x="210398" y="2731254"/>
            <a:ext cx="11771204" cy="744957"/>
            <a:chOff x="272748" y="2495291"/>
            <a:chExt cx="11771204" cy="744957"/>
          </a:xfrm>
        </p:grpSpPr>
        <p:sp>
          <p:nvSpPr>
            <p:cNvPr id="16" name="Rectangle 15">
              <a:extLst>
                <a:ext uri="{FF2B5EF4-FFF2-40B4-BE49-F238E27FC236}">
                  <a16:creationId xmlns="" xmlns:a16="http://schemas.microsoft.com/office/drawing/2014/main" id="{8060A8B4-A4D0-2C12-294A-E51753F3E794}"/>
                </a:ext>
              </a:extLst>
            </p:cNvPr>
            <p:cNvSpPr/>
            <p:nvPr/>
          </p:nvSpPr>
          <p:spPr>
            <a:xfrm>
              <a:off x="272748" y="2633419"/>
              <a:ext cx="11054044" cy="600164"/>
            </a:xfrm>
            <a:prstGeom prst="rect">
              <a:avLst/>
            </a:prstGeom>
          </p:spPr>
          <p:txBody>
            <a:bodyPr wrap="square">
              <a:spAutoFit/>
            </a:bodyPr>
            <a:lstStyle/>
            <a:p>
              <a:pPr algn="justLow" rtl="1">
                <a:lnSpc>
                  <a:spcPct val="150000"/>
                </a:lnSpc>
                <a:spcAft>
                  <a:spcPts val="800"/>
                </a:spcAft>
              </a:pPr>
              <a:r>
                <a:rPr lang="ar-SA" sz="2400" b="1" dirty="0">
                  <a:solidFill>
                    <a:srgbClr val="C00000"/>
                  </a:solidFill>
                  <a:ea typeface="Calibri" panose="020F0502020204030204" pitchFamily="34" charset="0"/>
                  <a:cs typeface="Sakkal Majalla" panose="02000000000000000000" pitchFamily="2" charset="-78"/>
                </a:rPr>
                <a:t>العمود الأول (المهارات أو مجالات العمل الأساسية):</a:t>
              </a:r>
            </a:p>
          </p:txBody>
        </p:sp>
        <p:pic>
          <p:nvPicPr>
            <p:cNvPr id="17" name="Picture 2" descr="Freelancer Talk | About">
              <a:extLst>
                <a:ext uri="{FF2B5EF4-FFF2-40B4-BE49-F238E27FC236}">
                  <a16:creationId xmlns="" xmlns:a16="http://schemas.microsoft.com/office/drawing/2014/main" id="{69DE45FC-36BA-771D-7B6B-401783146188}"/>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18" name="Rectangle 17">
            <a:extLst>
              <a:ext uri="{FF2B5EF4-FFF2-40B4-BE49-F238E27FC236}">
                <a16:creationId xmlns="" xmlns:a16="http://schemas.microsoft.com/office/drawing/2014/main" id="{F3BC5481-48F4-C5A9-F2E1-F505FC98032B}"/>
              </a:ext>
            </a:extLst>
          </p:cNvPr>
          <p:cNvSpPr/>
          <p:nvPr/>
        </p:nvSpPr>
        <p:spPr>
          <a:xfrm>
            <a:off x="0" y="3562783"/>
            <a:ext cx="11054044" cy="1154162"/>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يحتوي على التصنيفات الرئيسية للمهارات وبالتالي مجالات العمل، عند الضغط على أي مجال وليكن </a:t>
            </a:r>
            <a:r>
              <a:rPr lang="en-US" sz="2400" b="1" dirty="0">
                <a:solidFill>
                  <a:srgbClr val="002060"/>
                </a:solidFill>
                <a:ea typeface="Calibri" panose="020F0502020204030204" pitchFamily="34" charset="0"/>
                <a:cs typeface="Sakkal Majalla" panose="02000000000000000000" pitchFamily="2" charset="-78"/>
              </a:rPr>
              <a:t>Writing &amp; content، </a:t>
            </a:r>
            <a:r>
              <a:rPr lang="ar-SA" sz="2400" b="1" dirty="0">
                <a:solidFill>
                  <a:srgbClr val="002060"/>
                </a:solidFill>
                <a:ea typeface="Calibri" panose="020F0502020204030204" pitchFamily="34" charset="0"/>
                <a:cs typeface="Sakkal Majalla" panose="02000000000000000000" pitchFamily="2" charset="-78"/>
              </a:rPr>
              <a:t>سوف تظهر المهارات الفرعية الخاصة بهذا المجال</a:t>
            </a:r>
          </a:p>
        </p:txBody>
      </p:sp>
      <p:grpSp>
        <p:nvGrpSpPr>
          <p:cNvPr id="19" name="Group 18">
            <a:extLst>
              <a:ext uri="{FF2B5EF4-FFF2-40B4-BE49-F238E27FC236}">
                <a16:creationId xmlns="" xmlns:a16="http://schemas.microsoft.com/office/drawing/2014/main" id="{2EDD65F7-A825-043D-A249-8BEC52EFC40A}"/>
              </a:ext>
            </a:extLst>
          </p:cNvPr>
          <p:cNvGrpSpPr/>
          <p:nvPr/>
        </p:nvGrpSpPr>
        <p:grpSpPr>
          <a:xfrm>
            <a:off x="310113" y="4751961"/>
            <a:ext cx="11771204" cy="744957"/>
            <a:chOff x="272748" y="2495291"/>
            <a:chExt cx="11771204" cy="744957"/>
          </a:xfrm>
        </p:grpSpPr>
        <p:sp>
          <p:nvSpPr>
            <p:cNvPr id="20" name="Rectangle 19">
              <a:extLst>
                <a:ext uri="{FF2B5EF4-FFF2-40B4-BE49-F238E27FC236}">
                  <a16:creationId xmlns="" xmlns:a16="http://schemas.microsoft.com/office/drawing/2014/main" id="{1F1016DA-7F80-AA85-B15C-D959FF64818C}"/>
                </a:ext>
              </a:extLst>
            </p:cNvPr>
            <p:cNvSpPr/>
            <p:nvPr/>
          </p:nvSpPr>
          <p:spPr>
            <a:xfrm>
              <a:off x="272748" y="2633419"/>
              <a:ext cx="11054044" cy="600164"/>
            </a:xfrm>
            <a:prstGeom prst="rect">
              <a:avLst/>
            </a:prstGeom>
          </p:spPr>
          <p:txBody>
            <a:bodyPr wrap="square">
              <a:spAutoFit/>
            </a:bodyPr>
            <a:lstStyle/>
            <a:p>
              <a:pPr algn="justLow" rtl="1">
                <a:lnSpc>
                  <a:spcPct val="150000"/>
                </a:lnSpc>
                <a:spcAft>
                  <a:spcPts val="800"/>
                </a:spcAft>
              </a:pPr>
              <a:r>
                <a:rPr lang="ar-SA" sz="2400" b="1" dirty="0">
                  <a:solidFill>
                    <a:srgbClr val="C00000"/>
                  </a:solidFill>
                  <a:ea typeface="Calibri" panose="020F0502020204030204" pitchFamily="34" charset="0"/>
                  <a:cs typeface="Sakkal Majalla" panose="02000000000000000000" pitchFamily="2" charset="-78"/>
                </a:rPr>
                <a:t>العمود الثاني (المهارات الفرعية):</a:t>
              </a:r>
            </a:p>
          </p:txBody>
        </p:sp>
        <p:pic>
          <p:nvPicPr>
            <p:cNvPr id="21" name="Picture 2" descr="Freelancer Talk | About">
              <a:extLst>
                <a:ext uri="{FF2B5EF4-FFF2-40B4-BE49-F238E27FC236}">
                  <a16:creationId xmlns="" xmlns:a16="http://schemas.microsoft.com/office/drawing/2014/main" id="{F5502EF6-30DF-16B4-D73E-4D0AC4C03B98}"/>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22" name="Rectangle 21">
            <a:extLst>
              <a:ext uri="{FF2B5EF4-FFF2-40B4-BE49-F238E27FC236}">
                <a16:creationId xmlns="" xmlns:a16="http://schemas.microsoft.com/office/drawing/2014/main" id="{FA8D8B4C-D82F-A1A4-EEA5-D7342D69C470}"/>
              </a:ext>
            </a:extLst>
          </p:cNvPr>
          <p:cNvSpPr/>
          <p:nvPr/>
        </p:nvSpPr>
        <p:spPr>
          <a:xfrm>
            <a:off x="-95860" y="5623220"/>
            <a:ext cx="11360302" cy="600164"/>
          </a:xfrm>
          <a:prstGeom prst="rect">
            <a:avLst/>
          </a:prstGeom>
        </p:spPr>
        <p:txBody>
          <a:bodyPr wrap="square">
            <a:spAutoFit/>
          </a:bodyPr>
          <a:lstStyle/>
          <a:p>
            <a:pPr algn="justLow" rtl="1">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يحتوي على المهارات الفرعية التي يتوجب عليك الاختيار منها، والتي تتغير وفقاً لخيارك في العمود الأول</a:t>
            </a:r>
          </a:p>
        </p:txBody>
      </p:sp>
      <p:sp>
        <p:nvSpPr>
          <p:cNvPr id="2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83368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1000" fill="hold"/>
                                        <p:tgtEl>
                                          <p:spTgt spid="14"/>
                                        </p:tgtEl>
                                        <p:attrNameLst>
                                          <p:attrName>ppt_w</p:attrName>
                                        </p:attrNameLst>
                                      </p:cBhvr>
                                      <p:tavLst>
                                        <p:tav tm="0">
                                          <p:val>
                                            <p:fltVal val="0"/>
                                          </p:val>
                                        </p:tav>
                                        <p:tav tm="100000">
                                          <p:val>
                                            <p:strVal val="#ppt_w"/>
                                          </p:val>
                                        </p:tav>
                                      </p:tavLst>
                                    </p:anim>
                                    <p:anim calcmode="lin" valueType="num">
                                      <p:cBhvr>
                                        <p:cTn id="22" dur="1000" fill="hold"/>
                                        <p:tgtEl>
                                          <p:spTgt spid="14"/>
                                        </p:tgtEl>
                                        <p:attrNameLst>
                                          <p:attrName>ppt_h</p:attrName>
                                        </p:attrNameLst>
                                      </p:cBhvr>
                                      <p:tavLst>
                                        <p:tav tm="0">
                                          <p:val>
                                            <p:fltVal val="0"/>
                                          </p:val>
                                        </p:tav>
                                        <p:tav tm="100000">
                                          <p:val>
                                            <p:strVal val="#ppt_h"/>
                                          </p:val>
                                        </p:tav>
                                      </p:tavLst>
                                    </p:anim>
                                    <p:anim calcmode="lin" valueType="num">
                                      <p:cBhvr>
                                        <p:cTn id="23" dur="1000" fill="hold"/>
                                        <p:tgtEl>
                                          <p:spTgt spid="14"/>
                                        </p:tgtEl>
                                        <p:attrNameLst>
                                          <p:attrName>style.rotation</p:attrName>
                                        </p:attrNameLst>
                                      </p:cBhvr>
                                      <p:tavLst>
                                        <p:tav tm="0">
                                          <p:val>
                                            <p:fltVal val="90"/>
                                          </p:val>
                                        </p:tav>
                                        <p:tav tm="100000">
                                          <p:val>
                                            <p:fltVal val="0"/>
                                          </p:val>
                                        </p:tav>
                                      </p:tavLst>
                                    </p:anim>
                                    <p:animEffect transition="in" filter="fade">
                                      <p:cBhvr>
                                        <p:cTn id="24" dur="1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ppt_x"/>
                                          </p:val>
                                        </p:tav>
                                        <p:tav tm="100000">
                                          <p:val>
                                            <p:strVal val="#ppt_x"/>
                                          </p:val>
                                        </p:tav>
                                      </p:tavLst>
                                    </p:anim>
                                    <p:anim calcmode="lin" valueType="num">
                                      <p:cBhvr additive="base">
                                        <p:cTn id="3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1000" fill="hold"/>
                                        <p:tgtEl>
                                          <p:spTgt spid="19"/>
                                        </p:tgtEl>
                                        <p:attrNameLst>
                                          <p:attrName>ppt_w</p:attrName>
                                        </p:attrNameLst>
                                      </p:cBhvr>
                                      <p:tavLst>
                                        <p:tav tm="0">
                                          <p:val>
                                            <p:fltVal val="0"/>
                                          </p:val>
                                        </p:tav>
                                        <p:tav tm="100000">
                                          <p:val>
                                            <p:strVal val="#ppt_w"/>
                                          </p:val>
                                        </p:tav>
                                      </p:tavLst>
                                    </p:anim>
                                    <p:anim calcmode="lin" valueType="num">
                                      <p:cBhvr>
                                        <p:cTn id="36" dur="1000" fill="hold"/>
                                        <p:tgtEl>
                                          <p:spTgt spid="19"/>
                                        </p:tgtEl>
                                        <p:attrNameLst>
                                          <p:attrName>ppt_h</p:attrName>
                                        </p:attrNameLst>
                                      </p:cBhvr>
                                      <p:tavLst>
                                        <p:tav tm="0">
                                          <p:val>
                                            <p:fltVal val="0"/>
                                          </p:val>
                                        </p:tav>
                                        <p:tav tm="100000">
                                          <p:val>
                                            <p:strVal val="#ppt_h"/>
                                          </p:val>
                                        </p:tav>
                                      </p:tavLst>
                                    </p:anim>
                                    <p:anim calcmode="lin" valueType="num">
                                      <p:cBhvr>
                                        <p:cTn id="37" dur="1000" fill="hold"/>
                                        <p:tgtEl>
                                          <p:spTgt spid="19"/>
                                        </p:tgtEl>
                                        <p:attrNameLst>
                                          <p:attrName>style.rotation</p:attrName>
                                        </p:attrNameLst>
                                      </p:cBhvr>
                                      <p:tavLst>
                                        <p:tav tm="0">
                                          <p:val>
                                            <p:fltVal val="90"/>
                                          </p:val>
                                        </p:tav>
                                        <p:tav tm="100000">
                                          <p:val>
                                            <p:fltVal val="0"/>
                                          </p:val>
                                        </p:tav>
                                      </p:tavLst>
                                    </p:anim>
                                    <p:animEffect transition="in" filter="fade">
                                      <p:cBhvr>
                                        <p:cTn id="38" dur="10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14" name="Group 13">
            <a:extLst>
              <a:ext uri="{FF2B5EF4-FFF2-40B4-BE49-F238E27FC236}">
                <a16:creationId xmlns="" xmlns:a16="http://schemas.microsoft.com/office/drawing/2014/main" id="{D3FD6EE3-1C7B-2AD9-BFDC-60A2282B4A32}"/>
              </a:ext>
            </a:extLst>
          </p:cNvPr>
          <p:cNvGrpSpPr/>
          <p:nvPr/>
        </p:nvGrpSpPr>
        <p:grpSpPr>
          <a:xfrm>
            <a:off x="210398" y="1305761"/>
            <a:ext cx="11771204" cy="744957"/>
            <a:chOff x="272748" y="2495291"/>
            <a:chExt cx="11771204" cy="744957"/>
          </a:xfrm>
        </p:grpSpPr>
        <p:sp>
          <p:nvSpPr>
            <p:cNvPr id="16" name="Rectangle 15">
              <a:extLst>
                <a:ext uri="{FF2B5EF4-FFF2-40B4-BE49-F238E27FC236}">
                  <a16:creationId xmlns="" xmlns:a16="http://schemas.microsoft.com/office/drawing/2014/main" id="{8060A8B4-A4D0-2C12-294A-E51753F3E794}"/>
                </a:ext>
              </a:extLst>
            </p:cNvPr>
            <p:cNvSpPr/>
            <p:nvPr/>
          </p:nvSpPr>
          <p:spPr>
            <a:xfrm>
              <a:off x="272748" y="2633419"/>
              <a:ext cx="11054044" cy="600164"/>
            </a:xfrm>
            <a:prstGeom prst="rect">
              <a:avLst/>
            </a:prstGeom>
          </p:spPr>
          <p:txBody>
            <a:bodyPr wrap="square">
              <a:spAutoFit/>
            </a:bodyPr>
            <a:lstStyle/>
            <a:p>
              <a:pPr algn="justLow" rtl="1">
                <a:lnSpc>
                  <a:spcPct val="150000"/>
                </a:lnSpc>
                <a:spcAft>
                  <a:spcPts val="800"/>
                </a:spcAft>
              </a:pPr>
              <a:r>
                <a:rPr lang="ar-SA" sz="2400" b="1" dirty="0">
                  <a:solidFill>
                    <a:srgbClr val="C00000"/>
                  </a:solidFill>
                  <a:ea typeface="Calibri" panose="020F0502020204030204" pitchFamily="34" charset="0"/>
                  <a:cs typeface="Sakkal Majalla" panose="02000000000000000000" pitchFamily="2" charset="-78"/>
                </a:rPr>
                <a:t>العمود الثالث (قائمة مهاراتك التي اخترتها):</a:t>
              </a:r>
            </a:p>
          </p:txBody>
        </p:sp>
        <p:pic>
          <p:nvPicPr>
            <p:cNvPr id="17" name="Picture 2" descr="Freelancer Talk | About">
              <a:extLst>
                <a:ext uri="{FF2B5EF4-FFF2-40B4-BE49-F238E27FC236}">
                  <a16:creationId xmlns="" xmlns:a16="http://schemas.microsoft.com/office/drawing/2014/main" id="{69DE45FC-36BA-771D-7B6B-401783146188}"/>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18" name="Rectangle 17">
            <a:extLst>
              <a:ext uri="{FF2B5EF4-FFF2-40B4-BE49-F238E27FC236}">
                <a16:creationId xmlns="" xmlns:a16="http://schemas.microsoft.com/office/drawing/2014/main" id="{F3BC5481-48F4-C5A9-F2E1-F505FC98032B}"/>
              </a:ext>
            </a:extLst>
          </p:cNvPr>
          <p:cNvSpPr/>
          <p:nvPr/>
        </p:nvSpPr>
        <p:spPr>
          <a:xfrm>
            <a:off x="210398" y="2177020"/>
            <a:ext cx="11153759" cy="1154162"/>
          </a:xfrm>
          <a:prstGeom prst="rect">
            <a:avLst/>
          </a:prstGeom>
        </p:spPr>
        <p:txBody>
          <a:bodyPr wrap="square">
            <a:spAutoFit/>
          </a:bodyPr>
          <a:lstStyle/>
          <a:p>
            <a:pPr algn="justLow">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عند اختيار أي مهارة من المهارات في العمود الثاني فإنها ستظهر في هذا العمود، بالضغط على أي مهارة</a:t>
            </a:r>
            <a:r>
              <a:rPr lang="ar-EG" sz="2400" b="1" dirty="0">
                <a:solidFill>
                  <a:srgbClr val="002060"/>
                </a:solidFill>
                <a:ea typeface="Calibri" panose="020F0502020204030204" pitchFamily="34" charset="0"/>
                <a:cs typeface="Sakkal Majalla" panose="02000000000000000000" pitchFamily="2" charset="-78"/>
              </a:rPr>
              <a:t> </a:t>
            </a:r>
            <a:r>
              <a:rPr lang="ar-SA" sz="2400" b="1" dirty="0">
                <a:solidFill>
                  <a:srgbClr val="002060"/>
                </a:solidFill>
                <a:ea typeface="Calibri" panose="020F0502020204030204" pitchFamily="34" charset="0"/>
                <a:cs typeface="Sakkal Majalla" panose="02000000000000000000" pitchFamily="2" charset="-78"/>
              </a:rPr>
              <a:t>في هذا العمود فسوف يتم إلغاءها من القائمة</a:t>
            </a:r>
          </a:p>
        </p:txBody>
      </p:sp>
      <p:grpSp>
        <p:nvGrpSpPr>
          <p:cNvPr id="8" name="Group 7">
            <a:extLst>
              <a:ext uri="{FF2B5EF4-FFF2-40B4-BE49-F238E27FC236}">
                <a16:creationId xmlns="" xmlns:a16="http://schemas.microsoft.com/office/drawing/2014/main" id="{D4B7F61B-F1C9-2963-A6AA-112BCCF89E35}"/>
              </a:ext>
            </a:extLst>
          </p:cNvPr>
          <p:cNvGrpSpPr/>
          <p:nvPr/>
        </p:nvGrpSpPr>
        <p:grpSpPr>
          <a:xfrm>
            <a:off x="808660" y="4405496"/>
            <a:ext cx="7477171" cy="1948766"/>
            <a:chOff x="1063027" y="1947506"/>
            <a:chExt cx="13680204" cy="8973491"/>
          </a:xfrm>
        </p:grpSpPr>
        <p:sp>
          <p:nvSpPr>
            <p:cNvPr id="11" name="Shape 126">
              <a:extLst>
                <a:ext uri="{FF2B5EF4-FFF2-40B4-BE49-F238E27FC236}">
                  <a16:creationId xmlns="" xmlns:a16="http://schemas.microsoft.com/office/drawing/2014/main" id="{8F684FFA-005A-E7D0-E614-0F330D64F1FD}"/>
                </a:ext>
              </a:extLst>
            </p:cNvPr>
            <p:cNvSpPr/>
            <p:nvPr/>
          </p:nvSpPr>
          <p:spPr>
            <a:xfrm>
              <a:off x="1063027" y="1947506"/>
              <a:ext cx="13680204" cy="8973491"/>
            </a:xfrm>
            <a:prstGeom prst="rect">
              <a:avLst/>
            </a:prstGeom>
            <a:solidFill>
              <a:srgbClr val="FFFFFF"/>
            </a:solidFill>
            <a:ln w="12700">
              <a:miter lim="400000"/>
            </a:ln>
            <a:effectLst>
              <a:outerShdw blurRad="342900" dist="111192" dir="3484869" rotWithShape="0">
                <a:srgbClr val="000000">
                  <a:alpha val="50000"/>
                </a:srgbClr>
              </a:outerShdw>
            </a:effectLst>
          </p:spPr>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solidFill>
                    <a:srgbClr val="FFFFFF"/>
                  </a:solidFill>
                </a:defRPr>
              </a:pPr>
              <a:endParaRPr kumimoji="0" sz="3200" b="0" i="0" u="none" strike="noStrike" kern="0" cap="none" spc="0" normalizeH="0" baseline="0" noProof="0">
                <a:ln>
                  <a:noFill/>
                </a:ln>
                <a:solidFill>
                  <a:srgbClr val="FFFFFF"/>
                </a:solidFill>
                <a:effectLst/>
                <a:uLnTx/>
                <a:uFillTx/>
                <a:latin typeface="Helvetica Light"/>
                <a:ea typeface="+mn-ea"/>
                <a:cs typeface="+mn-cs"/>
                <a:sym typeface="Helvetica Light"/>
              </a:endParaRPr>
            </a:p>
          </p:txBody>
        </p:sp>
        <p:sp>
          <p:nvSpPr>
            <p:cNvPr id="12" name="Shape 128">
              <a:extLst>
                <a:ext uri="{FF2B5EF4-FFF2-40B4-BE49-F238E27FC236}">
                  <a16:creationId xmlns="" xmlns:a16="http://schemas.microsoft.com/office/drawing/2014/main" id="{569530FD-E557-D24B-3EBD-5D230A4118DB}"/>
                </a:ext>
              </a:extLst>
            </p:cNvPr>
            <p:cNvSpPr/>
            <p:nvPr/>
          </p:nvSpPr>
          <p:spPr>
            <a:xfrm flipH="1" flipV="1">
              <a:off x="2167611" y="9998326"/>
              <a:ext cx="12115450"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3" name="Shape 129">
              <a:extLst>
                <a:ext uri="{FF2B5EF4-FFF2-40B4-BE49-F238E27FC236}">
                  <a16:creationId xmlns="" xmlns:a16="http://schemas.microsoft.com/office/drawing/2014/main" id="{77A154A6-71AE-3BF8-121D-4FF06CCE9F87}"/>
                </a:ext>
              </a:extLst>
            </p:cNvPr>
            <p:cNvSpPr/>
            <p:nvPr/>
          </p:nvSpPr>
          <p:spPr>
            <a:xfrm flipH="1" flipV="1">
              <a:off x="2167613" y="2881837"/>
              <a:ext cx="12115448" cy="0"/>
            </a:xfrm>
            <a:prstGeom prst="line">
              <a:avLst/>
            </a:prstGeom>
            <a:ln w="38100"/>
          </p:spPr>
          <p:style>
            <a:lnRef idx="3">
              <a:schemeClr val="accent6"/>
            </a:lnRef>
            <a:fillRef idx="0">
              <a:schemeClr val="accent6"/>
            </a:fillRef>
            <a:effectRef idx="2">
              <a:schemeClr val="accent6"/>
            </a:effectRef>
            <a:fontRef idx="minor">
              <a:schemeClr val="tx1"/>
            </a:fontRef>
          </p:style>
          <p:txBody>
            <a:bodyPr lIns="71437" tIns="71437" rIns="71437" bIns="71437" anchor="ctr"/>
            <a:lstStyle/>
            <a:p>
              <a:pPr marL="0" marR="0" lvl="0" indent="0" algn="ctr" defTabSz="821531" rtl="0" eaLnBrk="1" fontAlgn="auto" latinLnBrk="0" hangingPunct="0">
                <a:lnSpc>
                  <a:spcPct val="100000"/>
                </a:lnSpc>
                <a:spcBef>
                  <a:spcPts val="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Helvetica Light"/>
                <a:ea typeface="+mn-ea"/>
                <a:cs typeface="+mn-cs"/>
                <a:sym typeface="Helvetica Light"/>
              </a:endParaRPr>
            </a:p>
          </p:txBody>
        </p:sp>
        <p:sp>
          <p:nvSpPr>
            <p:cNvPr id="15" name="Shape 132">
              <a:extLst>
                <a:ext uri="{FF2B5EF4-FFF2-40B4-BE49-F238E27FC236}">
                  <a16:creationId xmlns="" xmlns:a16="http://schemas.microsoft.com/office/drawing/2014/main" id="{4D48DC95-520E-3955-A9ED-5E8917567B8C}"/>
                </a:ext>
              </a:extLst>
            </p:cNvPr>
            <p:cNvSpPr/>
            <p:nvPr/>
          </p:nvSpPr>
          <p:spPr>
            <a:xfrm>
              <a:off x="1237395" y="3079748"/>
              <a:ext cx="13331466" cy="440410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71437" tIns="71437" rIns="71437" bIns="71437" numCol="1" anchor="t">
              <a:spAutoFit/>
            </a:bodyPr>
            <a:lstStyle>
              <a:lvl1pPr>
                <a:lnSpc>
                  <a:spcPct val="160000"/>
                </a:lnSpc>
                <a:defRPr sz="2300" spc="207">
                  <a:solidFill>
                    <a:srgbClr val="000000">
                      <a:alpha val="90000"/>
                    </a:srgbClr>
                  </a:solidFill>
                  <a:latin typeface="Helvetica"/>
                  <a:ea typeface="Helvetica"/>
                  <a:cs typeface="Helvetica"/>
                  <a:sym typeface="Helvetica"/>
                </a:defRPr>
              </a:lvl1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26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sym typeface="Helvetica"/>
                </a:rPr>
                <a:t>الحد الأقصى من المهارات التي عليك اختيارها هو 20 مهارة، والحد الأدنى مهارة واحدة، ويمكنك اختيار المهارات الفرعية من أكثر من مجال عمل</a:t>
              </a:r>
            </a:p>
          </p:txBody>
        </p:sp>
      </p:grpSp>
      <p:pic>
        <p:nvPicPr>
          <p:cNvPr id="23" name="Picture 22">
            <a:extLst>
              <a:ext uri="{FF2B5EF4-FFF2-40B4-BE49-F238E27FC236}">
                <a16:creationId xmlns="" xmlns:a16="http://schemas.microsoft.com/office/drawing/2014/main" id="{5C562D11-254B-2DCD-BDC2-E252701398FD}"/>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7644755" y="3335360"/>
            <a:ext cx="4692748" cy="3636710"/>
          </a:xfrm>
          <a:prstGeom prst="rect">
            <a:avLst/>
          </a:prstGeom>
        </p:spPr>
      </p:pic>
      <p:sp>
        <p:nvSpPr>
          <p:cNvPr id="1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5365219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heel(1)">
                                      <p:cBhvr>
                                        <p:cTn id="21" dur="2000"/>
                                        <p:tgtEl>
                                          <p:spTgt spid="8"/>
                                        </p:tgtEl>
                                      </p:cBhvr>
                                    </p:animEffect>
                                  </p:childTnLst>
                                </p:cTn>
                              </p:par>
                              <p:par>
                                <p:cTn id="22" presetID="21" presetClass="entr" presetSubtype="1"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heel(1)">
                                      <p:cBhvr>
                                        <p:cTn id="24"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sp>
        <p:nvSpPr>
          <p:cNvPr id="18" name="Rectangle 17">
            <a:extLst>
              <a:ext uri="{FF2B5EF4-FFF2-40B4-BE49-F238E27FC236}">
                <a16:creationId xmlns="" xmlns:a16="http://schemas.microsoft.com/office/drawing/2014/main" id="{F3BC5481-48F4-C5A9-F2E1-F505FC98032B}"/>
              </a:ext>
            </a:extLst>
          </p:cNvPr>
          <p:cNvSpPr/>
          <p:nvPr/>
        </p:nvSpPr>
        <p:spPr>
          <a:xfrm>
            <a:off x="312234" y="1390331"/>
            <a:ext cx="11764864" cy="600164"/>
          </a:xfrm>
          <a:prstGeom prst="rect">
            <a:avLst/>
          </a:prstGeom>
        </p:spPr>
        <p:txBody>
          <a:bodyPr wrap="square">
            <a:spAutoFit/>
          </a:bodyPr>
          <a:lstStyle/>
          <a:p>
            <a:pPr algn="ctr">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في مثالي هنا قمت باختيار المهارة الأساسية </a:t>
            </a:r>
            <a:r>
              <a:rPr lang="en-US" sz="2400" b="1" dirty="0">
                <a:solidFill>
                  <a:srgbClr val="002060"/>
                </a:solidFill>
                <a:ea typeface="Calibri" panose="020F0502020204030204" pitchFamily="34" charset="0"/>
                <a:cs typeface="Sakkal Majalla" panose="02000000000000000000" pitchFamily="2" charset="-78"/>
              </a:rPr>
              <a:t>Writing &amp; Content، </a:t>
            </a:r>
            <a:r>
              <a:rPr lang="ar-SA" sz="2400" b="1" dirty="0">
                <a:solidFill>
                  <a:srgbClr val="002060"/>
                </a:solidFill>
                <a:ea typeface="Calibri" panose="020F0502020204030204" pitchFamily="34" charset="0"/>
                <a:cs typeface="Sakkal Majalla" panose="02000000000000000000" pitchFamily="2" charset="-78"/>
              </a:rPr>
              <a:t>وفي عمود المهارات الفرعية اخترت </a:t>
            </a:r>
            <a:r>
              <a:rPr lang="en-US" sz="2400" b="1" dirty="0">
                <a:solidFill>
                  <a:srgbClr val="002060"/>
                </a:solidFill>
                <a:ea typeface="Calibri" panose="020F0502020204030204" pitchFamily="34" charset="0"/>
                <a:cs typeface="Sakkal Majalla" panose="02000000000000000000" pitchFamily="2" charset="-78"/>
              </a:rPr>
              <a:t>Article Writing.</a:t>
            </a:r>
            <a:endParaRPr lang="ar-SA" sz="2400" b="1" dirty="0">
              <a:solidFill>
                <a:srgbClr val="002060"/>
              </a:solidFill>
              <a:ea typeface="Calibri" panose="020F0502020204030204" pitchFamily="34" charset="0"/>
              <a:cs typeface="Sakkal Majalla" panose="02000000000000000000" pitchFamily="2" charset="-78"/>
            </a:endParaRPr>
          </a:p>
        </p:txBody>
      </p:sp>
      <p:grpSp>
        <p:nvGrpSpPr>
          <p:cNvPr id="2" name="Group 1">
            <a:extLst>
              <a:ext uri="{FF2B5EF4-FFF2-40B4-BE49-F238E27FC236}">
                <a16:creationId xmlns="" xmlns:a16="http://schemas.microsoft.com/office/drawing/2014/main" id="{031C50C9-59D7-B741-10BD-B860FDE90495}"/>
              </a:ext>
            </a:extLst>
          </p:cNvPr>
          <p:cNvGrpSpPr/>
          <p:nvPr/>
        </p:nvGrpSpPr>
        <p:grpSpPr>
          <a:xfrm>
            <a:off x="4700312" y="2695953"/>
            <a:ext cx="5569526" cy="4162812"/>
            <a:chOff x="5890162" y="1976731"/>
            <a:chExt cx="5569526" cy="4162812"/>
          </a:xfrm>
        </p:grpSpPr>
        <p:grpSp>
          <p:nvGrpSpPr>
            <p:cNvPr id="5" name="Group 4">
              <a:extLst>
                <a:ext uri="{FF2B5EF4-FFF2-40B4-BE49-F238E27FC236}">
                  <a16:creationId xmlns="" xmlns:a16="http://schemas.microsoft.com/office/drawing/2014/main" id="{420D9E0B-C663-3351-59E1-810A279B5B9F}"/>
                </a:ext>
              </a:extLst>
            </p:cNvPr>
            <p:cNvGrpSpPr/>
            <p:nvPr/>
          </p:nvGrpSpPr>
          <p:grpSpPr>
            <a:xfrm>
              <a:off x="5890162" y="2315689"/>
              <a:ext cx="5569526" cy="3823854"/>
              <a:chOff x="5890162" y="2315689"/>
              <a:chExt cx="5569526" cy="3823854"/>
            </a:xfrm>
          </p:grpSpPr>
          <p:grpSp>
            <p:nvGrpSpPr>
              <p:cNvPr id="20" name="Group 19">
                <a:extLst>
                  <a:ext uri="{FF2B5EF4-FFF2-40B4-BE49-F238E27FC236}">
                    <a16:creationId xmlns="" xmlns:a16="http://schemas.microsoft.com/office/drawing/2014/main" id="{8F2C93E8-6AE1-3F1D-435D-6AACB4BF6638}"/>
                  </a:ext>
                </a:extLst>
              </p:cNvPr>
              <p:cNvGrpSpPr/>
              <p:nvPr/>
            </p:nvGrpSpPr>
            <p:grpSpPr>
              <a:xfrm>
                <a:off x="5890162" y="2315689"/>
                <a:ext cx="5569526" cy="3823854"/>
                <a:chOff x="1797339" y="2047117"/>
                <a:chExt cx="1973771" cy="1338012"/>
              </a:xfrm>
            </p:grpSpPr>
            <p:sp>
              <p:nvSpPr>
                <p:cNvPr id="22" name="Shape">
                  <a:extLst>
                    <a:ext uri="{FF2B5EF4-FFF2-40B4-BE49-F238E27FC236}">
                      <a16:creationId xmlns="" xmlns:a16="http://schemas.microsoft.com/office/drawing/2014/main" id="{E4C0B2D3-9ED4-3F06-5012-35134E273FDF}"/>
                    </a:ext>
                  </a:extLst>
                </p:cNvPr>
                <p:cNvSpPr/>
                <p:nvPr/>
              </p:nvSpPr>
              <p:spPr>
                <a:xfrm>
                  <a:off x="1797339" y="2259924"/>
                  <a:ext cx="1973771" cy="1125205"/>
                </a:xfrm>
                <a:custGeom>
                  <a:avLst/>
                  <a:gdLst/>
                  <a:ahLst/>
                  <a:cxnLst>
                    <a:cxn ang="0">
                      <a:pos x="wd2" y="hd2"/>
                    </a:cxn>
                    <a:cxn ang="5400000">
                      <a:pos x="wd2" y="hd2"/>
                    </a:cxn>
                    <a:cxn ang="10800000">
                      <a:pos x="wd2" y="hd2"/>
                    </a:cxn>
                    <a:cxn ang="16200000">
                      <a:pos x="wd2" y="hd2"/>
                    </a:cxn>
                  </a:cxnLst>
                  <a:rect l="0" t="0" r="r" b="b"/>
                  <a:pathLst>
                    <a:path w="21600" h="21600" extrusionOk="0">
                      <a:moveTo>
                        <a:pt x="19533" y="0"/>
                      </a:moveTo>
                      <a:lnTo>
                        <a:pt x="2067" y="0"/>
                      </a:lnTo>
                      <a:cubicBezTo>
                        <a:pt x="932" y="0"/>
                        <a:pt x="0" y="1634"/>
                        <a:pt x="0" y="3626"/>
                      </a:cubicBezTo>
                      <a:lnTo>
                        <a:pt x="0" y="17974"/>
                      </a:lnTo>
                      <a:cubicBezTo>
                        <a:pt x="0" y="19966"/>
                        <a:pt x="932" y="21600"/>
                        <a:pt x="2067" y="21600"/>
                      </a:cubicBezTo>
                      <a:lnTo>
                        <a:pt x="19533" y="21600"/>
                      </a:lnTo>
                      <a:cubicBezTo>
                        <a:pt x="20668" y="21600"/>
                        <a:pt x="21600" y="19966"/>
                        <a:pt x="21600" y="17974"/>
                      </a:cubicBezTo>
                      <a:lnTo>
                        <a:pt x="21600" y="3626"/>
                      </a:lnTo>
                      <a:cubicBezTo>
                        <a:pt x="21600" y="1583"/>
                        <a:pt x="20668" y="0"/>
                        <a:pt x="19533" y="0"/>
                      </a:cubicBezTo>
                      <a:close/>
                      <a:moveTo>
                        <a:pt x="4891" y="2655"/>
                      </a:moveTo>
                      <a:cubicBezTo>
                        <a:pt x="4570" y="2655"/>
                        <a:pt x="4308" y="2196"/>
                        <a:pt x="4308" y="1634"/>
                      </a:cubicBezTo>
                      <a:cubicBezTo>
                        <a:pt x="4308" y="1072"/>
                        <a:pt x="4570" y="613"/>
                        <a:pt x="4891" y="613"/>
                      </a:cubicBezTo>
                      <a:cubicBezTo>
                        <a:pt x="5211" y="613"/>
                        <a:pt x="5473" y="1072"/>
                        <a:pt x="5473" y="1634"/>
                      </a:cubicBezTo>
                      <a:cubicBezTo>
                        <a:pt x="5473" y="2196"/>
                        <a:pt x="5240" y="2655"/>
                        <a:pt x="4891" y="2655"/>
                      </a:cubicBezTo>
                      <a:close/>
                      <a:moveTo>
                        <a:pt x="10800" y="2655"/>
                      </a:moveTo>
                      <a:cubicBezTo>
                        <a:pt x="10480" y="2655"/>
                        <a:pt x="10218" y="2196"/>
                        <a:pt x="10218" y="1634"/>
                      </a:cubicBezTo>
                      <a:cubicBezTo>
                        <a:pt x="10218" y="1072"/>
                        <a:pt x="10480" y="613"/>
                        <a:pt x="10800" y="613"/>
                      </a:cubicBezTo>
                      <a:cubicBezTo>
                        <a:pt x="11120" y="613"/>
                        <a:pt x="11382" y="1072"/>
                        <a:pt x="11382" y="1634"/>
                      </a:cubicBezTo>
                      <a:cubicBezTo>
                        <a:pt x="11382" y="2196"/>
                        <a:pt x="11120" y="2655"/>
                        <a:pt x="10800" y="2655"/>
                      </a:cubicBezTo>
                      <a:close/>
                      <a:moveTo>
                        <a:pt x="16680" y="2655"/>
                      </a:moveTo>
                      <a:cubicBezTo>
                        <a:pt x="16360" y="2655"/>
                        <a:pt x="16098" y="2196"/>
                        <a:pt x="16098" y="1634"/>
                      </a:cubicBezTo>
                      <a:cubicBezTo>
                        <a:pt x="16098" y="1072"/>
                        <a:pt x="16360" y="613"/>
                        <a:pt x="16680" y="613"/>
                      </a:cubicBezTo>
                      <a:cubicBezTo>
                        <a:pt x="17001" y="613"/>
                        <a:pt x="17263" y="1072"/>
                        <a:pt x="17263" y="1634"/>
                      </a:cubicBezTo>
                      <a:cubicBezTo>
                        <a:pt x="17263" y="2196"/>
                        <a:pt x="17001" y="2655"/>
                        <a:pt x="16680" y="2655"/>
                      </a:cubicBezTo>
                      <a:close/>
                    </a:path>
                  </a:pathLst>
                </a:custGeom>
                <a:solidFill>
                  <a:srgbClr val="00C7EE"/>
                </a:solidFill>
                <a:ln w="12700">
                  <a:miter lim="400000"/>
                </a:ln>
                <a:effectLst>
                  <a:outerShdw blurRad="50800" dist="38100" dir="2700000" algn="tl" rotWithShape="0">
                    <a:prstClr val="black">
                      <a:alpha val="40000"/>
                    </a:prstClr>
                  </a:outerShdw>
                </a:effectLst>
              </p:spPr>
              <p:txBody>
                <a:bodyPr lIns="38100" tIns="38100" rIns="38100" bIns="3810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3000" b="0" i="0" u="none" strike="noStrike" kern="0" cap="none" spc="0" normalizeH="0" baseline="0" noProof="0" dirty="0">
                    <a:ln>
                      <a:noFill/>
                    </a:ln>
                    <a:solidFill>
                      <a:srgbClr val="FFFFFF"/>
                    </a:solidFill>
                    <a:effectLst/>
                    <a:uLnTx/>
                    <a:uFillTx/>
                  </a:endParaRPr>
                </a:p>
              </p:txBody>
            </p:sp>
            <p:sp>
              <p:nvSpPr>
                <p:cNvPr id="24" name="Shape">
                  <a:extLst>
                    <a:ext uri="{FF2B5EF4-FFF2-40B4-BE49-F238E27FC236}">
                      <a16:creationId xmlns="" xmlns:a16="http://schemas.microsoft.com/office/drawing/2014/main" id="{3A9F0FAF-41E4-BC16-8B41-39F830D85E7B}"/>
                    </a:ext>
                  </a:extLst>
                </p:cNvPr>
                <p:cNvSpPr/>
                <p:nvPr/>
              </p:nvSpPr>
              <p:spPr>
                <a:xfrm>
                  <a:off x="2222947" y="2047117"/>
                  <a:ext cx="63841" cy="32187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0800" y="21600"/>
                      </a:lnTo>
                      <a:cubicBezTo>
                        <a:pt x="4500" y="21600"/>
                        <a:pt x="0" y="20707"/>
                        <a:pt x="0" y="19458"/>
                      </a:cubicBezTo>
                      <a:lnTo>
                        <a:pt x="0" y="2142"/>
                      </a:lnTo>
                      <a:cubicBezTo>
                        <a:pt x="0" y="893"/>
                        <a:pt x="4500" y="0"/>
                        <a:pt x="10800" y="0"/>
                      </a:cubicBezTo>
                      <a:lnTo>
                        <a:pt x="10800" y="0"/>
                      </a:lnTo>
                      <a:cubicBezTo>
                        <a:pt x="17100" y="0"/>
                        <a:pt x="21600" y="893"/>
                        <a:pt x="21600" y="2142"/>
                      </a:cubicBezTo>
                      <a:lnTo>
                        <a:pt x="21600" y="19458"/>
                      </a:lnTo>
                      <a:cubicBezTo>
                        <a:pt x="21600" y="20707"/>
                        <a:pt x="17100" y="21600"/>
                        <a:pt x="10800" y="21600"/>
                      </a:cubicBezTo>
                      <a:close/>
                    </a:path>
                  </a:pathLst>
                </a:custGeom>
                <a:solidFill>
                  <a:srgbClr val="D3D3D3"/>
                </a:solidFill>
                <a:ln w="12700">
                  <a:miter lim="400000"/>
                </a:ln>
              </p:spPr>
              <p:txBody>
                <a:bodyPr lIns="38100" tIns="38100" rIns="38100" bIns="3810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3000" b="0" i="0" u="none" strike="noStrike" kern="0" cap="none" spc="0" normalizeH="0" baseline="0" noProof="0">
                    <a:ln>
                      <a:noFill/>
                    </a:ln>
                    <a:solidFill>
                      <a:srgbClr val="FFFFFF"/>
                    </a:solidFill>
                    <a:effectLst/>
                    <a:uLnTx/>
                    <a:uFillTx/>
                  </a:endParaRPr>
                </a:p>
              </p:txBody>
            </p:sp>
            <p:sp>
              <p:nvSpPr>
                <p:cNvPr id="25" name="Shape">
                  <a:extLst>
                    <a:ext uri="{FF2B5EF4-FFF2-40B4-BE49-F238E27FC236}">
                      <a16:creationId xmlns="" xmlns:a16="http://schemas.microsoft.com/office/drawing/2014/main" id="{7C905141-11CD-23A4-1007-37C3CD9DEB1D}"/>
                    </a:ext>
                  </a:extLst>
                </p:cNvPr>
                <p:cNvSpPr/>
                <p:nvPr/>
              </p:nvSpPr>
              <p:spPr>
                <a:xfrm>
                  <a:off x="2754959" y="2047117"/>
                  <a:ext cx="63841" cy="32187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0800" y="21600"/>
                      </a:lnTo>
                      <a:cubicBezTo>
                        <a:pt x="4500" y="21600"/>
                        <a:pt x="0" y="20707"/>
                        <a:pt x="0" y="19458"/>
                      </a:cubicBezTo>
                      <a:lnTo>
                        <a:pt x="0" y="2142"/>
                      </a:lnTo>
                      <a:cubicBezTo>
                        <a:pt x="0" y="893"/>
                        <a:pt x="4500" y="0"/>
                        <a:pt x="10800" y="0"/>
                      </a:cubicBezTo>
                      <a:lnTo>
                        <a:pt x="10800" y="0"/>
                      </a:lnTo>
                      <a:cubicBezTo>
                        <a:pt x="17100" y="0"/>
                        <a:pt x="21600" y="893"/>
                        <a:pt x="21600" y="2142"/>
                      </a:cubicBezTo>
                      <a:lnTo>
                        <a:pt x="21600" y="19458"/>
                      </a:lnTo>
                      <a:cubicBezTo>
                        <a:pt x="21600" y="20707"/>
                        <a:pt x="16199" y="21600"/>
                        <a:pt x="10800" y="21600"/>
                      </a:cubicBezTo>
                      <a:close/>
                    </a:path>
                  </a:pathLst>
                </a:custGeom>
                <a:solidFill>
                  <a:srgbClr val="D3D3D3"/>
                </a:solidFill>
                <a:ln w="12700">
                  <a:miter lim="400000"/>
                </a:ln>
              </p:spPr>
              <p:txBody>
                <a:bodyPr lIns="38100" tIns="38100" rIns="38100" bIns="3810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3000" b="0" i="0" u="none" strike="noStrike" kern="0" cap="none" spc="0" normalizeH="0" baseline="0" noProof="0">
                    <a:ln>
                      <a:noFill/>
                    </a:ln>
                    <a:solidFill>
                      <a:srgbClr val="FFFFFF"/>
                    </a:solidFill>
                    <a:effectLst/>
                    <a:uLnTx/>
                    <a:uFillTx/>
                  </a:endParaRPr>
                </a:p>
              </p:txBody>
            </p:sp>
            <p:sp>
              <p:nvSpPr>
                <p:cNvPr id="26" name="Shape">
                  <a:extLst>
                    <a:ext uri="{FF2B5EF4-FFF2-40B4-BE49-F238E27FC236}">
                      <a16:creationId xmlns="" xmlns:a16="http://schemas.microsoft.com/office/drawing/2014/main" id="{A0120215-B0DC-C5FF-4C41-232FDAA26596}"/>
                    </a:ext>
                  </a:extLst>
                </p:cNvPr>
                <p:cNvSpPr/>
                <p:nvPr/>
              </p:nvSpPr>
              <p:spPr>
                <a:xfrm>
                  <a:off x="3286971" y="2047117"/>
                  <a:ext cx="63841" cy="32187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0800" y="21600"/>
                      </a:lnTo>
                      <a:cubicBezTo>
                        <a:pt x="4500" y="21600"/>
                        <a:pt x="0" y="20707"/>
                        <a:pt x="0" y="19458"/>
                      </a:cubicBezTo>
                      <a:lnTo>
                        <a:pt x="0" y="2142"/>
                      </a:lnTo>
                      <a:cubicBezTo>
                        <a:pt x="0" y="893"/>
                        <a:pt x="4500" y="0"/>
                        <a:pt x="10800" y="0"/>
                      </a:cubicBezTo>
                      <a:lnTo>
                        <a:pt x="10800" y="0"/>
                      </a:lnTo>
                      <a:cubicBezTo>
                        <a:pt x="17100" y="0"/>
                        <a:pt x="21600" y="893"/>
                        <a:pt x="21600" y="2142"/>
                      </a:cubicBezTo>
                      <a:lnTo>
                        <a:pt x="21600" y="19458"/>
                      </a:lnTo>
                      <a:cubicBezTo>
                        <a:pt x="21600" y="20707"/>
                        <a:pt x="17100" y="21600"/>
                        <a:pt x="10800" y="21600"/>
                      </a:cubicBezTo>
                      <a:close/>
                    </a:path>
                  </a:pathLst>
                </a:custGeom>
                <a:solidFill>
                  <a:srgbClr val="D3D3D3"/>
                </a:solidFill>
                <a:ln w="12700">
                  <a:miter lim="400000"/>
                </a:ln>
              </p:spPr>
              <p:txBody>
                <a:bodyPr lIns="38100" tIns="38100" rIns="38100" bIns="3810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3000" b="0" i="0" u="none" strike="noStrike" kern="0" cap="none" spc="0" normalizeH="0" baseline="0" noProof="0">
                    <a:ln>
                      <a:noFill/>
                    </a:ln>
                    <a:solidFill>
                      <a:srgbClr val="FFFFFF"/>
                    </a:solidFill>
                    <a:effectLst/>
                    <a:uLnTx/>
                    <a:uFillTx/>
                  </a:endParaRPr>
                </a:p>
              </p:txBody>
            </p:sp>
          </p:grpSp>
          <p:sp>
            <p:nvSpPr>
              <p:cNvPr id="21" name="Rectangle 20">
                <a:extLst>
                  <a:ext uri="{FF2B5EF4-FFF2-40B4-BE49-F238E27FC236}">
                    <a16:creationId xmlns="" xmlns:a16="http://schemas.microsoft.com/office/drawing/2014/main" id="{46BBFE4C-24CC-2221-019E-442718C678E1}"/>
                  </a:ext>
                </a:extLst>
              </p:cNvPr>
              <p:cNvSpPr/>
              <p:nvPr/>
            </p:nvSpPr>
            <p:spPr>
              <a:xfrm>
                <a:off x="6204504" y="3574509"/>
                <a:ext cx="4984270" cy="2262158"/>
              </a:xfrm>
              <a:prstGeom prst="rect">
                <a:avLst/>
              </a:prstGeom>
            </p:spPr>
            <p:txBody>
              <a:bodyPr wrap="square">
                <a:spAutoFit/>
              </a:bodyPr>
              <a:lstStyle/>
              <a:p>
                <a:pPr algn="ctr">
                  <a:lnSpc>
                    <a:spcPct val="150000"/>
                  </a:lnSpc>
                </a:pPr>
                <a:r>
                  <a:rPr lang="ar-EG" sz="2400" b="1" dirty="0">
                    <a:solidFill>
                      <a:schemeClr val="bg1"/>
                    </a:solidFill>
                    <a:ea typeface="Calibri" panose="020F0502020204030204" pitchFamily="34" charset="0"/>
                    <a:cs typeface="Sakkal Majalla" panose="02000000000000000000" pitchFamily="2" charset="-78"/>
                  </a:rPr>
                  <a:t>أمام كل مهارة فرعية ستجد عدد الوظائف المتاحة، وبالأعلى ستجد العدد الاجمالي لكل الوظائف المتاحة لكل المهارات التي اخترتها. كل هذا موضح بالصورة بالأسفل</a:t>
                </a:r>
                <a:endParaRPr lang="ar-EG" sz="2800" b="1" dirty="0">
                  <a:solidFill>
                    <a:schemeClr val="bg1"/>
                  </a:solidFill>
                </a:endParaRPr>
              </a:p>
            </p:txBody>
          </p:sp>
        </p:grpSp>
        <p:grpSp>
          <p:nvGrpSpPr>
            <p:cNvPr id="6" name="Group 5">
              <a:extLst>
                <a:ext uri="{FF2B5EF4-FFF2-40B4-BE49-F238E27FC236}">
                  <a16:creationId xmlns="" xmlns:a16="http://schemas.microsoft.com/office/drawing/2014/main" id="{971154CB-16BD-42AA-5028-95CDE7F7FB59}"/>
                </a:ext>
              </a:extLst>
            </p:cNvPr>
            <p:cNvGrpSpPr/>
            <p:nvPr/>
          </p:nvGrpSpPr>
          <p:grpSpPr>
            <a:xfrm flipH="1">
              <a:off x="6817985" y="1976731"/>
              <a:ext cx="3455720" cy="646855"/>
              <a:chOff x="5938157" y="2023975"/>
              <a:chExt cx="2569464" cy="551055"/>
            </a:xfrm>
          </p:grpSpPr>
          <p:sp>
            <p:nvSpPr>
              <p:cNvPr id="7" name="Rectangle 6">
                <a:extLst>
                  <a:ext uri="{FF2B5EF4-FFF2-40B4-BE49-F238E27FC236}">
                    <a16:creationId xmlns="" xmlns:a16="http://schemas.microsoft.com/office/drawing/2014/main" id="{C56C2513-B72C-5A6D-5EA9-736FF9F91531}"/>
                  </a:ext>
                </a:extLst>
              </p:cNvPr>
              <p:cNvSpPr/>
              <p:nvPr/>
            </p:nvSpPr>
            <p:spPr>
              <a:xfrm rot="360000">
                <a:off x="6707485" y="2300352"/>
                <a:ext cx="1597589" cy="144893"/>
              </a:xfrm>
              <a:prstGeom prst="rect">
                <a:avLst/>
              </a:prstGeom>
              <a:solidFill>
                <a:srgbClr val="3A5C84"/>
              </a:solidFill>
              <a:ln w="12700" cap="flat" cmpd="sng" algn="ctr">
                <a:noFill/>
                <a:prstDash val="solid"/>
                <a:miter lim="800000"/>
              </a:ln>
              <a:effectLst>
                <a:outerShdw blurRad="139700" dist="190500" dir="4800000" algn="t" rotWithShape="0">
                  <a:prstClr val="black">
                    <a:alpha val="41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1">
                  <a:ln>
                    <a:noFill/>
                  </a:ln>
                  <a:solidFill>
                    <a:prstClr val="white"/>
                  </a:solidFill>
                  <a:effectLst/>
                  <a:uLnTx/>
                  <a:uFillTx/>
                  <a:latin typeface="Calibri" panose="020F0502020204030204"/>
                  <a:ea typeface="+mn-ea"/>
                  <a:cs typeface="+mn-cs"/>
                </a:endParaRPr>
              </a:p>
            </p:txBody>
          </p:sp>
          <p:grpSp>
            <p:nvGrpSpPr>
              <p:cNvPr id="9" name="Group 8">
                <a:extLst>
                  <a:ext uri="{FF2B5EF4-FFF2-40B4-BE49-F238E27FC236}">
                    <a16:creationId xmlns="" xmlns:a16="http://schemas.microsoft.com/office/drawing/2014/main" id="{6201B821-00D1-5300-9B23-1FF4789E2E3F}"/>
                  </a:ext>
                </a:extLst>
              </p:cNvPr>
              <p:cNvGrpSpPr/>
              <p:nvPr/>
            </p:nvGrpSpPr>
            <p:grpSpPr>
              <a:xfrm>
                <a:off x="5938157" y="2023975"/>
                <a:ext cx="2569464" cy="551055"/>
                <a:chOff x="5921828" y="3617001"/>
                <a:chExt cx="2569464" cy="551055"/>
              </a:xfrm>
              <a:effectLst/>
            </p:grpSpPr>
            <p:sp>
              <p:nvSpPr>
                <p:cNvPr id="10" name="Rectangle 9">
                  <a:extLst>
                    <a:ext uri="{FF2B5EF4-FFF2-40B4-BE49-F238E27FC236}">
                      <a16:creationId xmlns="" xmlns:a16="http://schemas.microsoft.com/office/drawing/2014/main" id="{F7C531B1-D551-6DCF-24A6-C7F501169042}"/>
                    </a:ext>
                  </a:extLst>
                </p:cNvPr>
                <p:cNvSpPr/>
                <p:nvPr/>
              </p:nvSpPr>
              <p:spPr>
                <a:xfrm>
                  <a:off x="5921828" y="3617001"/>
                  <a:ext cx="2569464" cy="551054"/>
                </a:xfrm>
                <a:prstGeom prst="rect">
                  <a:avLst/>
                </a:prstGeom>
                <a:solidFill>
                  <a:srgbClr val="FFCC4C"/>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EG" sz="4000" b="1" kern="0" noProof="1">
                      <a:solidFill>
                        <a:prstClr val="black"/>
                      </a:solidFill>
                      <a:latin typeface="Sakkal Majalla" panose="02000000000000000000" pitchFamily="2" charset="-78"/>
                      <a:cs typeface="Sakkal Majalla" panose="02000000000000000000" pitchFamily="2" charset="-78"/>
                    </a:rPr>
                    <a:t>ملحوظة</a:t>
                  </a:r>
                  <a:endParaRPr kumimoji="0" lang="en-US" sz="4000" b="1" i="0" u="none" strike="noStrike" kern="0" cap="none" spc="0" normalizeH="0" baseline="0" noProof="1">
                    <a:ln>
                      <a:noFill/>
                    </a:ln>
                    <a:solidFill>
                      <a:prstClr val="black"/>
                    </a:solidFill>
                    <a:effectLst/>
                    <a:uLnTx/>
                    <a:uFillTx/>
                    <a:latin typeface="Sakkal Majalla" panose="02000000000000000000" pitchFamily="2" charset="-78"/>
                    <a:cs typeface="Sakkal Majalla" panose="02000000000000000000" pitchFamily="2" charset="-78"/>
                  </a:endParaRPr>
                </a:p>
              </p:txBody>
            </p:sp>
            <p:sp>
              <p:nvSpPr>
                <p:cNvPr id="19" name="Rectangle 18">
                  <a:extLst>
                    <a:ext uri="{FF2B5EF4-FFF2-40B4-BE49-F238E27FC236}">
                      <a16:creationId xmlns="" xmlns:a16="http://schemas.microsoft.com/office/drawing/2014/main" id="{728A0ECA-C443-E790-5474-96D99D02FC6A}"/>
                    </a:ext>
                  </a:extLst>
                </p:cNvPr>
                <p:cNvSpPr/>
                <p:nvPr/>
              </p:nvSpPr>
              <p:spPr>
                <a:xfrm>
                  <a:off x="5921829" y="3617002"/>
                  <a:ext cx="341100" cy="551054"/>
                </a:xfrm>
                <a:prstGeom prst="rect">
                  <a:avLst/>
                </a:prstGeom>
                <a:solidFill>
                  <a:sysClr val="windowText" lastClr="000000">
                    <a:alpha val="10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1">
                    <a:ln>
                      <a:noFill/>
                    </a:ln>
                    <a:solidFill>
                      <a:prstClr val="white"/>
                    </a:solidFill>
                    <a:effectLst/>
                    <a:uLnTx/>
                    <a:uFillTx/>
                    <a:latin typeface="Calibri" panose="020F0502020204030204"/>
                    <a:ea typeface="+mn-ea"/>
                    <a:cs typeface="+mn-cs"/>
                  </a:endParaRPr>
                </a:p>
              </p:txBody>
            </p:sp>
          </p:grpSp>
        </p:grpSp>
      </p:grpSp>
      <p:pic>
        <p:nvPicPr>
          <p:cNvPr id="27" name="Picture 26">
            <a:extLst>
              <a:ext uri="{FF2B5EF4-FFF2-40B4-BE49-F238E27FC236}">
                <a16:creationId xmlns="" xmlns:a16="http://schemas.microsoft.com/office/drawing/2014/main" id="{42C2BA5E-A3E5-B2AD-4DD8-6E726341C6E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076" y="2065067"/>
            <a:ext cx="2786346" cy="4792933"/>
          </a:xfrm>
          <a:prstGeom prst="rect">
            <a:avLst/>
          </a:prstGeom>
        </p:spPr>
      </p:pic>
      <p:sp>
        <p:nvSpPr>
          <p:cNvPr id="2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36326194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2000"/>
                                        <p:tgtEl>
                                          <p:spTgt spid="2"/>
                                        </p:tgtEl>
                                      </p:cBhvr>
                                    </p:animEffect>
                                  </p:childTnLst>
                                </p:cTn>
                              </p:par>
                              <p:par>
                                <p:cTn id="14" presetID="6" presetClass="entr" presetSubtype="16" fill="hold"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circle(in)">
                                      <p:cBhvr>
                                        <p:cTn id="16" dur="2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pic>
        <p:nvPicPr>
          <p:cNvPr id="2" name="Picture 1">
            <a:extLst>
              <a:ext uri="{FF2B5EF4-FFF2-40B4-BE49-F238E27FC236}">
                <a16:creationId xmlns="" xmlns:a16="http://schemas.microsoft.com/office/drawing/2014/main" id="{4CFF084E-659F-4414-1CBD-2CE43B8B2B16}"/>
              </a:ext>
            </a:extLst>
          </p:cNvPr>
          <p:cNvPicPr>
            <a:picLocks noChangeAspect="1"/>
          </p:cNvPicPr>
          <p:nvPr/>
        </p:nvPicPr>
        <p:blipFill rotWithShape="1">
          <a:blip r:embed="rId4">
            <a:clrChange>
              <a:clrFrom>
                <a:srgbClr val="F8F8F8"/>
              </a:clrFrom>
              <a:clrTo>
                <a:srgbClr val="F8F8F8">
                  <a:alpha val="0"/>
                </a:srgbClr>
              </a:clrTo>
            </a:clrChange>
            <a:extLst>
              <a:ext uri="{28A0092B-C50C-407E-A947-70E740481C1C}">
                <a14:useLocalDpi xmlns:a14="http://schemas.microsoft.com/office/drawing/2010/main" val="0"/>
              </a:ext>
            </a:extLst>
          </a:blip>
          <a:srcRect t="4045"/>
          <a:stretch/>
        </p:blipFill>
        <p:spPr>
          <a:xfrm>
            <a:off x="1358791" y="1144443"/>
            <a:ext cx="8989540" cy="4068404"/>
          </a:xfrm>
          <a:prstGeom prst="rect">
            <a:avLst/>
          </a:prstGeom>
        </p:spPr>
      </p:pic>
      <p:sp>
        <p:nvSpPr>
          <p:cNvPr id="5" name="Rectangle 4">
            <a:extLst>
              <a:ext uri="{FF2B5EF4-FFF2-40B4-BE49-F238E27FC236}">
                <a16:creationId xmlns="" xmlns:a16="http://schemas.microsoft.com/office/drawing/2014/main" id="{48D8F159-72A8-8B79-6C07-E31345E97FCD}"/>
              </a:ext>
            </a:extLst>
          </p:cNvPr>
          <p:cNvSpPr/>
          <p:nvPr/>
        </p:nvSpPr>
        <p:spPr>
          <a:xfrm>
            <a:off x="1810506" y="5453014"/>
            <a:ext cx="8086109" cy="1154162"/>
          </a:xfrm>
          <a:prstGeom prst="rect">
            <a:avLst/>
          </a:prstGeom>
        </p:spPr>
        <p:txBody>
          <a:bodyPr wrap="square">
            <a:spAutoFit/>
          </a:bodyPr>
          <a:lstStyle/>
          <a:p>
            <a:pPr algn="ctr">
              <a:lnSpc>
                <a:spcPct val="150000"/>
              </a:lnSpc>
              <a:spcAft>
                <a:spcPts val="800"/>
              </a:spcAft>
            </a:pPr>
            <a:r>
              <a:rPr lang="ar-SA" sz="2400" b="1" dirty="0">
                <a:solidFill>
                  <a:srgbClr val="002060"/>
                </a:solidFill>
                <a:ea typeface="Calibri" panose="020F0502020204030204" pitchFamily="34" charset="0"/>
                <a:cs typeface="Sakkal Majalla" panose="02000000000000000000" pitchFamily="2" charset="-78"/>
              </a:rPr>
              <a:t>عند اختيار أي مهارة من المهارات في العمود الثاني فإنها ستظهر في هذا العمود، بالضغط</a:t>
            </a:r>
            <a:r>
              <a:rPr lang="ar-EG" sz="2400" b="1" dirty="0">
                <a:solidFill>
                  <a:srgbClr val="002060"/>
                </a:solidFill>
                <a:ea typeface="Calibri" panose="020F0502020204030204" pitchFamily="34" charset="0"/>
                <a:cs typeface="Sakkal Majalla" panose="02000000000000000000" pitchFamily="2" charset="-78"/>
              </a:rPr>
              <a:t/>
            </a:r>
            <a:br>
              <a:rPr lang="ar-EG" sz="2400" b="1" dirty="0">
                <a:solidFill>
                  <a:srgbClr val="002060"/>
                </a:solidFill>
                <a:ea typeface="Calibri" panose="020F0502020204030204" pitchFamily="34" charset="0"/>
                <a:cs typeface="Sakkal Majalla" panose="02000000000000000000" pitchFamily="2" charset="-78"/>
              </a:rPr>
            </a:br>
            <a:r>
              <a:rPr lang="ar-SA" sz="2400" b="1" dirty="0">
                <a:solidFill>
                  <a:srgbClr val="002060"/>
                </a:solidFill>
                <a:ea typeface="Calibri" panose="020F0502020204030204" pitchFamily="34" charset="0"/>
                <a:cs typeface="Sakkal Majalla" panose="02000000000000000000" pitchFamily="2" charset="-78"/>
              </a:rPr>
              <a:t> على أي مهارة</a:t>
            </a:r>
            <a:r>
              <a:rPr lang="ar-EG" sz="2400" b="1" dirty="0">
                <a:solidFill>
                  <a:srgbClr val="002060"/>
                </a:solidFill>
                <a:ea typeface="Calibri" panose="020F0502020204030204" pitchFamily="34" charset="0"/>
                <a:cs typeface="Sakkal Majalla" panose="02000000000000000000" pitchFamily="2" charset="-78"/>
              </a:rPr>
              <a:t> </a:t>
            </a:r>
            <a:r>
              <a:rPr lang="ar-SA" sz="2400" b="1" dirty="0">
                <a:solidFill>
                  <a:srgbClr val="002060"/>
                </a:solidFill>
                <a:ea typeface="Calibri" panose="020F0502020204030204" pitchFamily="34" charset="0"/>
                <a:cs typeface="Sakkal Majalla" panose="02000000000000000000" pitchFamily="2" charset="-78"/>
              </a:rPr>
              <a:t>في هذا العمود فسوف يتم إلغاءها من القائمة</a:t>
            </a:r>
          </a:p>
        </p:txBody>
      </p:sp>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4152887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استكمال البيانات:</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6</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262721" y="1519512"/>
            <a:ext cx="11771205" cy="744957"/>
            <a:chOff x="272747" y="2495291"/>
            <a:chExt cx="11771205" cy="744957"/>
          </a:xfrm>
        </p:grpSpPr>
        <p:sp>
          <p:nvSpPr>
            <p:cNvPr id="9" name="Rectangle 8">
              <a:extLst>
                <a:ext uri="{FF2B5EF4-FFF2-40B4-BE49-F238E27FC236}">
                  <a16:creationId xmlns="" xmlns:a16="http://schemas.microsoft.com/office/drawing/2014/main" id="{0AC2C337-CA05-1C1E-5B08-8574EC01DDF4}"/>
                </a:ext>
              </a:extLst>
            </p:cNvPr>
            <p:cNvSpPr/>
            <p:nvPr/>
          </p:nvSpPr>
          <p:spPr>
            <a:xfrm>
              <a:off x="272747" y="2503635"/>
              <a:ext cx="11054044"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Next Step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في الخطوة السابقة سوف تنتقل لصفحة اكمال بيانات حسابك</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a:extLst>
              <a:ext uri="{FF2B5EF4-FFF2-40B4-BE49-F238E27FC236}">
                <a16:creationId xmlns="" xmlns:a16="http://schemas.microsoft.com/office/drawing/2014/main" id="{3B2FC2C8-8FB7-9AF1-45B2-5D462F987BDE}"/>
              </a:ext>
            </a:extLst>
          </p:cNvPr>
          <p:cNvGrpSpPr/>
          <p:nvPr/>
        </p:nvGrpSpPr>
        <p:grpSpPr>
          <a:xfrm>
            <a:off x="525298" y="2382096"/>
            <a:ext cx="11508628" cy="1154162"/>
            <a:chOff x="535324" y="2567687"/>
            <a:chExt cx="11508628" cy="1154162"/>
          </a:xfrm>
        </p:grpSpPr>
        <p:sp>
          <p:nvSpPr>
            <p:cNvPr id="12" name="Rectangle 11">
              <a:extLst>
                <a:ext uri="{FF2B5EF4-FFF2-40B4-BE49-F238E27FC236}">
                  <a16:creationId xmlns="" xmlns:a16="http://schemas.microsoft.com/office/drawing/2014/main" id="{372BE390-3535-AB14-4106-CD73D00CC903}"/>
                </a:ext>
              </a:extLst>
            </p:cNvPr>
            <p:cNvSpPr/>
            <p:nvPr/>
          </p:nvSpPr>
          <p:spPr>
            <a:xfrm>
              <a:off x="535324" y="2567687"/>
              <a:ext cx="10791467"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في المستطيل بالأعلى ناحية اليسار قم بكتابة اسمك الأول، وفي المستطيل المقابل له قم بكتابة اسمك الثاني، وفي المستطيل أسفلهما قم باختيار اللغة التي تجيدها</a:t>
              </a:r>
            </a:p>
          </p:txBody>
        </p:sp>
        <p:pic>
          <p:nvPicPr>
            <p:cNvPr id="13" name="Picture 2" descr="Freelancer Talk | About">
              <a:extLst>
                <a:ext uri="{FF2B5EF4-FFF2-40B4-BE49-F238E27FC236}">
                  <a16:creationId xmlns="" xmlns:a16="http://schemas.microsoft.com/office/drawing/2014/main" id="{900DF08D-BD58-84AA-1A0F-6F4B4F331C9E}"/>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Group 13">
            <a:extLst>
              <a:ext uri="{FF2B5EF4-FFF2-40B4-BE49-F238E27FC236}">
                <a16:creationId xmlns="" xmlns:a16="http://schemas.microsoft.com/office/drawing/2014/main" id="{4D1C7992-2231-5E58-9594-809DCC4CEA1D}"/>
              </a:ext>
            </a:extLst>
          </p:cNvPr>
          <p:cNvGrpSpPr/>
          <p:nvPr/>
        </p:nvGrpSpPr>
        <p:grpSpPr>
          <a:xfrm>
            <a:off x="5672538" y="3738883"/>
            <a:ext cx="6361388" cy="1154162"/>
            <a:chOff x="5682564" y="2567687"/>
            <a:chExt cx="6361388" cy="1154162"/>
          </a:xfrm>
        </p:grpSpPr>
        <p:sp>
          <p:nvSpPr>
            <p:cNvPr id="16" name="Rectangle 15">
              <a:extLst>
                <a:ext uri="{FF2B5EF4-FFF2-40B4-BE49-F238E27FC236}">
                  <a16:creationId xmlns="" xmlns:a16="http://schemas.microsoft.com/office/drawing/2014/main" id="{21EED460-18F7-8BBD-8396-6D2B190017B5}"/>
                </a:ext>
              </a:extLst>
            </p:cNvPr>
            <p:cNvSpPr/>
            <p:nvPr/>
          </p:nvSpPr>
          <p:spPr>
            <a:xfrm>
              <a:off x="5682564" y="2567687"/>
              <a:ext cx="5644227"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وفي الجزء الأخير اختر المربع الذي يعبر عن مستوى خبرتك</a:t>
              </a: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
              </a:r>
              <a:b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b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 في المهارات التي اخترتها، كما هو موضح بالصورة بالأسفل</a:t>
              </a:r>
            </a:p>
          </p:txBody>
        </p:sp>
        <p:pic>
          <p:nvPicPr>
            <p:cNvPr id="17" name="Picture 2" descr="Freelancer Talk | About">
              <a:extLst>
                <a:ext uri="{FF2B5EF4-FFF2-40B4-BE49-F238E27FC236}">
                  <a16:creationId xmlns="" xmlns:a16="http://schemas.microsoft.com/office/drawing/2014/main" id="{DFB05482-0A00-8339-7CD9-479EEB25373F}"/>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pic>
        <p:nvPicPr>
          <p:cNvPr id="18" name="Picture 17">
            <a:extLst>
              <a:ext uri="{FF2B5EF4-FFF2-40B4-BE49-F238E27FC236}">
                <a16:creationId xmlns="" xmlns:a16="http://schemas.microsoft.com/office/drawing/2014/main" id="{F3D57079-7DD1-E264-15AC-672593052812}"/>
              </a:ext>
            </a:extLst>
          </p:cNvPr>
          <p:cNvPicPr>
            <a:picLocks noChangeAspect="1"/>
          </p:cNvPicPr>
          <p:nvPr/>
        </p:nvPicPr>
        <p:blipFill>
          <a:blip r:embed="rId6">
            <a:clrChange>
              <a:clrFrom>
                <a:srgbClr val="F8F8F8"/>
              </a:clrFrom>
              <a:clrTo>
                <a:srgbClr val="F8F8F8">
                  <a:alpha val="0"/>
                </a:srgbClr>
              </a:clrTo>
            </a:clrChange>
            <a:extLst>
              <a:ext uri="{28A0092B-C50C-407E-A947-70E740481C1C}">
                <a14:useLocalDpi xmlns:a14="http://schemas.microsoft.com/office/drawing/2010/main" val="0"/>
              </a:ext>
            </a:extLst>
          </a:blip>
          <a:stretch>
            <a:fillRect/>
          </a:stretch>
        </p:blipFill>
        <p:spPr>
          <a:xfrm>
            <a:off x="940532" y="3461972"/>
            <a:ext cx="4629674" cy="3381791"/>
          </a:xfrm>
          <a:prstGeom prst="rect">
            <a:avLst/>
          </a:prstGeom>
        </p:spPr>
      </p:pic>
      <p:grpSp>
        <p:nvGrpSpPr>
          <p:cNvPr id="19" name="Group 18">
            <a:extLst>
              <a:ext uri="{FF2B5EF4-FFF2-40B4-BE49-F238E27FC236}">
                <a16:creationId xmlns="" xmlns:a16="http://schemas.microsoft.com/office/drawing/2014/main" id="{5586D853-6F84-B265-8B40-3530A0606FD3}"/>
              </a:ext>
            </a:extLst>
          </p:cNvPr>
          <p:cNvGrpSpPr/>
          <p:nvPr/>
        </p:nvGrpSpPr>
        <p:grpSpPr>
          <a:xfrm>
            <a:off x="5672538" y="5224159"/>
            <a:ext cx="6361388" cy="1154162"/>
            <a:chOff x="5682564" y="2567687"/>
            <a:chExt cx="6361388" cy="1154162"/>
          </a:xfrm>
        </p:grpSpPr>
        <p:sp>
          <p:nvSpPr>
            <p:cNvPr id="20" name="Rectangle 19">
              <a:extLst>
                <a:ext uri="{FF2B5EF4-FFF2-40B4-BE49-F238E27FC236}">
                  <a16:creationId xmlns="" xmlns:a16="http://schemas.microsoft.com/office/drawing/2014/main" id="{2134FE8A-C72E-6F36-53D6-05906266BDBC}"/>
                </a:ext>
              </a:extLst>
            </p:cNvPr>
            <p:cNvSpPr/>
            <p:nvPr/>
          </p:nvSpPr>
          <p:spPr>
            <a:xfrm>
              <a:off x="5682564" y="2567687"/>
              <a:ext cx="5644227"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كتابة الأسم وتحديد اللغة ومستوى المهارة قم بالضغط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Next Step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في نهاية الصفحة ناحية اليمين</a:t>
              </a: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2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3883615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ppt_x"/>
                                          </p:val>
                                        </p:tav>
                                        <p:tav tm="100000">
                                          <p:val>
                                            <p:strVal val="#ppt_x"/>
                                          </p:val>
                                        </p:tav>
                                      </p:tavLst>
                                    </p:anim>
                                    <p:anim calcmode="lin" valueType="num">
                                      <p:cBhvr additive="base">
                                        <p:cTn id="2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ppt_x"/>
                                          </p:val>
                                        </p:tav>
                                        <p:tav tm="100000">
                                          <p:val>
                                            <p:strVal val="#ppt_x"/>
                                          </p:val>
                                        </p:tav>
                                      </p:tavLst>
                                    </p:anim>
                                    <p:anim calcmode="lin" valueType="num">
                                      <p:cBhvr additive="base">
                                        <p:cTn id="3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ادخال بيانات الدفع:</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7</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262721" y="1303983"/>
            <a:ext cx="11771205" cy="1154162"/>
            <a:chOff x="272747" y="2279762"/>
            <a:chExt cx="11771205"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272747" y="2279762"/>
              <a:ext cx="11054044"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الضغط على زر </a:t>
              </a: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Next Step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في الخطوة السابقة سوف تنتقل لصفحة التحقق من بيانات الدفع، كما هو موضح بالصورة بالأسفل</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 xmlns:a16="http://schemas.microsoft.com/office/drawing/2014/main" id="{5586D853-6F84-B265-8B40-3530A0606FD3}"/>
              </a:ext>
            </a:extLst>
          </p:cNvPr>
          <p:cNvGrpSpPr/>
          <p:nvPr/>
        </p:nvGrpSpPr>
        <p:grpSpPr>
          <a:xfrm>
            <a:off x="0" y="5297185"/>
            <a:ext cx="12033926" cy="1154162"/>
            <a:chOff x="10026" y="2640713"/>
            <a:chExt cx="12033926" cy="1154162"/>
          </a:xfrm>
        </p:grpSpPr>
        <p:sp>
          <p:nvSpPr>
            <p:cNvPr id="20" name="Rectangle 19">
              <a:extLst>
                <a:ext uri="{FF2B5EF4-FFF2-40B4-BE49-F238E27FC236}">
                  <a16:creationId xmlns="" xmlns:a16="http://schemas.microsoft.com/office/drawing/2014/main" id="{2134FE8A-C72E-6F36-53D6-05906266BDBC}"/>
                </a:ext>
              </a:extLst>
            </p:cNvPr>
            <p:cNvSpPr/>
            <p:nvPr/>
          </p:nvSpPr>
          <p:spPr>
            <a:xfrm>
              <a:off x="10026" y="2640713"/>
              <a:ext cx="11316765"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كما هو واضح بالصورة بالأعلى فهناك وسيلتين لللدفع يمكنك عمل تحقق من خلال أي منهما. عند اختيارك للتفعيل من خلال حساب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PayPal،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فسوف تنتقل لصفحة باي بال لادخال عنوان بريدك الالكتروني في بال بال وكلمة المرور</a:t>
              </a: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pic>
        <p:nvPicPr>
          <p:cNvPr id="15" name="Picture 14">
            <a:extLst>
              <a:ext uri="{FF2B5EF4-FFF2-40B4-BE49-F238E27FC236}">
                <a16:creationId xmlns="" xmlns:a16="http://schemas.microsoft.com/office/drawing/2014/main" id="{78D62DB0-8EDC-0907-588B-A331EA1836F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33054" y="2019603"/>
            <a:ext cx="6113377" cy="3277582"/>
          </a:xfrm>
          <a:prstGeom prst="rect">
            <a:avLst/>
          </a:prstGeom>
        </p:spPr>
      </p:pic>
      <p:sp>
        <p:nvSpPr>
          <p:cNvPr id="1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1252700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ppt_x"/>
                                          </p:val>
                                        </p:tav>
                                        <p:tav tm="100000">
                                          <p:val>
                                            <p:strVal val="#ppt_x"/>
                                          </p:val>
                                        </p:tav>
                                      </p:tavLst>
                                    </p:anim>
                                    <p:anim calcmode="lin" valueType="num">
                                      <p:cBhvr additive="base">
                                        <p:cTn id="2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ادخال بيانات الدفع:</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7</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480692" y="1479530"/>
            <a:ext cx="11553233" cy="1154162"/>
            <a:chOff x="490719" y="2279762"/>
            <a:chExt cx="11553233"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490719" y="2279762"/>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أما في حالة اختيار التفعيل من خلال البطاقة الائتمانية، فسوف تنتقل لصفحة لادخال بيانات البطاقة (الأسم، والرقم، والرقم السري، وتاريخ انتهاء الصلاحية)</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 xmlns:a16="http://schemas.microsoft.com/office/drawing/2014/main" id="{5586D853-6F84-B265-8B40-3530A0606FD3}"/>
              </a:ext>
            </a:extLst>
          </p:cNvPr>
          <p:cNvGrpSpPr/>
          <p:nvPr/>
        </p:nvGrpSpPr>
        <p:grpSpPr>
          <a:xfrm>
            <a:off x="480692" y="3038277"/>
            <a:ext cx="11553233" cy="1154162"/>
            <a:chOff x="490719" y="2640713"/>
            <a:chExt cx="11553233" cy="1154162"/>
          </a:xfrm>
        </p:grpSpPr>
        <p:sp>
          <p:nvSpPr>
            <p:cNvPr id="20" name="Rectangle 19">
              <a:extLst>
                <a:ext uri="{FF2B5EF4-FFF2-40B4-BE49-F238E27FC236}">
                  <a16:creationId xmlns="" xmlns:a16="http://schemas.microsoft.com/office/drawing/2014/main" id="{2134FE8A-C72E-6F36-53D6-05906266BDBC}"/>
                </a:ext>
              </a:extLst>
            </p:cNvPr>
            <p:cNvSpPr/>
            <p:nvPr/>
          </p:nvSpPr>
          <p:spPr>
            <a:xfrm>
              <a:off x="490719" y="2640713"/>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على أي حال يمكنك اسقاط هذه الخطوة وعملها فيما بعد، وذلك عن طريق 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Skip for now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ناحية اليمين بالأسفل</a:t>
              </a: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a:extLst>
              <a:ext uri="{FF2B5EF4-FFF2-40B4-BE49-F238E27FC236}">
                <a16:creationId xmlns="" xmlns:a16="http://schemas.microsoft.com/office/drawing/2014/main" id="{6DB9B5F3-721A-191E-3C41-FE880BA502D4}"/>
              </a:ext>
            </a:extLst>
          </p:cNvPr>
          <p:cNvGrpSpPr/>
          <p:nvPr/>
        </p:nvGrpSpPr>
        <p:grpSpPr>
          <a:xfrm>
            <a:off x="480692" y="4578895"/>
            <a:ext cx="11553233" cy="1154162"/>
            <a:chOff x="490719" y="2622584"/>
            <a:chExt cx="11553233" cy="1154162"/>
          </a:xfrm>
        </p:grpSpPr>
        <p:sp>
          <p:nvSpPr>
            <p:cNvPr id="12" name="Rectangle 11">
              <a:extLst>
                <a:ext uri="{FF2B5EF4-FFF2-40B4-BE49-F238E27FC236}">
                  <a16:creationId xmlns="" xmlns:a16="http://schemas.microsoft.com/office/drawing/2014/main" id="{D3F51485-9D59-F2C7-59DA-BF54295F946D}"/>
                </a:ext>
              </a:extLst>
            </p:cNvPr>
            <p:cNvSpPr/>
            <p:nvPr/>
          </p:nvSpPr>
          <p:spPr>
            <a:xfrm>
              <a:off x="490719" y="2622584"/>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في حالتي هنا سوف أختار اسقاط هذه الخطوة لأن هذا حساب تجريبي لشرح التسجيل، ولكني أنصح بعمل هذه الخطوة لأنه تساعد في رفع مصداقية الحساب</a:t>
              </a:r>
            </a:p>
          </p:txBody>
        </p:sp>
        <p:pic>
          <p:nvPicPr>
            <p:cNvPr id="13" name="Picture 2" descr="Freelancer Talk | About">
              <a:extLst>
                <a:ext uri="{FF2B5EF4-FFF2-40B4-BE49-F238E27FC236}">
                  <a16:creationId xmlns="" xmlns:a16="http://schemas.microsoft.com/office/drawing/2014/main" id="{802D3EA0-7D97-7796-A276-F9A390239D8E}"/>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588198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ppt_x"/>
                                          </p:val>
                                        </p:tav>
                                        <p:tav tm="100000">
                                          <p:val>
                                            <p:strVal val="#ppt_x"/>
                                          </p:val>
                                        </p:tav>
                                      </p:tavLst>
                                    </p:anim>
                                    <p:anim calcmode="lin" valueType="num">
                                      <p:cBhvr additive="base">
                                        <p:cTn id="2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49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خيار الاشتراك في العضوية المدفوعة:</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8</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480692" y="1479530"/>
            <a:ext cx="11553233" cy="1154162"/>
            <a:chOff x="490719" y="2279762"/>
            <a:chExt cx="11553233"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490719" y="2279762"/>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Skip for now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سوف تنتقل لصفحة إنشاء عضوية مدفوعة مميزة، والتي من المفترض أنها سترفع نسبة اختيارك لاتمام المشروعات</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 xmlns:a16="http://schemas.microsoft.com/office/drawing/2014/main" id="{5586D853-6F84-B265-8B40-3530A0606FD3}"/>
              </a:ext>
            </a:extLst>
          </p:cNvPr>
          <p:cNvGrpSpPr/>
          <p:nvPr/>
        </p:nvGrpSpPr>
        <p:grpSpPr>
          <a:xfrm>
            <a:off x="480692" y="2837841"/>
            <a:ext cx="11553233" cy="1154162"/>
            <a:chOff x="490719" y="2640713"/>
            <a:chExt cx="11553233" cy="1154162"/>
          </a:xfrm>
        </p:grpSpPr>
        <p:sp>
          <p:nvSpPr>
            <p:cNvPr id="20" name="Rectangle 19">
              <a:extLst>
                <a:ext uri="{FF2B5EF4-FFF2-40B4-BE49-F238E27FC236}">
                  <a16:creationId xmlns="" xmlns:a16="http://schemas.microsoft.com/office/drawing/2014/main" id="{2134FE8A-C72E-6F36-53D6-05906266BDBC}"/>
                </a:ext>
              </a:extLst>
            </p:cNvPr>
            <p:cNvSpPr/>
            <p:nvPr/>
          </p:nvSpPr>
          <p:spPr>
            <a:xfrm>
              <a:off x="490719" y="2640713"/>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يمكنك الاشتراك في هذه العضوية المميزة مقابل 10 دولار في الشهر تقريباً. للاشتراك اضغط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Start Trail Now، </a:t>
              </a:r>
              <a: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
              </a:r>
              <a:br>
                <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b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وفي حال عدم رغبتك في ذلك قم بالضغط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Skip for now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أسفل المستطيل ناحية اليمين</a:t>
              </a: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a:extLst>
              <a:ext uri="{FF2B5EF4-FFF2-40B4-BE49-F238E27FC236}">
                <a16:creationId xmlns="" xmlns:a16="http://schemas.microsoft.com/office/drawing/2014/main" id="{6DB9B5F3-721A-191E-3C41-FE880BA502D4}"/>
              </a:ext>
            </a:extLst>
          </p:cNvPr>
          <p:cNvGrpSpPr/>
          <p:nvPr/>
        </p:nvGrpSpPr>
        <p:grpSpPr>
          <a:xfrm>
            <a:off x="400910" y="4328952"/>
            <a:ext cx="11553233" cy="744957"/>
            <a:chOff x="490719" y="2836251"/>
            <a:chExt cx="11553233" cy="744957"/>
          </a:xfrm>
        </p:grpSpPr>
        <p:sp>
          <p:nvSpPr>
            <p:cNvPr id="12" name="Rectangle 11">
              <a:extLst>
                <a:ext uri="{FF2B5EF4-FFF2-40B4-BE49-F238E27FC236}">
                  <a16:creationId xmlns="" xmlns:a16="http://schemas.microsoft.com/office/drawing/2014/main" id="{D3F51485-9D59-F2C7-59DA-BF54295F946D}"/>
                </a:ext>
              </a:extLst>
            </p:cNvPr>
            <p:cNvSpPr/>
            <p:nvPr/>
          </p:nvSpPr>
          <p:spPr>
            <a:xfrm>
              <a:off x="490719" y="2981044"/>
              <a:ext cx="10836072"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في حالتي هنا سوف أضغط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Skip for now.</a:t>
              </a:r>
              <a:endPar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endParaRPr>
            </a:p>
          </p:txBody>
        </p:sp>
        <p:pic>
          <p:nvPicPr>
            <p:cNvPr id="13" name="Picture 2" descr="Freelancer Talk | About">
              <a:extLst>
                <a:ext uri="{FF2B5EF4-FFF2-40B4-BE49-F238E27FC236}">
                  <a16:creationId xmlns="" xmlns:a16="http://schemas.microsoft.com/office/drawing/2014/main" id="{802D3EA0-7D97-7796-A276-F9A390239D8E}"/>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Group 13">
            <a:extLst>
              <a:ext uri="{FF2B5EF4-FFF2-40B4-BE49-F238E27FC236}">
                <a16:creationId xmlns="" xmlns:a16="http://schemas.microsoft.com/office/drawing/2014/main" id="{3D4249F5-6441-F346-4C86-A5BAE354457E}"/>
              </a:ext>
            </a:extLst>
          </p:cNvPr>
          <p:cNvGrpSpPr/>
          <p:nvPr/>
        </p:nvGrpSpPr>
        <p:grpSpPr>
          <a:xfrm>
            <a:off x="466112" y="5435801"/>
            <a:ext cx="11553233" cy="744957"/>
            <a:chOff x="490719" y="2836251"/>
            <a:chExt cx="11553233" cy="744957"/>
          </a:xfrm>
        </p:grpSpPr>
        <p:sp>
          <p:nvSpPr>
            <p:cNvPr id="15" name="Rectangle 14">
              <a:extLst>
                <a:ext uri="{FF2B5EF4-FFF2-40B4-BE49-F238E27FC236}">
                  <a16:creationId xmlns="" xmlns:a16="http://schemas.microsoft.com/office/drawing/2014/main" id="{8B452819-9D86-8712-A226-9FB2AF3F3F1C}"/>
                </a:ext>
              </a:extLst>
            </p:cNvPr>
            <p:cNvSpPr/>
            <p:nvPr/>
          </p:nvSpPr>
          <p:spPr>
            <a:xfrm>
              <a:off x="490719" y="2981044"/>
              <a:ext cx="10836072"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Skip for now،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سوف يتم توجيهك إلي المشروعات المتاحة، وذلك لبدء مشروعك الأول</a:t>
              </a:r>
            </a:p>
          </p:txBody>
        </p:sp>
        <p:pic>
          <p:nvPicPr>
            <p:cNvPr id="16" name="Picture 2" descr="Freelancer Talk | About">
              <a:extLst>
                <a:ext uri="{FF2B5EF4-FFF2-40B4-BE49-F238E27FC236}">
                  <a16:creationId xmlns="" xmlns:a16="http://schemas.microsoft.com/office/drawing/2014/main" id="{1F02E86E-EEC2-8501-9461-6546233A2A51}"/>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2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608058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ppt_x"/>
                                          </p:val>
                                        </p:tav>
                                        <p:tav tm="100000">
                                          <p:val>
                                            <p:strVal val="#ppt_x"/>
                                          </p:val>
                                        </p:tav>
                                      </p:tavLst>
                                    </p:anim>
                                    <p:anim calcmode="lin" valueType="num">
                                      <p:cBhvr additive="base">
                                        <p:cTn id="2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
        <p:cNvGrpSpPr/>
        <p:nvPr/>
      </p:nvGrpSpPr>
      <p:grpSpPr>
        <a:xfrm>
          <a:off x="0" y="0"/>
          <a:ext cx="0" cy="0"/>
          <a:chOff x="0" y="0"/>
          <a:chExt cx="0" cy="0"/>
        </a:xfrm>
      </p:grpSpPr>
      <p:sp>
        <p:nvSpPr>
          <p:cNvPr id="2" name="Rectangle 1"/>
          <p:cNvSpPr/>
          <p:nvPr/>
        </p:nvSpPr>
        <p:spPr>
          <a:xfrm>
            <a:off x="295268" y="307516"/>
            <a:ext cx="3800451" cy="607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EG" sz="5400" b="1" dirty="0">
                <a:ln>
                  <a:solidFill>
                    <a:prstClr val="white"/>
                  </a:solidFill>
                </a:ln>
                <a:solidFill>
                  <a:prstClr val="white"/>
                </a:solidFill>
                <a:latin typeface="Sakkal Majalla" pitchFamily="2" charset="-78"/>
                <a:cs typeface="Sakkal Majalla" pitchFamily="2" charset="-78"/>
              </a:rPr>
              <a:t>الهدف العام</a:t>
            </a:r>
          </a:p>
        </p:txBody>
      </p:sp>
      <p:sp>
        <p:nvSpPr>
          <p:cNvPr id="3" name="Rectangle 2"/>
          <p:cNvSpPr/>
          <p:nvPr/>
        </p:nvSpPr>
        <p:spPr>
          <a:xfrm>
            <a:off x="7099121" y="2117102"/>
            <a:ext cx="4631961" cy="2623795"/>
          </a:xfrm>
          <a:prstGeom prst="rect">
            <a:avLst/>
          </a:prstGeom>
        </p:spPr>
        <p:txBody>
          <a:bodyPr wrap="square">
            <a:spAutoFit/>
          </a:bodyPr>
          <a:lstStyle/>
          <a:p>
            <a:pPr algn="ctr">
              <a:lnSpc>
                <a:spcPct val="150000"/>
              </a:lnSpc>
            </a:pPr>
            <a:r>
              <a:rPr lang="ar-EG" sz="2800" b="1" dirty="0">
                <a:solidFill>
                  <a:srgbClr val="002060"/>
                </a:solidFill>
                <a:latin typeface="Sakkal Majalla" pitchFamily="2" charset="-78"/>
                <a:cs typeface="Sakkal Majalla" pitchFamily="2" charset="-78"/>
              </a:rPr>
              <a:t>تمكين المشاركين من إدارة وتنمية الموارد البشرية " الخاصة بتطوير المؤسسات الصغيرة والمتوسطة إعادة الهيكل التنظيمي داخل المؤسسات</a:t>
            </a:r>
          </a:p>
        </p:txBody>
      </p:sp>
      <p:sp>
        <p:nvSpPr>
          <p:cNvPr id="4" name="Slide Number Placeholder 3"/>
          <p:cNvSpPr>
            <a:spLocks noGrp="1"/>
          </p:cNvSpPr>
          <p:nvPr>
            <p:ph type="sldNum" sz="quarter" idx="12"/>
          </p:nvPr>
        </p:nvSpPr>
        <p:spPr/>
        <p:txBody>
          <a:bodyPr/>
          <a:lstStyle/>
          <a:p>
            <a:fld id="{F0C0E137-212D-48BF-BD2D-C24450D8AE18}" type="slidenum">
              <a:rPr lang="ar-EG" smtClean="0">
                <a:solidFill>
                  <a:prstClr val="black">
                    <a:tint val="75000"/>
                  </a:prstClr>
                </a:solidFill>
              </a:rPr>
              <a:pPr/>
              <a:t>5</a:t>
            </a:fld>
            <a:endParaRPr lang="ar-EG">
              <a:solidFill>
                <a:prstClr val="black">
                  <a:tint val="75000"/>
                </a:prstClr>
              </a:solidFill>
            </a:endParaRPr>
          </a:p>
        </p:txBody>
      </p:sp>
      <p:sp>
        <p:nvSpPr>
          <p:cNvPr id="5" name="مستطيل 2"/>
          <p:cNvSpPr/>
          <p:nvPr/>
        </p:nvSpPr>
        <p:spPr>
          <a:xfrm>
            <a:off x="949033" y="658091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32683776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7" name="Group 6">
            <a:extLst>
              <a:ext uri="{FF2B5EF4-FFF2-40B4-BE49-F238E27FC236}">
                <a16:creationId xmlns="" xmlns:a16="http://schemas.microsoft.com/office/drawing/2014/main" id="{07CF9672-FE87-BB09-527A-6C8E14F6F0B9}"/>
              </a:ext>
            </a:extLst>
          </p:cNvPr>
          <p:cNvGrpSpPr/>
          <p:nvPr/>
        </p:nvGrpSpPr>
        <p:grpSpPr>
          <a:xfrm>
            <a:off x="838200" y="2225615"/>
            <a:ext cx="10987896" cy="4632385"/>
            <a:chOff x="838200" y="2225615"/>
            <a:chExt cx="10987896" cy="4632385"/>
          </a:xfrm>
        </p:grpSpPr>
        <p:pic>
          <p:nvPicPr>
            <p:cNvPr id="8" name="Picture 7">
              <a:extLst>
                <a:ext uri="{FF2B5EF4-FFF2-40B4-BE49-F238E27FC236}">
                  <a16:creationId xmlns="" xmlns:a16="http://schemas.microsoft.com/office/drawing/2014/main" id="{2BB8D432-7B62-43F2-FA33-44367F82A6C1}"/>
                </a:ext>
              </a:extLst>
            </p:cNvPr>
            <p:cNvPicPr>
              <a:picLocks noChangeAspect="1"/>
            </p:cNvPicPr>
            <p:nvPr/>
          </p:nvPicPr>
          <p:blipFill rotWithShape="1">
            <a:blip r:embed="rId4">
              <a:clrChange>
                <a:clrFrom>
                  <a:srgbClr val="F5F5F5"/>
                </a:clrFrom>
                <a:clrTo>
                  <a:srgbClr val="F5F5F5">
                    <a:alpha val="0"/>
                  </a:srgbClr>
                </a:clrTo>
              </a:clrChange>
            </a:blip>
            <a:srcRect l="21887" t="14158" r="16698" b="8887"/>
            <a:stretch/>
          </p:blipFill>
          <p:spPr>
            <a:xfrm>
              <a:off x="8129129" y="2225615"/>
              <a:ext cx="3696967" cy="4632385"/>
            </a:xfrm>
            <a:prstGeom prst="rect">
              <a:avLst/>
            </a:prstGeom>
          </p:spPr>
        </p:pic>
        <p:sp>
          <p:nvSpPr>
            <p:cNvPr id="9" name="TextBox 8">
              <a:extLst>
                <a:ext uri="{FF2B5EF4-FFF2-40B4-BE49-F238E27FC236}">
                  <a16:creationId xmlns="" xmlns:a16="http://schemas.microsoft.com/office/drawing/2014/main" id="{41301B97-CC35-B901-E386-8B45FA9FDB3A}"/>
                </a:ext>
              </a:extLst>
            </p:cNvPr>
            <p:cNvSpPr txBox="1"/>
            <p:nvPr/>
          </p:nvSpPr>
          <p:spPr>
            <a:xfrm>
              <a:off x="838200" y="3100611"/>
              <a:ext cx="8352043" cy="619272"/>
            </a:xfrm>
            <a:prstGeom prst="rect">
              <a:avLst/>
            </a:prstGeom>
            <a:noFill/>
          </p:spPr>
          <p:txBody>
            <a:bodyPr wrap="square">
              <a:spAutoFit/>
            </a:bodyPr>
            <a:lstStyle/>
            <a:p>
              <a:pPr marL="0" marR="0" algn="justLow" rtl="1">
                <a:lnSpc>
                  <a:spcPct val="107000"/>
                </a:lnSpc>
                <a:spcBef>
                  <a:spcPts val="0"/>
                </a:spcBef>
                <a:spcAft>
                  <a:spcPts val="800"/>
                </a:spcAft>
              </a:pPr>
              <a:r>
                <a:rPr lang="ar-SA" sz="3200" b="1" dirty="0">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كيفية استكمال بيانات حسابك على فري لانسر لجعله احترافيا؟</a:t>
              </a:r>
              <a:endParaRPr lang="en-US" dirty="0">
                <a:effectLst/>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10" name="TextBox 9">
            <a:extLst>
              <a:ext uri="{FF2B5EF4-FFF2-40B4-BE49-F238E27FC236}">
                <a16:creationId xmlns="" xmlns:a16="http://schemas.microsoft.com/office/drawing/2014/main" id="{C0A8FC1D-1F27-6E70-0468-AE19D42A6036}"/>
              </a:ext>
            </a:extLst>
          </p:cNvPr>
          <p:cNvSpPr txBox="1"/>
          <p:nvPr/>
        </p:nvSpPr>
        <p:spPr>
          <a:xfrm>
            <a:off x="365903" y="3950833"/>
            <a:ext cx="8174247" cy="1708160"/>
          </a:xfrm>
          <a:prstGeom prst="rect">
            <a:avLst/>
          </a:prstGeom>
          <a:noFill/>
        </p:spPr>
        <p:txBody>
          <a:bodyPr wrap="square">
            <a:spAutoFit/>
          </a:bodyPr>
          <a:lstStyle/>
          <a:p>
            <a:pPr algn="justLow">
              <a:lnSpc>
                <a:spcPct val="125000"/>
              </a:lnSpc>
            </a:pPr>
            <a:r>
              <a:rPr lang="ar-EG" sz="2800" b="1" dirty="0">
                <a:solidFill>
                  <a:srgbClr val="002060"/>
                </a:solidFill>
                <a:cs typeface="Sakkal Majalla" panose="02000000000000000000" pitchFamily="2" charset="-78"/>
              </a:rPr>
              <a:t>هناك الكثير من الإعدادات الإضافية التي عليك استكمالها لكي يظهر حسابك بمظر احترافي، ومن ثم يمكنك الحصول على مشروعات بالفعل. وهذه أهم الخطوات التي عليك القيام بها بعد إنشاء حسابك</a:t>
            </a:r>
            <a:endParaRPr lang="en-US" sz="2800" b="1" dirty="0">
              <a:solidFill>
                <a:srgbClr val="002060"/>
              </a:solidFill>
              <a:cs typeface="Sakkal Majalla" panose="02000000000000000000" pitchFamily="2" charset="-78"/>
            </a:endParaRPr>
          </a:p>
        </p:txBody>
      </p:sp>
      <p:sp>
        <p:nvSpPr>
          <p:cNvPr id="1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13536569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right)">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480692" y="367436"/>
            <a:ext cx="4683079" cy="744957"/>
            <a:chOff x="0" y="0"/>
            <a:chExt cx="8444161"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2" y="52760"/>
              <a:ext cx="7364289"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تحقيق صحة عنوان البريد الالكتروني:</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1</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480692" y="1479530"/>
            <a:ext cx="11553233" cy="1154162"/>
            <a:chOff x="490719" y="2279762"/>
            <a:chExt cx="11553233"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490719" y="2279762"/>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إنهاء الخطوة الثامنة وتوجيهك إلى صفحة اختيار مشروع، في أعلى هذه الصفحة ستجد مستطيل باللون الأزرق لتنبيهك بعمل تحقيق صحة لبريدك الالكتروني</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 xmlns:a16="http://schemas.microsoft.com/office/drawing/2014/main" id="{5586D853-6F84-B265-8B40-3530A0606FD3}"/>
              </a:ext>
            </a:extLst>
          </p:cNvPr>
          <p:cNvGrpSpPr/>
          <p:nvPr/>
        </p:nvGrpSpPr>
        <p:grpSpPr>
          <a:xfrm>
            <a:off x="4717050" y="3029976"/>
            <a:ext cx="7316875" cy="1708160"/>
            <a:chOff x="4727077" y="2640713"/>
            <a:chExt cx="7316875" cy="1708160"/>
          </a:xfrm>
        </p:grpSpPr>
        <p:sp>
          <p:nvSpPr>
            <p:cNvPr id="20" name="Rectangle 19">
              <a:extLst>
                <a:ext uri="{FF2B5EF4-FFF2-40B4-BE49-F238E27FC236}">
                  <a16:creationId xmlns="" xmlns:a16="http://schemas.microsoft.com/office/drawing/2014/main" id="{2134FE8A-C72E-6F36-53D6-05906266BDBC}"/>
                </a:ext>
              </a:extLst>
            </p:cNvPr>
            <p:cNvSpPr/>
            <p:nvPr/>
          </p:nvSpPr>
          <p:spPr>
            <a:xfrm>
              <a:off x="4727077" y="2640713"/>
              <a:ext cx="6599714" cy="1708160"/>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قم بالذهاب إلى بريدك الالكتروني، ستجد رسالة بعنوان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Welcome to Freelancer.com،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قم بفتح الرسالة، ثم قم بالضغط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Verify Your Email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الموجود بالرسالة، كما هو موضح بالصورة بالأسفل</a:t>
              </a: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pic>
        <p:nvPicPr>
          <p:cNvPr id="17" name="Picture 16">
            <a:extLst>
              <a:ext uri="{FF2B5EF4-FFF2-40B4-BE49-F238E27FC236}">
                <a16:creationId xmlns="" xmlns:a16="http://schemas.microsoft.com/office/drawing/2014/main" id="{EC73571A-06B9-5705-A9C2-6BC9AC7F275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9099" y="2376561"/>
            <a:ext cx="4084189" cy="2661848"/>
          </a:xfrm>
          <a:prstGeom prst="rect">
            <a:avLst/>
          </a:prstGeom>
          <a:ln>
            <a:noFill/>
          </a:ln>
          <a:effectLst>
            <a:softEdge rad="112500"/>
          </a:effectLst>
        </p:spPr>
      </p:pic>
      <p:grpSp>
        <p:nvGrpSpPr>
          <p:cNvPr id="18" name="Group 17">
            <a:extLst>
              <a:ext uri="{FF2B5EF4-FFF2-40B4-BE49-F238E27FC236}">
                <a16:creationId xmlns="" xmlns:a16="http://schemas.microsoft.com/office/drawing/2014/main" id="{BC184FA5-1119-D7EB-DE67-7D0E8386C748}"/>
              </a:ext>
            </a:extLst>
          </p:cNvPr>
          <p:cNvGrpSpPr/>
          <p:nvPr/>
        </p:nvGrpSpPr>
        <p:grpSpPr>
          <a:xfrm>
            <a:off x="838200" y="5259518"/>
            <a:ext cx="11231687" cy="1154162"/>
            <a:chOff x="848227" y="2765810"/>
            <a:chExt cx="11231687" cy="1154162"/>
          </a:xfrm>
        </p:grpSpPr>
        <p:sp>
          <p:nvSpPr>
            <p:cNvPr id="22" name="Rectangle 21">
              <a:extLst>
                <a:ext uri="{FF2B5EF4-FFF2-40B4-BE49-F238E27FC236}">
                  <a16:creationId xmlns="" xmlns:a16="http://schemas.microsoft.com/office/drawing/2014/main" id="{42D36E0A-62A7-F359-EA7D-84299104FB81}"/>
                </a:ext>
              </a:extLst>
            </p:cNvPr>
            <p:cNvSpPr/>
            <p:nvPr/>
          </p:nvSpPr>
          <p:spPr>
            <a:xfrm>
              <a:off x="848227" y="2765810"/>
              <a:ext cx="10478564"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الضغط على هذا الزر في بريدك الالكتروني، سوف يتم نقلك إلى صفحة لدعوتك لعمل حساب مميز مدفوع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Plus Membership))</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مرة أخرى. يمكنك تخطي هذه الخطوة بالضغط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Skip for now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بالأسفل ناحية اليمين</a:t>
              </a:r>
            </a:p>
          </p:txBody>
        </p:sp>
        <p:pic>
          <p:nvPicPr>
            <p:cNvPr id="23" name="Picture 2" descr="Freelancer Talk | About">
              <a:extLst>
                <a:ext uri="{FF2B5EF4-FFF2-40B4-BE49-F238E27FC236}">
                  <a16:creationId xmlns="" xmlns:a16="http://schemas.microsoft.com/office/drawing/2014/main" id="{9BA44085-E651-D139-7F53-108278FC349C}"/>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62754" y="3100737"/>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2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7249628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ppt_x"/>
                                          </p:val>
                                        </p:tav>
                                        <p:tav tm="100000">
                                          <p:val>
                                            <p:strVal val="#ppt_x"/>
                                          </p:val>
                                        </p:tav>
                                      </p:tavLst>
                                    </p:anim>
                                    <p:anim calcmode="lin" valueType="num">
                                      <p:cBhvr additive="base">
                                        <p:cTn id="2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fill="hold"/>
                                        <p:tgtEl>
                                          <p:spTgt spid="18"/>
                                        </p:tgtEl>
                                        <p:attrNameLst>
                                          <p:attrName>ppt_x</p:attrName>
                                        </p:attrNameLst>
                                      </p:cBhvr>
                                      <p:tavLst>
                                        <p:tav tm="0">
                                          <p:val>
                                            <p:strVal val="#ppt_x"/>
                                          </p:val>
                                        </p:tav>
                                        <p:tav tm="100000">
                                          <p:val>
                                            <p:strVal val="#ppt_x"/>
                                          </p:val>
                                        </p:tav>
                                      </p:tavLst>
                                    </p:anim>
                                    <p:anim calcmode="lin" valueType="num">
                                      <p:cBhvr additive="base">
                                        <p:cTn id="2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2448620" y="1543121"/>
            <a:ext cx="5658384" cy="744957"/>
            <a:chOff x="0" y="0"/>
            <a:chExt cx="10202754"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3" y="52760"/>
              <a:ext cx="9122881"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تحقيق صحة الحساب عن طريق رقم الهاتف المحمول:</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2</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350180" y="2625503"/>
            <a:ext cx="11553233" cy="1154162"/>
            <a:chOff x="490719" y="2279762"/>
            <a:chExt cx="11553233" cy="1154162"/>
          </a:xfrm>
        </p:grpSpPr>
        <p:sp>
          <p:nvSpPr>
            <p:cNvPr id="9" name="Rectangle 8">
              <a:extLst>
                <a:ext uri="{FF2B5EF4-FFF2-40B4-BE49-F238E27FC236}">
                  <a16:creationId xmlns="" xmlns:a16="http://schemas.microsoft.com/office/drawing/2014/main" id="{0AC2C337-CA05-1C1E-5B08-8574EC01DDF4}"/>
                </a:ext>
              </a:extLst>
            </p:cNvPr>
            <p:cNvSpPr/>
            <p:nvPr/>
          </p:nvSpPr>
          <p:spPr>
            <a:xfrm>
              <a:off x="490719" y="2279762"/>
              <a:ext cx="10836072"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الضغط على زر التخطي في الخطوة السابقة ستجد نفسك في صفحة البحث في المشروعات مرة أخرى، وبالأعلى ستجد رسالة في مستطيل أزرق تخبرك بتحقيق صحة حسابك عن طريق رسالة نصية على هاتفك المحمول</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 xmlns:a16="http://schemas.microsoft.com/office/drawing/2014/main" id="{5586D853-6F84-B265-8B40-3530A0606FD3}"/>
              </a:ext>
            </a:extLst>
          </p:cNvPr>
          <p:cNvGrpSpPr/>
          <p:nvPr/>
        </p:nvGrpSpPr>
        <p:grpSpPr>
          <a:xfrm>
            <a:off x="288586" y="4454515"/>
            <a:ext cx="11614827" cy="1708160"/>
            <a:chOff x="429125" y="2640713"/>
            <a:chExt cx="11614827" cy="1708160"/>
          </a:xfrm>
        </p:grpSpPr>
        <p:sp>
          <p:nvSpPr>
            <p:cNvPr id="20" name="Rectangle 19">
              <a:extLst>
                <a:ext uri="{FF2B5EF4-FFF2-40B4-BE49-F238E27FC236}">
                  <a16:creationId xmlns="" xmlns:a16="http://schemas.microsoft.com/office/drawing/2014/main" id="{2134FE8A-C72E-6F36-53D6-05906266BDBC}"/>
                </a:ext>
              </a:extLst>
            </p:cNvPr>
            <p:cNvSpPr/>
            <p:nvPr/>
          </p:nvSpPr>
          <p:spPr>
            <a:xfrm>
              <a:off x="429125" y="2640713"/>
              <a:ext cx="10897666" cy="1708160"/>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Verify via SMS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سوف تظهر أمامك نافذة منبثقة، قم بادخال رقم الهاتف ثم اضغط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Send Verification Code.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سوف يظهر لك مستطيل لادخال كود التحقق، قم بكتابة كود التحقق به (سوف يتم ارساله في رسالة نصية على هاتفك)</a:t>
              </a: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26541853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ppt_x"/>
                                          </p:val>
                                        </p:tav>
                                        <p:tav tm="100000">
                                          <p:val>
                                            <p:strVal val="#ppt_x"/>
                                          </p:val>
                                        </p:tav>
                                      </p:tavLst>
                                    </p:anim>
                                    <p:anim calcmode="lin" valueType="num">
                                      <p:cBhvr additive="base">
                                        <p:cTn id="2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1494263" y="1454862"/>
            <a:ext cx="6902673" cy="744957"/>
            <a:chOff x="0" y="0"/>
            <a:chExt cx="12446358"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5" y="52760"/>
              <a:ext cx="11366483"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استكمال جميع البيانات الأخرى ورفع درجة مصداقية الحساب:</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3</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grpSp>
        <p:nvGrpSpPr>
          <p:cNvPr id="8" name="Group 7">
            <a:extLst>
              <a:ext uri="{FF2B5EF4-FFF2-40B4-BE49-F238E27FC236}">
                <a16:creationId xmlns="" xmlns:a16="http://schemas.microsoft.com/office/drawing/2014/main" id="{3D49BAF7-E2DD-0E54-6DE6-950A78EA38BD}"/>
              </a:ext>
            </a:extLst>
          </p:cNvPr>
          <p:cNvGrpSpPr/>
          <p:nvPr/>
        </p:nvGrpSpPr>
        <p:grpSpPr>
          <a:xfrm>
            <a:off x="350180" y="2503037"/>
            <a:ext cx="11553233" cy="744957"/>
            <a:chOff x="490719" y="2495291"/>
            <a:chExt cx="11553233" cy="744957"/>
          </a:xfrm>
        </p:grpSpPr>
        <p:sp>
          <p:nvSpPr>
            <p:cNvPr id="9" name="Rectangle 8">
              <a:extLst>
                <a:ext uri="{FF2B5EF4-FFF2-40B4-BE49-F238E27FC236}">
                  <a16:creationId xmlns="" xmlns:a16="http://schemas.microsoft.com/office/drawing/2014/main" id="{0AC2C337-CA05-1C1E-5B08-8574EC01DDF4}"/>
                </a:ext>
              </a:extLst>
            </p:cNvPr>
            <p:cNvSpPr/>
            <p:nvPr/>
          </p:nvSpPr>
          <p:spPr>
            <a:xfrm>
              <a:off x="490719" y="2545854"/>
              <a:ext cx="10836072" cy="600164"/>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بعد الانتهاء من الخطوة السابقة من المفترض أنه سيتم نقلك بشكل مباشر لصفحة إدارة الحساب</a:t>
              </a:r>
            </a:p>
          </p:txBody>
        </p:sp>
        <p:pic>
          <p:nvPicPr>
            <p:cNvPr id="10" name="Picture 2" descr="Freelancer Talk | About">
              <a:extLst>
                <a:ext uri="{FF2B5EF4-FFF2-40B4-BE49-F238E27FC236}">
                  <a16:creationId xmlns="" xmlns:a16="http://schemas.microsoft.com/office/drawing/2014/main" id="{704DA446-5D99-0070-7DE5-4EEBF35A0EA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49529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 xmlns:a16="http://schemas.microsoft.com/office/drawing/2014/main" id="{5586D853-6F84-B265-8B40-3530A0606FD3}"/>
              </a:ext>
            </a:extLst>
          </p:cNvPr>
          <p:cNvGrpSpPr/>
          <p:nvPr/>
        </p:nvGrpSpPr>
        <p:grpSpPr>
          <a:xfrm>
            <a:off x="288586" y="3408759"/>
            <a:ext cx="11614827" cy="1154162"/>
            <a:chOff x="429125" y="2631648"/>
            <a:chExt cx="11614827" cy="1154162"/>
          </a:xfrm>
        </p:grpSpPr>
        <p:sp>
          <p:nvSpPr>
            <p:cNvPr id="20" name="Rectangle 19">
              <a:extLst>
                <a:ext uri="{FF2B5EF4-FFF2-40B4-BE49-F238E27FC236}">
                  <a16:creationId xmlns="" xmlns:a16="http://schemas.microsoft.com/office/drawing/2014/main" id="{2134FE8A-C72E-6F36-53D6-05906266BDBC}"/>
                </a:ext>
              </a:extLst>
            </p:cNvPr>
            <p:cNvSpPr/>
            <p:nvPr/>
          </p:nvSpPr>
          <p:spPr>
            <a:xfrm>
              <a:off x="429125" y="2631648"/>
              <a:ext cx="10897666"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يمكنك أيضاً الوصول لها عن طريق الضغط على السهم بجانب اسمك في أعلى يمين الصفحة، ثم الضغط على رابط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Manage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بجانب كلمة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Account.</a:t>
              </a:r>
              <a:endPar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endParaRPr>
            </a:p>
          </p:txBody>
        </p:sp>
        <p:pic>
          <p:nvPicPr>
            <p:cNvPr id="21" name="Picture 2" descr="Freelancer Talk | About">
              <a:extLst>
                <a:ext uri="{FF2B5EF4-FFF2-40B4-BE49-F238E27FC236}">
                  <a16:creationId xmlns="" xmlns:a16="http://schemas.microsoft.com/office/drawing/2014/main" id="{1D6C4D8E-F987-ED15-013D-25D5E8BEEBD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a:extLst>
              <a:ext uri="{FF2B5EF4-FFF2-40B4-BE49-F238E27FC236}">
                <a16:creationId xmlns="" xmlns:a16="http://schemas.microsoft.com/office/drawing/2014/main" id="{1F829E5A-A875-3A93-684A-62987DF25720}"/>
              </a:ext>
            </a:extLst>
          </p:cNvPr>
          <p:cNvGrpSpPr/>
          <p:nvPr/>
        </p:nvGrpSpPr>
        <p:grpSpPr>
          <a:xfrm>
            <a:off x="5642516" y="4773284"/>
            <a:ext cx="6391410" cy="1169716"/>
            <a:chOff x="5652542" y="2836251"/>
            <a:chExt cx="6391410" cy="1169716"/>
          </a:xfrm>
        </p:grpSpPr>
        <p:sp>
          <p:nvSpPr>
            <p:cNvPr id="12" name="Rectangle 11">
              <a:extLst>
                <a:ext uri="{FF2B5EF4-FFF2-40B4-BE49-F238E27FC236}">
                  <a16:creationId xmlns="" xmlns:a16="http://schemas.microsoft.com/office/drawing/2014/main" id="{57AF88E4-23B0-B559-96E3-E11151719C3D}"/>
                </a:ext>
              </a:extLst>
            </p:cNvPr>
            <p:cNvSpPr/>
            <p:nvPr/>
          </p:nvSpPr>
          <p:spPr>
            <a:xfrm>
              <a:off x="5652542" y="2851805"/>
              <a:ext cx="5674249" cy="1154162"/>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يمكنك أيضاً الوصول لها مباشرة من خلال الرابط التالي: </a:t>
              </a:r>
              <a:r>
                <a:rPr kumimoji="0" lang="en-US" sz="2400" b="1" i="0" u="none" strike="noStrike" kern="1200" cap="none" spc="0" normalizeH="0" baseline="0" noProof="0" dirty="0">
                  <a:ln>
                    <a:noFill/>
                  </a:ln>
                  <a:solidFill>
                    <a:srgbClr val="00B050"/>
                  </a:solidFill>
                  <a:effectLst/>
                  <a:uLnTx/>
                  <a:uFillTx/>
                  <a:latin typeface="Calibri" panose="020F0502020204030204"/>
                  <a:ea typeface="Calibri" panose="020F0502020204030204" pitchFamily="34" charset="0"/>
                  <a:cs typeface="Sakkal Majalla" panose="02000000000000000000" pitchFamily="2" charset="-78"/>
                </a:rPr>
                <a:t>http://bit.ly/2TqmnCw</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a:t>
              </a:r>
              <a:endPar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endParaRPr>
            </a:p>
          </p:txBody>
        </p:sp>
        <p:pic>
          <p:nvPicPr>
            <p:cNvPr id="13" name="Picture 2" descr="Freelancer Talk | About">
              <a:extLst>
                <a:ext uri="{FF2B5EF4-FFF2-40B4-BE49-F238E27FC236}">
                  <a16:creationId xmlns="" xmlns:a16="http://schemas.microsoft.com/office/drawing/2014/main" id="{3A9E57CE-8425-F056-1031-0B41B5EE446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7005" t="5980" r="10719" b="8554"/>
            <a:stretch/>
          </p:blipFill>
          <p:spPr bwMode="auto">
            <a:xfrm>
              <a:off x="11326792" y="2836251"/>
              <a:ext cx="717160" cy="744957"/>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Picture 13">
            <a:extLst>
              <a:ext uri="{FF2B5EF4-FFF2-40B4-BE49-F238E27FC236}">
                <a16:creationId xmlns="" xmlns:a16="http://schemas.microsoft.com/office/drawing/2014/main" id="{C7AA64C3-CCBC-1073-2BC7-9ACBFDC318C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83240" y="4081346"/>
            <a:ext cx="4359275" cy="2702530"/>
          </a:xfrm>
          <a:prstGeom prst="rect">
            <a:avLst/>
          </a:prstGeom>
        </p:spPr>
      </p:pic>
      <p:sp>
        <p:nvSpPr>
          <p:cNvPr id="1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7"/>
              </a:rPr>
              <a:t>www.dawliatraining.com</a:t>
            </a:r>
            <a:endParaRPr lang="en-US" sz="1100">
              <a:effectLst/>
              <a:ea typeface="Calibri"/>
              <a:cs typeface="Arial"/>
            </a:endParaRPr>
          </a:p>
        </p:txBody>
      </p:sp>
    </p:spTree>
    <p:extLst>
      <p:ext uri="{BB962C8B-B14F-4D97-AF65-F5344CB8AC3E}">
        <p14:creationId xmlns:p14="http://schemas.microsoft.com/office/powerpoint/2010/main" val="125593504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ppt_x"/>
                                          </p:val>
                                        </p:tav>
                                        <p:tav tm="100000">
                                          <p:val>
                                            <p:strVal val="#ppt_x"/>
                                          </p:val>
                                        </p:tav>
                                      </p:tavLst>
                                    </p:anim>
                                    <p:anim calcmode="lin" valueType="num">
                                      <p:cBhvr additive="base">
                                        <p:cTn id="2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sp>
        <p:nvSpPr>
          <p:cNvPr id="5" name="TextBox 4">
            <a:extLst>
              <a:ext uri="{FF2B5EF4-FFF2-40B4-BE49-F238E27FC236}">
                <a16:creationId xmlns="" xmlns:a16="http://schemas.microsoft.com/office/drawing/2014/main" id="{1DE57C66-7923-7C3C-9CCA-8D30E265F6FA}"/>
              </a:ext>
            </a:extLst>
          </p:cNvPr>
          <p:cNvSpPr txBox="1"/>
          <p:nvPr/>
        </p:nvSpPr>
        <p:spPr>
          <a:xfrm>
            <a:off x="-14868" y="0"/>
            <a:ext cx="6326458" cy="1569660"/>
          </a:xfrm>
          <a:prstGeom prst="rect">
            <a:avLst/>
          </a:prstGeom>
          <a:noFill/>
        </p:spPr>
        <p:txBody>
          <a:bodyPr wrap="square">
            <a:spAutoFit/>
          </a:bodyPr>
          <a:lstStyle/>
          <a:p>
            <a:pPr algn="ctr"/>
            <a:r>
              <a:rPr lang="ar-SA" sz="3200" b="1" dirty="0">
                <a:solidFill>
                  <a:srgbClr val="C00000"/>
                </a:solidFill>
                <a:latin typeface="Adobe Arabic" panose="02040503050201020203" pitchFamily="18" charset="-78"/>
                <a:cs typeface="Adobe Arabic" panose="02040503050201020203" pitchFamily="18" charset="-78"/>
              </a:rPr>
              <a:t>كما هو واضح بالصورة بالأعلى فإن هناك الكثير من الخيارات الخاصة بإدرة الحساب (العمود على اليسار)، وهذا شرح لكل واحدة منها</a:t>
            </a:r>
            <a:endParaRPr lang="en-US" sz="3200" b="1" dirty="0">
              <a:solidFill>
                <a:srgbClr val="C00000"/>
              </a:solidFill>
              <a:latin typeface="Adobe Arabic" panose="02040503050201020203" pitchFamily="18" charset="-78"/>
              <a:cs typeface="Adobe Arabic" panose="02040503050201020203" pitchFamily="18" charset="-78"/>
            </a:endParaRPr>
          </a:p>
        </p:txBody>
      </p:sp>
      <p:grpSp>
        <p:nvGrpSpPr>
          <p:cNvPr id="6" name="Group 5">
            <a:extLst>
              <a:ext uri="{FF2B5EF4-FFF2-40B4-BE49-F238E27FC236}">
                <a16:creationId xmlns="" xmlns:a16="http://schemas.microsoft.com/office/drawing/2014/main" id="{94EEB4D2-618A-B593-F98C-52F72628F258}"/>
              </a:ext>
            </a:extLst>
          </p:cNvPr>
          <p:cNvGrpSpPr/>
          <p:nvPr/>
        </p:nvGrpSpPr>
        <p:grpSpPr>
          <a:xfrm flipH="1">
            <a:off x="8764858" y="1309293"/>
            <a:ext cx="3427141" cy="876346"/>
            <a:chOff x="123238" y="40350"/>
            <a:chExt cx="1416809" cy="414600"/>
          </a:xfrm>
        </p:grpSpPr>
        <p:pic>
          <p:nvPicPr>
            <p:cNvPr id="7" name="Picture 6">
              <a:extLst>
                <a:ext uri="{FF2B5EF4-FFF2-40B4-BE49-F238E27FC236}">
                  <a16:creationId xmlns="" xmlns:a16="http://schemas.microsoft.com/office/drawing/2014/main" id="{B44329E7-B441-77B9-2898-A0375BE1A77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8" name="Rectangle 7">
              <a:extLst>
                <a:ext uri="{FF2B5EF4-FFF2-40B4-BE49-F238E27FC236}">
                  <a16:creationId xmlns="" xmlns:a16="http://schemas.microsoft.com/office/drawing/2014/main" id="{C2676886-2F34-EED0-B484-FE652CD430FE}"/>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800" b="1">
                  <a:solidFill>
                    <a:srgbClr val="FFFFFF"/>
                  </a:solidFill>
                  <a:effectLst/>
                  <a:latin typeface="Adobe Arabic" panose="02040503050201020203" pitchFamily="18" charset="-78"/>
                  <a:ea typeface="Calibri" panose="020F0502020204030204" pitchFamily="34" charset="0"/>
                  <a:cs typeface="Arial" panose="020B0604020202020204" pitchFamily="34" charset="0"/>
                </a:rPr>
                <a:t>Profile</a:t>
              </a:r>
              <a:endParaRPr lang="en-US" sz="2800">
                <a:effectLst/>
                <a:latin typeface="Calibri" panose="020F0502020204030204" pitchFamily="34" charset="0"/>
                <a:ea typeface="Calibri" panose="020F0502020204030204" pitchFamily="34" charset="0"/>
                <a:cs typeface="Arial" panose="020B0604020202020204" pitchFamily="34" charset="0"/>
              </a:endParaRPr>
            </a:p>
          </p:txBody>
        </p:sp>
        <p:sp>
          <p:nvSpPr>
            <p:cNvPr id="9" name="Rectangle 8">
              <a:extLst>
                <a:ext uri="{FF2B5EF4-FFF2-40B4-BE49-F238E27FC236}">
                  <a16:creationId xmlns="" xmlns:a16="http://schemas.microsoft.com/office/drawing/2014/main" id="{C80308CC-D5E3-B113-A408-6AEEF9E09195}"/>
                </a:ext>
              </a:extLst>
            </p:cNvPr>
            <p:cNvSpPr/>
            <p:nvPr/>
          </p:nvSpPr>
          <p:spPr>
            <a:xfrm>
              <a:off x="123238" y="124138"/>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EG" sz="2800" b="1">
                  <a:solidFill>
                    <a:srgbClr val="FFFFFF"/>
                  </a:solidFill>
                  <a:effectLst/>
                  <a:latin typeface="Calibri" panose="020F0502020204030204" pitchFamily="34" charset="0"/>
                  <a:ea typeface="Calibri" panose="020F0502020204030204" pitchFamily="34" charset="0"/>
                  <a:cs typeface="Adobe Arabic" panose="02040503050201020203" pitchFamily="18" charset="-78"/>
                </a:rPr>
                <a:t>أ</a:t>
              </a:r>
              <a:endParaRPr lang="en-US" sz="2800">
                <a:effectLst/>
                <a:latin typeface="Calibri" panose="020F0502020204030204" pitchFamily="34" charset="0"/>
                <a:ea typeface="Calibri" panose="020F0502020204030204" pitchFamily="34" charset="0"/>
                <a:cs typeface="Arial" panose="020B0604020202020204" pitchFamily="34" charset="0"/>
              </a:endParaRPr>
            </a:p>
          </p:txBody>
        </p:sp>
      </p:grpSp>
      <p:sp>
        <p:nvSpPr>
          <p:cNvPr id="11" name="TextBox 10">
            <a:extLst>
              <a:ext uri="{FF2B5EF4-FFF2-40B4-BE49-F238E27FC236}">
                <a16:creationId xmlns="" xmlns:a16="http://schemas.microsoft.com/office/drawing/2014/main" id="{8DC438CD-35A8-07CD-C8C1-F89F641CD34C}"/>
              </a:ext>
            </a:extLst>
          </p:cNvPr>
          <p:cNvSpPr txBox="1"/>
          <p:nvPr/>
        </p:nvSpPr>
        <p:spPr>
          <a:xfrm>
            <a:off x="90734" y="2136113"/>
            <a:ext cx="12010531" cy="1154162"/>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فيها ستجد البيانات الأساسية لحسابك، عليك فيها القيام بادخال بيانات عنوانك لكي يصبح الحساب أكثر مصداقية. يمكنك أيضاً </a:t>
            </a:r>
            <a:r>
              <a:rPr lang="en-US" sz="2400" b="1" dirty="0">
                <a:solidFill>
                  <a:srgbClr val="002060"/>
                </a:solidFill>
                <a:latin typeface="Sakkal Majalla" panose="02000000000000000000" pitchFamily="2" charset="-78"/>
                <a:cs typeface="Sakkal Majalla" panose="02000000000000000000" pitchFamily="2" charset="-78"/>
              </a:rPr>
              <a:t/>
            </a:r>
            <a:br>
              <a:rPr lang="en-US" sz="2400" b="1" dirty="0">
                <a:solidFill>
                  <a:srgbClr val="002060"/>
                </a:solidFill>
                <a:latin typeface="Sakkal Majalla" panose="02000000000000000000" pitchFamily="2" charset="-78"/>
                <a:cs typeface="Sakkal Majalla" panose="02000000000000000000" pitchFamily="2" charset="-78"/>
              </a:rPr>
            </a:br>
            <a:r>
              <a:rPr lang="ar-SA" sz="2400" b="1" dirty="0">
                <a:solidFill>
                  <a:srgbClr val="002060"/>
                </a:solidFill>
                <a:latin typeface="Sakkal Majalla" panose="02000000000000000000" pitchFamily="2" charset="-78"/>
                <a:cs typeface="Sakkal Majalla" panose="02000000000000000000" pitchFamily="2" charset="-78"/>
              </a:rPr>
              <a:t>من خلالها تعديل الكثير من البيانات</a:t>
            </a:r>
            <a:endParaRPr lang="en-US" sz="2400" b="1" dirty="0">
              <a:solidFill>
                <a:srgbClr val="002060"/>
              </a:solidFill>
              <a:latin typeface="Sakkal Majalla" panose="02000000000000000000" pitchFamily="2" charset="-78"/>
              <a:cs typeface="Sakkal Majalla" panose="02000000000000000000" pitchFamily="2" charset="-78"/>
            </a:endParaRPr>
          </a:p>
        </p:txBody>
      </p:sp>
      <p:grpSp>
        <p:nvGrpSpPr>
          <p:cNvPr id="12" name="Group 11">
            <a:extLst>
              <a:ext uri="{FF2B5EF4-FFF2-40B4-BE49-F238E27FC236}">
                <a16:creationId xmlns="" xmlns:a16="http://schemas.microsoft.com/office/drawing/2014/main" id="{F6D7D7C4-E05B-68B6-9F36-00FF9999F4D4}"/>
              </a:ext>
            </a:extLst>
          </p:cNvPr>
          <p:cNvGrpSpPr/>
          <p:nvPr/>
        </p:nvGrpSpPr>
        <p:grpSpPr>
          <a:xfrm flipH="1">
            <a:off x="8636938" y="3386784"/>
            <a:ext cx="3456246" cy="876346"/>
            <a:chOff x="111206" y="40350"/>
            <a:chExt cx="1428841" cy="414600"/>
          </a:xfrm>
        </p:grpSpPr>
        <p:pic>
          <p:nvPicPr>
            <p:cNvPr id="13" name="Picture 12">
              <a:extLst>
                <a:ext uri="{FF2B5EF4-FFF2-40B4-BE49-F238E27FC236}">
                  <a16:creationId xmlns="" xmlns:a16="http://schemas.microsoft.com/office/drawing/2014/main" id="{6ED46DF3-C21E-8180-AB34-988615FE0BC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14" name="Rectangle 13">
              <a:extLst>
                <a:ext uri="{FF2B5EF4-FFF2-40B4-BE49-F238E27FC236}">
                  <a16:creationId xmlns="" xmlns:a16="http://schemas.microsoft.com/office/drawing/2014/main" id="{8B540B4B-A596-7889-AA62-35EB0FBF566C}"/>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6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Email &amp; Notifications</a:t>
              </a:r>
              <a:endParaRPr lang="en-US" sz="26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5" name="Rectangle 14">
              <a:extLst>
                <a:ext uri="{FF2B5EF4-FFF2-40B4-BE49-F238E27FC236}">
                  <a16:creationId xmlns="" xmlns:a16="http://schemas.microsoft.com/office/drawing/2014/main" id="{F2504A1F-9E33-CA2F-D236-C67D72E5126B}"/>
                </a:ext>
              </a:extLst>
            </p:cNvPr>
            <p:cNvSpPr/>
            <p:nvPr/>
          </p:nvSpPr>
          <p:spPr>
            <a:xfrm>
              <a:off x="111206" y="75743"/>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latin typeface="Calibri" panose="020F0502020204030204" pitchFamily="34" charset="0"/>
                  <a:ea typeface="Calibri" panose="020F0502020204030204" pitchFamily="34" charset="0"/>
                  <a:cs typeface="Adobe Arabic" panose="02040503050201020203" pitchFamily="18" charset="-78"/>
                </a:rPr>
                <a:t>ب</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16" name="TextBox 15">
            <a:extLst>
              <a:ext uri="{FF2B5EF4-FFF2-40B4-BE49-F238E27FC236}">
                <a16:creationId xmlns="" xmlns:a16="http://schemas.microsoft.com/office/drawing/2014/main" id="{121C9FB7-BE89-A32E-2A49-F9DEE3FC0DB7}"/>
              </a:ext>
            </a:extLst>
          </p:cNvPr>
          <p:cNvSpPr txBox="1"/>
          <p:nvPr/>
        </p:nvSpPr>
        <p:spPr>
          <a:xfrm>
            <a:off x="-14868" y="4260266"/>
            <a:ext cx="12010531" cy="600164"/>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يمكنك من خلالها تغيير عنوان البريد الالكتروني، والتحكم في ضبط رسائل الاشعارات (يمكنك ترك كل شيء كما هو دون تغيير)</a:t>
            </a:r>
            <a:endParaRPr lang="en-US" sz="2400" b="1" dirty="0">
              <a:solidFill>
                <a:srgbClr val="002060"/>
              </a:solidFill>
              <a:latin typeface="Sakkal Majalla" panose="02000000000000000000" pitchFamily="2" charset="-78"/>
              <a:cs typeface="Sakkal Majalla" panose="02000000000000000000" pitchFamily="2" charset="-78"/>
            </a:endParaRPr>
          </a:p>
        </p:txBody>
      </p:sp>
      <p:grpSp>
        <p:nvGrpSpPr>
          <p:cNvPr id="17" name="Group 16">
            <a:extLst>
              <a:ext uri="{FF2B5EF4-FFF2-40B4-BE49-F238E27FC236}">
                <a16:creationId xmlns="" xmlns:a16="http://schemas.microsoft.com/office/drawing/2014/main" id="{8EAE1252-12D0-A213-B297-BAC4223F0256}"/>
              </a:ext>
            </a:extLst>
          </p:cNvPr>
          <p:cNvGrpSpPr/>
          <p:nvPr/>
        </p:nvGrpSpPr>
        <p:grpSpPr>
          <a:xfrm flipH="1">
            <a:off x="8645019" y="5009644"/>
            <a:ext cx="3456246" cy="876346"/>
            <a:chOff x="111206" y="40350"/>
            <a:chExt cx="1428841" cy="414600"/>
          </a:xfrm>
        </p:grpSpPr>
        <p:pic>
          <p:nvPicPr>
            <p:cNvPr id="18" name="Picture 17">
              <a:extLst>
                <a:ext uri="{FF2B5EF4-FFF2-40B4-BE49-F238E27FC236}">
                  <a16:creationId xmlns="" xmlns:a16="http://schemas.microsoft.com/office/drawing/2014/main" id="{11B89967-59C9-1076-E26D-33F42E95715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19" name="Rectangle 18">
              <a:extLst>
                <a:ext uri="{FF2B5EF4-FFF2-40B4-BE49-F238E27FC236}">
                  <a16:creationId xmlns="" xmlns:a16="http://schemas.microsoft.com/office/drawing/2014/main" id="{C4484B23-EB9C-320E-BD38-8AFA5AA2FEA7}"/>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6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Membership</a:t>
              </a:r>
              <a:endParaRPr lang="en-US" sz="26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0" name="Rectangle 19">
              <a:extLst>
                <a:ext uri="{FF2B5EF4-FFF2-40B4-BE49-F238E27FC236}">
                  <a16:creationId xmlns="" xmlns:a16="http://schemas.microsoft.com/office/drawing/2014/main" id="{F711F0A8-5873-1725-F878-1B95F2535D33}"/>
                </a:ext>
              </a:extLst>
            </p:cNvPr>
            <p:cNvSpPr/>
            <p:nvPr/>
          </p:nvSpPr>
          <p:spPr>
            <a:xfrm>
              <a:off x="111206" y="75743"/>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latin typeface="Calibri" panose="020F0502020204030204" pitchFamily="34" charset="0"/>
                  <a:ea typeface="Calibri" panose="020F0502020204030204" pitchFamily="34" charset="0"/>
                  <a:cs typeface="Adobe Arabic" panose="02040503050201020203" pitchFamily="18" charset="-78"/>
                </a:rPr>
                <a:t>ج</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21" name="TextBox 20">
            <a:extLst>
              <a:ext uri="{FF2B5EF4-FFF2-40B4-BE49-F238E27FC236}">
                <a16:creationId xmlns="" xmlns:a16="http://schemas.microsoft.com/office/drawing/2014/main" id="{9B46EA9A-1833-01C9-A787-9578CFBFF709}"/>
              </a:ext>
            </a:extLst>
          </p:cNvPr>
          <p:cNvSpPr txBox="1"/>
          <p:nvPr/>
        </p:nvSpPr>
        <p:spPr>
          <a:xfrm>
            <a:off x="838200" y="5834012"/>
            <a:ext cx="11172331" cy="1154162"/>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من خلالها يمكنك الانتقال لمستوى العضويات المميزة المدفوعة (لقد تم اسقاط هذه الخطوة أثناء إنشاء الحساب، ويمكنك التحكم فيها من خلال هذا الجزء)</a:t>
            </a:r>
            <a:endParaRPr lang="en-US" sz="2400" b="1" dirty="0">
              <a:solidFill>
                <a:srgbClr val="002060"/>
              </a:solidFill>
              <a:latin typeface="Sakkal Majalla" panose="02000000000000000000" pitchFamily="2" charset="-78"/>
              <a:cs typeface="Sakkal Majalla" panose="02000000000000000000" pitchFamily="2" charset="-78"/>
            </a:endParaRPr>
          </a:p>
        </p:txBody>
      </p:sp>
      <p:sp>
        <p:nvSpPr>
          <p:cNvPr id="2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41079527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 calcmode="lin" valueType="num">
                                      <p:cBhvr>
                                        <p:cTn id="23" dur="1000" fill="hold"/>
                                        <p:tgtEl>
                                          <p:spTgt spid="12"/>
                                        </p:tgtEl>
                                        <p:attrNameLst>
                                          <p:attrName>style.rotation</p:attrName>
                                        </p:attrNameLst>
                                      </p:cBhvr>
                                      <p:tavLst>
                                        <p:tav tm="0">
                                          <p:val>
                                            <p:fltVal val="90"/>
                                          </p:val>
                                        </p:tav>
                                        <p:tav tm="100000">
                                          <p:val>
                                            <p:fltVal val="0"/>
                                          </p:val>
                                        </p:tav>
                                      </p:tavLst>
                                    </p:anim>
                                    <p:animEffect transition="in" filter="fade">
                                      <p:cBhvr>
                                        <p:cTn id="24" dur="10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1000" fill="hold"/>
                                        <p:tgtEl>
                                          <p:spTgt spid="17"/>
                                        </p:tgtEl>
                                        <p:attrNameLst>
                                          <p:attrName>ppt_w</p:attrName>
                                        </p:attrNameLst>
                                      </p:cBhvr>
                                      <p:tavLst>
                                        <p:tav tm="0">
                                          <p:val>
                                            <p:fltVal val="0"/>
                                          </p:val>
                                        </p:tav>
                                        <p:tav tm="100000">
                                          <p:val>
                                            <p:strVal val="#ppt_w"/>
                                          </p:val>
                                        </p:tav>
                                      </p:tavLst>
                                    </p:anim>
                                    <p:anim calcmode="lin" valueType="num">
                                      <p:cBhvr>
                                        <p:cTn id="36" dur="1000" fill="hold"/>
                                        <p:tgtEl>
                                          <p:spTgt spid="17"/>
                                        </p:tgtEl>
                                        <p:attrNameLst>
                                          <p:attrName>ppt_h</p:attrName>
                                        </p:attrNameLst>
                                      </p:cBhvr>
                                      <p:tavLst>
                                        <p:tav tm="0">
                                          <p:val>
                                            <p:fltVal val="0"/>
                                          </p:val>
                                        </p:tav>
                                        <p:tav tm="100000">
                                          <p:val>
                                            <p:strVal val="#ppt_h"/>
                                          </p:val>
                                        </p:tav>
                                      </p:tavLst>
                                    </p:anim>
                                    <p:anim calcmode="lin" valueType="num">
                                      <p:cBhvr>
                                        <p:cTn id="37" dur="1000" fill="hold"/>
                                        <p:tgtEl>
                                          <p:spTgt spid="17"/>
                                        </p:tgtEl>
                                        <p:attrNameLst>
                                          <p:attrName>style.rotation</p:attrName>
                                        </p:attrNameLst>
                                      </p:cBhvr>
                                      <p:tavLst>
                                        <p:tav tm="0">
                                          <p:val>
                                            <p:fltVal val="90"/>
                                          </p:val>
                                        </p:tav>
                                        <p:tav tm="100000">
                                          <p:val>
                                            <p:fltVal val="0"/>
                                          </p:val>
                                        </p:tav>
                                      </p:tavLst>
                                    </p:anim>
                                    <p:animEffect transition="in" filter="fade">
                                      <p:cBhvr>
                                        <p:cTn id="38" dur="1000"/>
                                        <p:tgtEl>
                                          <p:spTgt spid="17"/>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ppt_x"/>
                                          </p:val>
                                        </p:tav>
                                        <p:tav tm="100000">
                                          <p:val>
                                            <p:strVal val="#ppt_x"/>
                                          </p:val>
                                        </p:tav>
                                      </p:tavLst>
                                    </p:anim>
                                    <p:anim calcmode="lin" valueType="num">
                                      <p:cBhvr additive="base">
                                        <p:cTn id="4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21"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sp>
        <p:nvSpPr>
          <p:cNvPr id="5" name="TextBox 4">
            <a:extLst>
              <a:ext uri="{FF2B5EF4-FFF2-40B4-BE49-F238E27FC236}">
                <a16:creationId xmlns="" xmlns:a16="http://schemas.microsoft.com/office/drawing/2014/main" id="{1DE57C66-7923-7C3C-9CCA-8D30E265F6FA}"/>
              </a:ext>
            </a:extLst>
          </p:cNvPr>
          <p:cNvSpPr txBox="1"/>
          <p:nvPr/>
        </p:nvSpPr>
        <p:spPr>
          <a:xfrm>
            <a:off x="-14868" y="0"/>
            <a:ext cx="6326458" cy="1569660"/>
          </a:xfrm>
          <a:prstGeom prst="rect">
            <a:avLst/>
          </a:prstGeom>
          <a:noFill/>
        </p:spPr>
        <p:txBody>
          <a:bodyPr wrap="square">
            <a:spAutoFit/>
          </a:bodyPr>
          <a:lstStyle/>
          <a:p>
            <a:pPr algn="ctr"/>
            <a:r>
              <a:rPr lang="ar-SA" sz="3200" b="1" dirty="0">
                <a:solidFill>
                  <a:srgbClr val="C00000"/>
                </a:solidFill>
                <a:latin typeface="Adobe Arabic" panose="02040503050201020203" pitchFamily="18" charset="-78"/>
                <a:cs typeface="Adobe Arabic" panose="02040503050201020203" pitchFamily="18" charset="-78"/>
              </a:rPr>
              <a:t>كما هو واضح بالصورة بالأعلى فإن هناك الكثير من الخيارات الخاصة بإدرة الحساب (العمود على اليسار)، وهذا شرح لكل واحدة منها</a:t>
            </a:r>
            <a:endParaRPr lang="en-US" sz="3200" b="1" dirty="0">
              <a:solidFill>
                <a:srgbClr val="C00000"/>
              </a:solidFill>
              <a:latin typeface="Adobe Arabic" panose="02040503050201020203" pitchFamily="18" charset="-78"/>
              <a:cs typeface="Adobe Arabic" panose="02040503050201020203" pitchFamily="18" charset="-78"/>
            </a:endParaRPr>
          </a:p>
        </p:txBody>
      </p:sp>
      <p:grpSp>
        <p:nvGrpSpPr>
          <p:cNvPr id="6" name="Group 5">
            <a:extLst>
              <a:ext uri="{FF2B5EF4-FFF2-40B4-BE49-F238E27FC236}">
                <a16:creationId xmlns="" xmlns:a16="http://schemas.microsoft.com/office/drawing/2014/main" id="{94EEB4D2-618A-B593-F98C-52F72628F258}"/>
              </a:ext>
            </a:extLst>
          </p:cNvPr>
          <p:cNvGrpSpPr/>
          <p:nvPr/>
        </p:nvGrpSpPr>
        <p:grpSpPr>
          <a:xfrm flipH="1">
            <a:off x="8764858" y="1309293"/>
            <a:ext cx="3427141" cy="876346"/>
            <a:chOff x="123238" y="40350"/>
            <a:chExt cx="1416809" cy="414600"/>
          </a:xfrm>
        </p:grpSpPr>
        <p:pic>
          <p:nvPicPr>
            <p:cNvPr id="7" name="Picture 6">
              <a:extLst>
                <a:ext uri="{FF2B5EF4-FFF2-40B4-BE49-F238E27FC236}">
                  <a16:creationId xmlns="" xmlns:a16="http://schemas.microsoft.com/office/drawing/2014/main" id="{B44329E7-B441-77B9-2898-A0375BE1A77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8" name="Rectangle 7">
              <a:extLst>
                <a:ext uri="{FF2B5EF4-FFF2-40B4-BE49-F238E27FC236}">
                  <a16:creationId xmlns="" xmlns:a16="http://schemas.microsoft.com/office/drawing/2014/main" id="{C2676886-2F34-EED0-B484-FE652CD430FE}"/>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8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Password</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9" name="Rectangle 8">
              <a:extLst>
                <a:ext uri="{FF2B5EF4-FFF2-40B4-BE49-F238E27FC236}">
                  <a16:creationId xmlns="" xmlns:a16="http://schemas.microsoft.com/office/drawing/2014/main" id="{C80308CC-D5E3-B113-A408-6AEEF9E09195}"/>
                </a:ext>
              </a:extLst>
            </p:cNvPr>
            <p:cNvSpPr/>
            <p:nvPr/>
          </p:nvSpPr>
          <p:spPr>
            <a:xfrm>
              <a:off x="123238" y="124138"/>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effectLst/>
                  <a:latin typeface="Calibri" panose="020F0502020204030204" pitchFamily="34" charset="0"/>
                  <a:ea typeface="Calibri" panose="020F0502020204030204" pitchFamily="34" charset="0"/>
                  <a:cs typeface="Adobe Arabic" panose="02040503050201020203" pitchFamily="18" charset="-78"/>
                </a:rPr>
                <a:t>د</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11" name="TextBox 10">
            <a:extLst>
              <a:ext uri="{FF2B5EF4-FFF2-40B4-BE49-F238E27FC236}">
                <a16:creationId xmlns="" xmlns:a16="http://schemas.microsoft.com/office/drawing/2014/main" id="{8DC438CD-35A8-07CD-C8C1-F89F641CD34C}"/>
              </a:ext>
            </a:extLst>
          </p:cNvPr>
          <p:cNvSpPr txBox="1"/>
          <p:nvPr/>
        </p:nvSpPr>
        <p:spPr>
          <a:xfrm>
            <a:off x="90734" y="2136113"/>
            <a:ext cx="12010531" cy="600164"/>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من خلالها يمكنك تغيير كلمة المرور</a:t>
            </a:r>
            <a:endParaRPr lang="en-US" sz="2400" b="1" dirty="0">
              <a:solidFill>
                <a:srgbClr val="002060"/>
              </a:solidFill>
              <a:latin typeface="Sakkal Majalla" panose="02000000000000000000" pitchFamily="2" charset="-78"/>
              <a:cs typeface="Sakkal Majalla" panose="02000000000000000000" pitchFamily="2" charset="-78"/>
            </a:endParaRPr>
          </a:p>
        </p:txBody>
      </p:sp>
      <p:grpSp>
        <p:nvGrpSpPr>
          <p:cNvPr id="12" name="Group 11">
            <a:extLst>
              <a:ext uri="{FF2B5EF4-FFF2-40B4-BE49-F238E27FC236}">
                <a16:creationId xmlns="" xmlns:a16="http://schemas.microsoft.com/office/drawing/2014/main" id="{F6D7D7C4-E05B-68B6-9F36-00FF9999F4D4}"/>
              </a:ext>
            </a:extLst>
          </p:cNvPr>
          <p:cNvGrpSpPr/>
          <p:nvPr/>
        </p:nvGrpSpPr>
        <p:grpSpPr>
          <a:xfrm flipH="1">
            <a:off x="8708642" y="2926272"/>
            <a:ext cx="3456246" cy="876346"/>
            <a:chOff x="111206" y="40350"/>
            <a:chExt cx="1428841" cy="414600"/>
          </a:xfrm>
        </p:grpSpPr>
        <p:pic>
          <p:nvPicPr>
            <p:cNvPr id="13" name="Picture 12">
              <a:extLst>
                <a:ext uri="{FF2B5EF4-FFF2-40B4-BE49-F238E27FC236}">
                  <a16:creationId xmlns="" xmlns:a16="http://schemas.microsoft.com/office/drawing/2014/main" id="{6ED46DF3-C21E-8180-AB34-988615FE0BC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14" name="Rectangle 13">
              <a:extLst>
                <a:ext uri="{FF2B5EF4-FFF2-40B4-BE49-F238E27FC236}">
                  <a16:creationId xmlns="" xmlns:a16="http://schemas.microsoft.com/office/drawing/2014/main" id="{8B540B4B-A596-7889-AA62-35EB0FBF566C}"/>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6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Email &amp; Notifications</a:t>
              </a:r>
              <a:endParaRPr lang="en-US" sz="26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5" name="Rectangle 14">
              <a:extLst>
                <a:ext uri="{FF2B5EF4-FFF2-40B4-BE49-F238E27FC236}">
                  <a16:creationId xmlns="" xmlns:a16="http://schemas.microsoft.com/office/drawing/2014/main" id="{F2504A1F-9E33-CA2F-D236-C67D72E5126B}"/>
                </a:ext>
              </a:extLst>
            </p:cNvPr>
            <p:cNvSpPr/>
            <p:nvPr/>
          </p:nvSpPr>
          <p:spPr>
            <a:xfrm>
              <a:off x="111206" y="75743"/>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effectLst/>
                  <a:latin typeface="Calibri" panose="020F0502020204030204" pitchFamily="34" charset="0"/>
                  <a:ea typeface="Calibri" panose="020F0502020204030204" pitchFamily="34" charset="0"/>
                  <a:cs typeface="Adobe Arabic" panose="02040503050201020203" pitchFamily="18" charset="-78"/>
                </a:rPr>
                <a:t>هـ</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16" name="TextBox 15">
            <a:extLst>
              <a:ext uri="{FF2B5EF4-FFF2-40B4-BE49-F238E27FC236}">
                <a16:creationId xmlns="" xmlns:a16="http://schemas.microsoft.com/office/drawing/2014/main" id="{121C9FB7-BE89-A32E-2A49-F9DEE3FC0DB7}"/>
              </a:ext>
            </a:extLst>
          </p:cNvPr>
          <p:cNvSpPr txBox="1"/>
          <p:nvPr/>
        </p:nvSpPr>
        <p:spPr>
          <a:xfrm>
            <a:off x="-14868" y="3797286"/>
            <a:ext cx="12010531" cy="1154162"/>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من خلالها يمكنك اختيار طريقة دفع لاستلام مستحقاتك، لقد تم اسقاط هذه الخطوة أثناء إنشاء الحساب. نوصي باتمام هذه الخطوة لأنها تؤثر في مصداقية الحساب كما أنها حتمية لاستلام مستحقاتك في المستقبل</a:t>
            </a:r>
          </a:p>
        </p:txBody>
      </p:sp>
      <p:grpSp>
        <p:nvGrpSpPr>
          <p:cNvPr id="17" name="Group 16">
            <a:extLst>
              <a:ext uri="{FF2B5EF4-FFF2-40B4-BE49-F238E27FC236}">
                <a16:creationId xmlns="" xmlns:a16="http://schemas.microsoft.com/office/drawing/2014/main" id="{8EAE1252-12D0-A213-B297-BAC4223F0256}"/>
              </a:ext>
            </a:extLst>
          </p:cNvPr>
          <p:cNvGrpSpPr/>
          <p:nvPr/>
        </p:nvGrpSpPr>
        <p:grpSpPr>
          <a:xfrm flipH="1">
            <a:off x="8645019" y="5009644"/>
            <a:ext cx="3456246" cy="876346"/>
            <a:chOff x="111206" y="40350"/>
            <a:chExt cx="1428841" cy="414600"/>
          </a:xfrm>
        </p:grpSpPr>
        <p:pic>
          <p:nvPicPr>
            <p:cNvPr id="18" name="Picture 17">
              <a:extLst>
                <a:ext uri="{FF2B5EF4-FFF2-40B4-BE49-F238E27FC236}">
                  <a16:creationId xmlns="" xmlns:a16="http://schemas.microsoft.com/office/drawing/2014/main" id="{11B89967-59C9-1076-E26D-33F42E95715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19" name="Rectangle 18">
              <a:extLst>
                <a:ext uri="{FF2B5EF4-FFF2-40B4-BE49-F238E27FC236}">
                  <a16:creationId xmlns="" xmlns:a16="http://schemas.microsoft.com/office/drawing/2014/main" id="{C4484B23-EB9C-320E-BD38-8AFA5AA2FEA7}"/>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6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Account Security</a:t>
              </a:r>
              <a:endParaRPr lang="en-US" sz="26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0" name="Rectangle 19">
              <a:extLst>
                <a:ext uri="{FF2B5EF4-FFF2-40B4-BE49-F238E27FC236}">
                  <a16:creationId xmlns="" xmlns:a16="http://schemas.microsoft.com/office/drawing/2014/main" id="{F711F0A8-5873-1725-F878-1B95F2535D33}"/>
                </a:ext>
              </a:extLst>
            </p:cNvPr>
            <p:cNvSpPr/>
            <p:nvPr/>
          </p:nvSpPr>
          <p:spPr>
            <a:xfrm>
              <a:off x="111206" y="75743"/>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latin typeface="Calibri" panose="020F0502020204030204" pitchFamily="34" charset="0"/>
                  <a:ea typeface="Calibri" panose="020F0502020204030204" pitchFamily="34" charset="0"/>
                  <a:cs typeface="Adobe Arabic" panose="02040503050201020203" pitchFamily="18" charset="-78"/>
                </a:rPr>
                <a:t>ج</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21" name="TextBox 20">
            <a:extLst>
              <a:ext uri="{FF2B5EF4-FFF2-40B4-BE49-F238E27FC236}">
                <a16:creationId xmlns="" xmlns:a16="http://schemas.microsoft.com/office/drawing/2014/main" id="{9B46EA9A-1833-01C9-A787-9578CFBFF709}"/>
              </a:ext>
            </a:extLst>
          </p:cNvPr>
          <p:cNvSpPr txBox="1"/>
          <p:nvPr/>
        </p:nvSpPr>
        <p:spPr>
          <a:xfrm>
            <a:off x="838200" y="5834012"/>
            <a:ext cx="11172331" cy="1154162"/>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يمكنك من خلالها عمل خطوة آمان إضافية للدخول لحسابك (جزء غير مهم في أغلب الحالات)، ولكن على أي حال من خلاله يمكنك اختيار طلب تحقق عن طريق رسالة نصية على الهاتف في كل مرة تدخل لحسابك</a:t>
            </a:r>
          </a:p>
        </p:txBody>
      </p:sp>
      <p:sp>
        <p:nvSpPr>
          <p:cNvPr id="2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220381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 calcmode="lin" valueType="num">
                                      <p:cBhvr>
                                        <p:cTn id="23" dur="1000" fill="hold"/>
                                        <p:tgtEl>
                                          <p:spTgt spid="12"/>
                                        </p:tgtEl>
                                        <p:attrNameLst>
                                          <p:attrName>style.rotation</p:attrName>
                                        </p:attrNameLst>
                                      </p:cBhvr>
                                      <p:tavLst>
                                        <p:tav tm="0">
                                          <p:val>
                                            <p:fltVal val="90"/>
                                          </p:val>
                                        </p:tav>
                                        <p:tav tm="100000">
                                          <p:val>
                                            <p:fltVal val="0"/>
                                          </p:val>
                                        </p:tav>
                                      </p:tavLst>
                                    </p:anim>
                                    <p:animEffect transition="in" filter="fade">
                                      <p:cBhvr>
                                        <p:cTn id="24" dur="10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1000" fill="hold"/>
                                        <p:tgtEl>
                                          <p:spTgt spid="17"/>
                                        </p:tgtEl>
                                        <p:attrNameLst>
                                          <p:attrName>ppt_w</p:attrName>
                                        </p:attrNameLst>
                                      </p:cBhvr>
                                      <p:tavLst>
                                        <p:tav tm="0">
                                          <p:val>
                                            <p:fltVal val="0"/>
                                          </p:val>
                                        </p:tav>
                                        <p:tav tm="100000">
                                          <p:val>
                                            <p:strVal val="#ppt_w"/>
                                          </p:val>
                                        </p:tav>
                                      </p:tavLst>
                                    </p:anim>
                                    <p:anim calcmode="lin" valueType="num">
                                      <p:cBhvr>
                                        <p:cTn id="36" dur="1000" fill="hold"/>
                                        <p:tgtEl>
                                          <p:spTgt spid="17"/>
                                        </p:tgtEl>
                                        <p:attrNameLst>
                                          <p:attrName>ppt_h</p:attrName>
                                        </p:attrNameLst>
                                      </p:cBhvr>
                                      <p:tavLst>
                                        <p:tav tm="0">
                                          <p:val>
                                            <p:fltVal val="0"/>
                                          </p:val>
                                        </p:tav>
                                        <p:tav tm="100000">
                                          <p:val>
                                            <p:strVal val="#ppt_h"/>
                                          </p:val>
                                        </p:tav>
                                      </p:tavLst>
                                    </p:anim>
                                    <p:anim calcmode="lin" valueType="num">
                                      <p:cBhvr>
                                        <p:cTn id="37" dur="1000" fill="hold"/>
                                        <p:tgtEl>
                                          <p:spTgt spid="17"/>
                                        </p:tgtEl>
                                        <p:attrNameLst>
                                          <p:attrName>style.rotation</p:attrName>
                                        </p:attrNameLst>
                                      </p:cBhvr>
                                      <p:tavLst>
                                        <p:tav tm="0">
                                          <p:val>
                                            <p:fltVal val="90"/>
                                          </p:val>
                                        </p:tav>
                                        <p:tav tm="100000">
                                          <p:val>
                                            <p:fltVal val="0"/>
                                          </p:val>
                                        </p:tav>
                                      </p:tavLst>
                                    </p:anim>
                                    <p:animEffect transition="in" filter="fade">
                                      <p:cBhvr>
                                        <p:cTn id="38" dur="1000"/>
                                        <p:tgtEl>
                                          <p:spTgt spid="17"/>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ppt_x"/>
                                          </p:val>
                                        </p:tav>
                                        <p:tav tm="100000">
                                          <p:val>
                                            <p:strVal val="#ppt_x"/>
                                          </p:val>
                                        </p:tav>
                                      </p:tavLst>
                                    </p:anim>
                                    <p:anim calcmode="lin" valueType="num">
                                      <p:cBhvr additive="base">
                                        <p:cTn id="4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21"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6" name="Group 5">
            <a:extLst>
              <a:ext uri="{FF2B5EF4-FFF2-40B4-BE49-F238E27FC236}">
                <a16:creationId xmlns="" xmlns:a16="http://schemas.microsoft.com/office/drawing/2014/main" id="{94EEB4D2-618A-B593-F98C-52F72628F258}"/>
              </a:ext>
            </a:extLst>
          </p:cNvPr>
          <p:cNvGrpSpPr/>
          <p:nvPr/>
        </p:nvGrpSpPr>
        <p:grpSpPr>
          <a:xfrm flipH="1">
            <a:off x="8656320" y="1329903"/>
            <a:ext cx="3427141" cy="876346"/>
            <a:chOff x="123238" y="40350"/>
            <a:chExt cx="1416809" cy="414600"/>
          </a:xfrm>
        </p:grpSpPr>
        <p:pic>
          <p:nvPicPr>
            <p:cNvPr id="7" name="Picture 6">
              <a:extLst>
                <a:ext uri="{FF2B5EF4-FFF2-40B4-BE49-F238E27FC236}">
                  <a16:creationId xmlns="" xmlns:a16="http://schemas.microsoft.com/office/drawing/2014/main" id="{B44329E7-B441-77B9-2898-A0375BE1A77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8" name="Rectangle 7">
              <a:extLst>
                <a:ext uri="{FF2B5EF4-FFF2-40B4-BE49-F238E27FC236}">
                  <a16:creationId xmlns="" xmlns:a16="http://schemas.microsoft.com/office/drawing/2014/main" id="{C2676886-2F34-EED0-B484-FE652CD430FE}"/>
                </a:ext>
              </a:extLst>
            </p:cNvPr>
            <p:cNvSpPr/>
            <p:nvPr/>
          </p:nvSpPr>
          <p:spPr>
            <a:xfrm>
              <a:off x="392532" y="10210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8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Trust &amp; Verification</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9" name="Rectangle 8">
              <a:extLst>
                <a:ext uri="{FF2B5EF4-FFF2-40B4-BE49-F238E27FC236}">
                  <a16:creationId xmlns="" xmlns:a16="http://schemas.microsoft.com/office/drawing/2014/main" id="{C80308CC-D5E3-B113-A408-6AEEF9E09195}"/>
                </a:ext>
              </a:extLst>
            </p:cNvPr>
            <p:cNvSpPr/>
            <p:nvPr/>
          </p:nvSpPr>
          <p:spPr>
            <a:xfrm>
              <a:off x="123238" y="61086"/>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effectLst/>
                  <a:latin typeface="Calibri" panose="020F0502020204030204" pitchFamily="34" charset="0"/>
                  <a:ea typeface="Calibri" panose="020F0502020204030204" pitchFamily="34" charset="0"/>
                  <a:cs typeface="Adobe Arabic" panose="02040503050201020203" pitchFamily="18" charset="-78"/>
                </a:rPr>
                <a:t>س</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grpSp>
        <p:nvGrpSpPr>
          <p:cNvPr id="17" name="Group 16">
            <a:extLst>
              <a:ext uri="{FF2B5EF4-FFF2-40B4-BE49-F238E27FC236}">
                <a16:creationId xmlns="" xmlns:a16="http://schemas.microsoft.com/office/drawing/2014/main" id="{8EAE1252-12D0-A213-B297-BAC4223F0256}"/>
              </a:ext>
            </a:extLst>
          </p:cNvPr>
          <p:cNvGrpSpPr/>
          <p:nvPr/>
        </p:nvGrpSpPr>
        <p:grpSpPr>
          <a:xfrm flipH="1">
            <a:off x="8441509" y="5021423"/>
            <a:ext cx="3456246" cy="876346"/>
            <a:chOff x="111206" y="40350"/>
            <a:chExt cx="1428841" cy="414600"/>
          </a:xfrm>
        </p:grpSpPr>
        <p:pic>
          <p:nvPicPr>
            <p:cNvPr id="18" name="Picture 17">
              <a:extLst>
                <a:ext uri="{FF2B5EF4-FFF2-40B4-BE49-F238E27FC236}">
                  <a16:creationId xmlns="" xmlns:a16="http://schemas.microsoft.com/office/drawing/2014/main" id="{11B89967-59C9-1076-E26D-33F42E95715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446" y="40350"/>
              <a:ext cx="1405601" cy="414600"/>
            </a:xfrm>
            <a:prstGeom prst="rect">
              <a:avLst/>
            </a:prstGeom>
          </p:spPr>
        </p:pic>
        <p:sp>
          <p:nvSpPr>
            <p:cNvPr id="19" name="Rectangle 18">
              <a:extLst>
                <a:ext uri="{FF2B5EF4-FFF2-40B4-BE49-F238E27FC236}">
                  <a16:creationId xmlns="" xmlns:a16="http://schemas.microsoft.com/office/drawing/2014/main" id="{C4484B23-EB9C-320E-BD38-8AFA5AA2FEA7}"/>
                </a:ext>
              </a:extLst>
            </p:cNvPr>
            <p:cNvSpPr/>
            <p:nvPr/>
          </p:nvSpPr>
          <p:spPr>
            <a:xfrm>
              <a:off x="353573" y="106296"/>
              <a:ext cx="1071269"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en-US" sz="2600" b="1" dirty="0">
                  <a:solidFill>
                    <a:srgbClr val="FFFFFF"/>
                  </a:solidFill>
                  <a:effectLst/>
                  <a:latin typeface="Adobe Arabic" panose="02040503050201020203" pitchFamily="18" charset="-78"/>
                  <a:ea typeface="Calibri" panose="020F0502020204030204" pitchFamily="34" charset="0"/>
                  <a:cs typeface="Arial" panose="020B0604020202020204" pitchFamily="34" charset="0"/>
                </a:rPr>
                <a:t>Account</a:t>
              </a:r>
              <a:endParaRPr lang="en-US" sz="26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0" name="Rectangle 19">
              <a:extLst>
                <a:ext uri="{FF2B5EF4-FFF2-40B4-BE49-F238E27FC236}">
                  <a16:creationId xmlns="" xmlns:a16="http://schemas.microsoft.com/office/drawing/2014/main" id="{F711F0A8-5873-1725-F878-1B95F2535D33}"/>
                </a:ext>
              </a:extLst>
            </p:cNvPr>
            <p:cNvSpPr/>
            <p:nvPr/>
          </p:nvSpPr>
          <p:spPr>
            <a:xfrm>
              <a:off x="111206" y="75743"/>
              <a:ext cx="36227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SA" sz="2800" b="1" dirty="0">
                  <a:solidFill>
                    <a:srgbClr val="FFFFFF"/>
                  </a:solidFill>
                  <a:latin typeface="Calibri" panose="020F0502020204030204" pitchFamily="34" charset="0"/>
                  <a:ea typeface="Calibri" panose="020F0502020204030204" pitchFamily="34" charset="0"/>
                  <a:cs typeface="Adobe Arabic" panose="02040503050201020203" pitchFamily="18" charset="-78"/>
                </a:rPr>
                <a:t>ح</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21" name="TextBox 20">
            <a:extLst>
              <a:ext uri="{FF2B5EF4-FFF2-40B4-BE49-F238E27FC236}">
                <a16:creationId xmlns="" xmlns:a16="http://schemas.microsoft.com/office/drawing/2014/main" id="{9B46EA9A-1833-01C9-A787-9578CFBFF709}"/>
              </a:ext>
            </a:extLst>
          </p:cNvPr>
          <p:cNvSpPr txBox="1"/>
          <p:nvPr/>
        </p:nvSpPr>
        <p:spPr>
          <a:xfrm>
            <a:off x="725424" y="5897397"/>
            <a:ext cx="11172331" cy="600164"/>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يمكن من خلالها تغيير الحساب من مستقل إلى صاحب مشروعات، ويمكنك أيضاً من خلالها اغلاق الحساب</a:t>
            </a:r>
          </a:p>
        </p:txBody>
      </p:sp>
      <p:grpSp>
        <p:nvGrpSpPr>
          <p:cNvPr id="2" name="Group 1">
            <a:extLst>
              <a:ext uri="{FF2B5EF4-FFF2-40B4-BE49-F238E27FC236}">
                <a16:creationId xmlns="" xmlns:a16="http://schemas.microsoft.com/office/drawing/2014/main" id="{DD9C9205-C7B1-524C-B2AC-34CEED893A4A}"/>
              </a:ext>
            </a:extLst>
          </p:cNvPr>
          <p:cNvGrpSpPr/>
          <p:nvPr/>
        </p:nvGrpSpPr>
        <p:grpSpPr>
          <a:xfrm>
            <a:off x="95861" y="2360327"/>
            <a:ext cx="11830935" cy="600164"/>
            <a:chOff x="303243" y="2692177"/>
            <a:chExt cx="11830935" cy="600164"/>
          </a:xfrm>
        </p:grpSpPr>
        <p:sp>
          <p:nvSpPr>
            <p:cNvPr id="11" name="TextBox 10">
              <a:extLst>
                <a:ext uri="{FF2B5EF4-FFF2-40B4-BE49-F238E27FC236}">
                  <a16:creationId xmlns="" xmlns:a16="http://schemas.microsoft.com/office/drawing/2014/main" id="{8DC438CD-35A8-07CD-C8C1-F89F641CD34C}"/>
                </a:ext>
              </a:extLst>
            </p:cNvPr>
            <p:cNvSpPr txBox="1"/>
            <p:nvPr/>
          </p:nvSpPr>
          <p:spPr>
            <a:xfrm>
              <a:off x="303243" y="2692177"/>
              <a:ext cx="11311489" cy="600164"/>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هذا الجزء هو في غاية الأهمية، في الأعلى ستجد خط يوضح مستوى مصداقية حسابك (وفقاً لخطواتنا من المفترض أن تكون 15)</a:t>
              </a:r>
            </a:p>
          </p:txBody>
        </p:sp>
        <p:pic>
          <p:nvPicPr>
            <p:cNvPr id="4098" name="Picture 2" descr="Freelance, freelancer, job, occupation, worker icon - Free download">
              <a:extLst>
                <a:ext uri="{FF2B5EF4-FFF2-40B4-BE49-F238E27FC236}">
                  <a16:creationId xmlns="" xmlns:a16="http://schemas.microsoft.com/office/drawing/2014/main" id="{F0B9D042-5260-8E16-09D0-F6AE631613D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628947" y="2732417"/>
              <a:ext cx="505231" cy="5052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 name="Group 23">
            <a:extLst>
              <a:ext uri="{FF2B5EF4-FFF2-40B4-BE49-F238E27FC236}">
                <a16:creationId xmlns="" xmlns:a16="http://schemas.microsoft.com/office/drawing/2014/main" id="{2D16B7D9-3D2E-48CF-D022-474650165F37}"/>
              </a:ext>
            </a:extLst>
          </p:cNvPr>
          <p:cNvGrpSpPr/>
          <p:nvPr/>
        </p:nvGrpSpPr>
        <p:grpSpPr>
          <a:xfrm>
            <a:off x="95861" y="3118213"/>
            <a:ext cx="11830935" cy="557845"/>
            <a:chOff x="303243" y="2692177"/>
            <a:chExt cx="11830935" cy="557845"/>
          </a:xfrm>
        </p:grpSpPr>
        <p:sp>
          <p:nvSpPr>
            <p:cNvPr id="25" name="TextBox 24">
              <a:extLst>
                <a:ext uri="{FF2B5EF4-FFF2-40B4-BE49-F238E27FC236}">
                  <a16:creationId xmlns="" xmlns:a16="http://schemas.microsoft.com/office/drawing/2014/main" id="{031E944C-1423-33CD-6EEB-708FB5D56668}"/>
                </a:ext>
              </a:extLst>
            </p:cNvPr>
            <p:cNvSpPr txBox="1"/>
            <p:nvPr/>
          </p:nvSpPr>
          <p:spPr>
            <a:xfrm>
              <a:off x="303243" y="2692177"/>
              <a:ext cx="11311489" cy="557845"/>
            </a:xfrm>
            <a:prstGeom prst="rect">
              <a:avLst/>
            </a:prstGeom>
            <a:noFill/>
          </p:spPr>
          <p:txBody>
            <a:bodyPr wrap="square">
              <a:spAutoFit/>
            </a:bodyPr>
            <a:lstStyle/>
            <a:p>
              <a:pPr algn="justLow">
                <a:lnSpc>
                  <a:spcPct val="150000"/>
                </a:lnSpc>
              </a:pPr>
              <a:r>
                <a:rPr lang="ar-SA" sz="2200" b="1" dirty="0">
                  <a:solidFill>
                    <a:srgbClr val="002060"/>
                  </a:solidFill>
                  <a:latin typeface="Sakkal Majalla" panose="02000000000000000000" pitchFamily="2" charset="-78"/>
                  <a:cs typeface="Sakkal Majalla" panose="02000000000000000000" pitchFamily="2" charset="-78"/>
                </a:rPr>
                <a:t>أسفل خط مستوى الثقة ستجد بعض الخطوات الموصى بها لرفع مصداقية الحساب، كل خطوة سوف تعطيك عدد نقاط معينة لرفع الثقة</a:t>
              </a:r>
            </a:p>
          </p:txBody>
        </p:sp>
        <p:pic>
          <p:nvPicPr>
            <p:cNvPr id="26" name="Picture 2" descr="Freelance, freelancer, job, occupation, worker icon - Free download">
              <a:extLst>
                <a:ext uri="{FF2B5EF4-FFF2-40B4-BE49-F238E27FC236}">
                  <a16:creationId xmlns="" xmlns:a16="http://schemas.microsoft.com/office/drawing/2014/main" id="{A090C949-4A42-4540-5BD9-E5190DAED81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628947" y="2732417"/>
              <a:ext cx="505231" cy="5052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 name="Group 26">
            <a:extLst>
              <a:ext uri="{FF2B5EF4-FFF2-40B4-BE49-F238E27FC236}">
                <a16:creationId xmlns="" xmlns:a16="http://schemas.microsoft.com/office/drawing/2014/main" id="{2C87A328-48D8-13F4-9560-8B31EA777C48}"/>
              </a:ext>
            </a:extLst>
          </p:cNvPr>
          <p:cNvGrpSpPr/>
          <p:nvPr/>
        </p:nvGrpSpPr>
        <p:grpSpPr>
          <a:xfrm>
            <a:off x="120573" y="3781772"/>
            <a:ext cx="11777182" cy="1065676"/>
            <a:chOff x="356996" y="2629511"/>
            <a:chExt cx="11777182" cy="1065676"/>
          </a:xfrm>
        </p:grpSpPr>
        <p:sp>
          <p:nvSpPr>
            <p:cNvPr id="28" name="TextBox 27">
              <a:extLst>
                <a:ext uri="{FF2B5EF4-FFF2-40B4-BE49-F238E27FC236}">
                  <a16:creationId xmlns="" xmlns:a16="http://schemas.microsoft.com/office/drawing/2014/main" id="{30E55B7E-878E-7C5E-EBF0-03FD9418F75D}"/>
                </a:ext>
              </a:extLst>
            </p:cNvPr>
            <p:cNvSpPr txBox="1"/>
            <p:nvPr/>
          </p:nvSpPr>
          <p:spPr>
            <a:xfrm>
              <a:off x="356996" y="2629511"/>
              <a:ext cx="11311489" cy="1065676"/>
            </a:xfrm>
            <a:prstGeom prst="rect">
              <a:avLst/>
            </a:prstGeom>
            <a:noFill/>
          </p:spPr>
          <p:txBody>
            <a:bodyPr wrap="square">
              <a:spAutoFit/>
            </a:bodyPr>
            <a:lstStyle/>
            <a:p>
              <a:pPr algn="justLow">
                <a:lnSpc>
                  <a:spcPct val="150000"/>
                </a:lnSpc>
              </a:pPr>
              <a:r>
                <a:rPr lang="ar-SA" sz="2200" b="1" dirty="0">
                  <a:solidFill>
                    <a:srgbClr val="002060"/>
                  </a:solidFill>
                  <a:latin typeface="Sakkal Majalla" panose="02000000000000000000" pitchFamily="2" charset="-78"/>
                  <a:cs typeface="Sakkal Majalla" panose="02000000000000000000" pitchFamily="2" charset="-78"/>
                </a:rPr>
                <a:t>نوصي هنا باتباع كل الخطوات وهي: ربط الحساب بحساب فيسبوك، ربط الحساب بحساب لينكد إن (إقرأ موضوع كيفية إنشاء حساب لينكد)</a:t>
              </a:r>
            </a:p>
          </p:txBody>
        </p:sp>
        <p:pic>
          <p:nvPicPr>
            <p:cNvPr id="29" name="Picture 2" descr="Freelance, freelancer, job, occupation, worker icon - Free download">
              <a:extLst>
                <a:ext uri="{FF2B5EF4-FFF2-40B4-BE49-F238E27FC236}">
                  <a16:creationId xmlns="" xmlns:a16="http://schemas.microsoft.com/office/drawing/2014/main" id="{112E75D3-21B3-0258-943A-F9A3874D2F0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628947" y="2732417"/>
              <a:ext cx="505231" cy="505231"/>
            </a:xfrm>
            <a:prstGeom prst="rect">
              <a:avLst/>
            </a:prstGeom>
            <a:noFill/>
            <a:extLst>
              <a:ext uri="{909E8E84-426E-40DD-AFC4-6F175D3DCCD1}">
                <a14:hiddenFill xmlns:a14="http://schemas.microsoft.com/office/drawing/2010/main">
                  <a:solidFill>
                    <a:srgbClr val="FFFFFF"/>
                  </a:solidFill>
                </a14:hiddenFill>
              </a:ext>
            </a:extLst>
          </p:spPr>
        </p:pic>
      </p:grpSp>
      <p:sp>
        <p:nvSpPr>
          <p:cNvPr id="2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95205613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circle(in)">
                                      <p:cBhvr>
                                        <p:cTn id="15" dur="20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nodeType="click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circle(in)">
                                      <p:cBhvr>
                                        <p:cTn id="20" dur="2000"/>
                                        <p:tgtEl>
                                          <p:spTgt spid="24"/>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nodeType="click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circle(in)">
                                      <p:cBhvr>
                                        <p:cTn id="25" dur="2000"/>
                                        <p:tgtEl>
                                          <p:spTgt spid="27"/>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style.rotation</p:attrName>
                                        </p:attrNameLst>
                                      </p:cBhvr>
                                      <p:tavLst>
                                        <p:tav tm="0">
                                          <p:val>
                                            <p:fltVal val="90"/>
                                          </p:val>
                                        </p:tav>
                                        <p:tav tm="100000">
                                          <p:val>
                                            <p:fltVal val="0"/>
                                          </p:val>
                                        </p:tav>
                                      </p:tavLst>
                                    </p:anim>
                                    <p:animEffect transition="in" filter="fade">
                                      <p:cBhvr>
                                        <p:cTn id="33" dur="10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BFFC2C39-3FB2-02D6-6571-4C353F7C6A08}"/>
              </a:ext>
            </a:extLst>
          </p:cNvPr>
          <p:cNvGrpSpPr/>
          <p:nvPr/>
        </p:nvGrpSpPr>
        <p:grpSpPr>
          <a:xfrm flipH="1">
            <a:off x="2559523" y="1770233"/>
            <a:ext cx="6902673" cy="744957"/>
            <a:chOff x="0" y="0"/>
            <a:chExt cx="12446358" cy="1295566"/>
          </a:xfrm>
        </p:grpSpPr>
        <p:sp>
          <p:nvSpPr>
            <p:cNvPr id="5" name="Rectangle 4">
              <a:extLst>
                <a:ext uri="{FF2B5EF4-FFF2-40B4-BE49-F238E27FC236}">
                  <a16:creationId xmlns="" xmlns:a16="http://schemas.microsoft.com/office/drawing/2014/main" id="{8A0EBE5F-FDF8-C0D1-C455-ACDA388EB987}"/>
                </a:ext>
              </a:extLst>
            </p:cNvPr>
            <p:cNvSpPr/>
            <p:nvPr/>
          </p:nvSpPr>
          <p:spPr>
            <a:xfrm>
              <a:off x="1079875" y="52760"/>
              <a:ext cx="11366483" cy="1149286"/>
            </a:xfrm>
            <a:prstGeom prst="rect">
              <a:avLst/>
            </a:prstGeom>
          </p:spPr>
          <p:txBody>
            <a:bodyPr wrap="square">
              <a:noAutofit/>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تحسين الملف الشخصي:</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6" name="Picture 5">
              <a:extLst>
                <a:ext uri="{FF2B5EF4-FFF2-40B4-BE49-F238E27FC236}">
                  <a16:creationId xmlns="" xmlns:a16="http://schemas.microsoft.com/office/drawing/2014/main" id="{FACD576F-BC43-F8B0-6E31-65FCCD0B7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2159737" cy="1295566"/>
            </a:xfrm>
            <a:prstGeom prst="rect">
              <a:avLst/>
            </a:prstGeom>
          </p:spPr>
        </p:pic>
        <p:sp>
          <p:nvSpPr>
            <p:cNvPr id="7" name="Rectangle 6">
              <a:extLst>
                <a:ext uri="{FF2B5EF4-FFF2-40B4-BE49-F238E27FC236}">
                  <a16:creationId xmlns="" xmlns:a16="http://schemas.microsoft.com/office/drawing/2014/main" id="{51357E9F-8643-7E21-E3D1-028F24A0F933}"/>
                </a:ext>
              </a:extLst>
            </p:cNvPr>
            <p:cNvSpPr/>
            <p:nvPr/>
          </p:nvSpPr>
          <p:spPr>
            <a:xfrm>
              <a:off x="113525" y="42516"/>
              <a:ext cx="691968" cy="973983"/>
            </a:xfrm>
            <a:prstGeom prst="rect">
              <a:avLst/>
            </a:prstGeom>
          </p:spPr>
          <p:txBody>
            <a:bodyPr wrap="square">
              <a:noAutofit/>
            </a:bodyPr>
            <a:lstStyle/>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4</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9" name="Rectangle 8">
            <a:extLst>
              <a:ext uri="{FF2B5EF4-FFF2-40B4-BE49-F238E27FC236}">
                <a16:creationId xmlns="" xmlns:a16="http://schemas.microsoft.com/office/drawing/2014/main" id="{0AC2C337-CA05-1C1E-5B08-8574EC01DDF4}"/>
              </a:ext>
            </a:extLst>
          </p:cNvPr>
          <p:cNvSpPr/>
          <p:nvPr/>
        </p:nvSpPr>
        <p:spPr>
          <a:xfrm>
            <a:off x="6735337" y="3140980"/>
            <a:ext cx="4975970" cy="2816156"/>
          </a:xfrm>
          <a:prstGeom prst="rect">
            <a:avLst/>
          </a:prstGeom>
        </p:spPr>
        <p:txBody>
          <a:bodyPr wrap="square">
            <a:spAutoFit/>
          </a:bodyPr>
          <a:lstStyle/>
          <a:p>
            <a:pPr marL="0" marR="0" lvl="0" indent="0" algn="justLow" defTabSz="914400" rtl="1" eaLnBrk="1" fontAlgn="auto" latinLnBrk="0" hangingPunct="1">
              <a:lnSpc>
                <a:spcPct val="15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الملف الشخصي هو الواجهة التي ستظهر أمام كل صاحب مشروع يتحرى عنك قبل منحك المشروع، لذلك عليه أن توليه أكثر اهتمام ممكن. للبدء في تحسين الملف الشخصي قم بالضغط على السهم بجانب اسم حسابك في أعلى اليمين، ثم قم باختيار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View profile.</a:t>
            </a:r>
            <a:endPar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endParaRPr>
          </a:p>
        </p:txBody>
      </p:sp>
      <p:pic>
        <p:nvPicPr>
          <p:cNvPr id="5122" name="Picture 2" descr="Freelancer Icon #402233 - Free Icons Library">
            <a:extLst>
              <a:ext uri="{FF2B5EF4-FFF2-40B4-BE49-F238E27FC236}">
                <a16:creationId xmlns="" xmlns:a16="http://schemas.microsoft.com/office/drawing/2014/main" id="{96E3C9A8-836C-E29A-EFE5-E09CCE92553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8200" y="3207886"/>
            <a:ext cx="5404439" cy="4053329"/>
          </a:xfrm>
          <a:prstGeom prst="rect">
            <a:avLst/>
          </a:prstGeom>
          <a:noFill/>
          <a:extLst>
            <a:ext uri="{909E8E84-426E-40DD-AFC4-6F175D3DCCD1}">
              <a14:hiddenFill xmlns:a14="http://schemas.microsoft.com/office/drawing/2010/main">
                <a:solidFill>
                  <a:srgbClr val="FFFFFF"/>
                </a:solidFill>
              </a14:hiddenFill>
            </a:ext>
          </a:extLst>
        </p:spPr>
      </p:pic>
      <p:sp>
        <p:nvSpPr>
          <p:cNvPr id="10"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10617573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circle(in)">
                                      <p:cBhvr>
                                        <p:cTn id="15" dur="2000"/>
                                        <p:tgtEl>
                                          <p:spTgt spid="9"/>
                                        </p:tgtEl>
                                      </p:cBhvr>
                                    </p:animEffect>
                                  </p:childTnLst>
                                </p:cTn>
                              </p:par>
                              <p:par>
                                <p:cTn id="16" presetID="6" presetClass="entr" presetSubtype="16" fill="hold" nodeType="withEffect">
                                  <p:stCondLst>
                                    <p:cond delay="0"/>
                                  </p:stCondLst>
                                  <p:childTnLst>
                                    <p:set>
                                      <p:cBhvr>
                                        <p:cTn id="17" dur="1" fill="hold">
                                          <p:stCondLst>
                                            <p:cond delay="0"/>
                                          </p:stCondLst>
                                        </p:cTn>
                                        <p:tgtEl>
                                          <p:spTgt spid="5122"/>
                                        </p:tgtEl>
                                        <p:attrNameLst>
                                          <p:attrName>style.visibility</p:attrName>
                                        </p:attrNameLst>
                                      </p:cBhvr>
                                      <p:to>
                                        <p:strVal val="visible"/>
                                      </p:to>
                                    </p:set>
                                    <p:animEffect transition="in" filter="circle(in)">
                                      <p:cBhvr>
                                        <p:cTn id="18" dur="20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sp>
        <p:nvSpPr>
          <p:cNvPr id="9" name="Rectangle 8">
            <a:extLst>
              <a:ext uri="{FF2B5EF4-FFF2-40B4-BE49-F238E27FC236}">
                <a16:creationId xmlns="" xmlns:a16="http://schemas.microsoft.com/office/drawing/2014/main" id="{0AC2C337-CA05-1C1E-5B08-8574EC01DDF4}"/>
              </a:ext>
            </a:extLst>
          </p:cNvPr>
          <p:cNvSpPr/>
          <p:nvPr/>
        </p:nvSpPr>
        <p:spPr>
          <a:xfrm>
            <a:off x="838200" y="2778690"/>
            <a:ext cx="5055220" cy="2215991"/>
          </a:xfrm>
          <a:prstGeom prst="rect">
            <a:avLst/>
          </a:prstGeom>
        </p:spPr>
        <p:txBody>
          <a:bodyPr wrap="square">
            <a:spAutoFit/>
          </a:bodyPr>
          <a:lstStyle/>
          <a:p>
            <a:pPr marL="0" marR="0" lvl="0" indent="0" algn="ctr" defTabSz="914400" rtl="1" eaLnBrk="1" fontAlgn="auto" latinLnBrk="0" hangingPunct="1">
              <a:lnSpc>
                <a:spcPct val="200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الآن سيظهر أمامك الملف الشخصي كما سيظهر أمام أي مستخدم آخر. للبدء  في رفع كفاءة الملف الشخصي قم بالضغط على زر </a:t>
            </a:r>
            <a:r>
              <a:rPr kumimoji="0" lang="en-US"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Edit Profile </a:t>
            </a:r>
            <a:r>
              <a:rPr kumimoji="0" lang="ar-SA"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rPr>
              <a:t>ناحية اليمين</a:t>
            </a:r>
            <a:endParaRPr kumimoji="0" lang="ar-SA" sz="2400" b="1" i="0" u="none" strike="noStrike" kern="1200" cap="none" spc="0" normalizeH="0" baseline="0" noProof="0" dirty="0">
              <a:ln>
                <a:noFill/>
              </a:ln>
              <a:solidFill>
                <a:srgbClr val="C00000"/>
              </a:solidFill>
              <a:effectLst/>
              <a:uLnTx/>
              <a:uFillTx/>
              <a:latin typeface="Calibri" panose="020F0502020204030204"/>
              <a:ea typeface="Calibri" panose="020F0502020204030204" pitchFamily="34" charset="0"/>
              <a:cs typeface="Sakkal Majalla" panose="02000000000000000000" pitchFamily="2" charset="-78"/>
            </a:endParaRPr>
          </a:p>
        </p:txBody>
      </p:sp>
      <p:pic>
        <p:nvPicPr>
          <p:cNvPr id="10" name="Picture Placeholder 7">
            <a:extLst>
              <a:ext uri="{FF2B5EF4-FFF2-40B4-BE49-F238E27FC236}">
                <a16:creationId xmlns="" xmlns:a16="http://schemas.microsoft.com/office/drawing/2014/main" id="{6569857D-3318-237B-C152-A4B91EE90B69}"/>
              </a:ext>
            </a:extLst>
          </p:cNvPr>
          <p:cNvPicPr>
            <a:picLocks noChangeAspect="1"/>
          </p:cNvPicPr>
          <p:nvPr/>
        </p:nvPicPr>
        <p:blipFill rotWithShape="1">
          <a:blip r:embed="rId4">
            <a:extLst>
              <a:ext uri="{28A0092B-C50C-407E-A947-70E740481C1C}">
                <a14:useLocalDpi xmlns:a14="http://schemas.microsoft.com/office/drawing/2010/main" val="0"/>
              </a:ext>
            </a:extLst>
          </a:blip>
          <a:srcRect r="8883"/>
          <a:stretch/>
        </p:blipFill>
        <p:spPr>
          <a:xfrm>
            <a:off x="6096000" y="1973613"/>
            <a:ext cx="5892998" cy="4382738"/>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rgbClr val="FFFFFF">
              <a:lumMod val="95000"/>
            </a:srgbClr>
          </a:solidFill>
        </p:spPr>
      </p:pic>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5861737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ircle(in)">
                                      <p:cBhvr>
                                        <p:cTn id="7" dur="2000"/>
                                        <p:tgtEl>
                                          <p:spTgt spid="10"/>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circle(in)">
                                      <p:cBhvr>
                                        <p:cTn id="10"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59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236597" y="-25108"/>
            <a:ext cx="4474710" cy="1169551"/>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شرح موقع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Freelancer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(كيفية التسجيل وطريقة العمل والربح)</a:t>
            </a:r>
          </a:p>
        </p:txBody>
      </p:sp>
      <p:grpSp>
        <p:nvGrpSpPr>
          <p:cNvPr id="2" name="Group 1">
            <a:extLst>
              <a:ext uri="{FF2B5EF4-FFF2-40B4-BE49-F238E27FC236}">
                <a16:creationId xmlns="" xmlns:a16="http://schemas.microsoft.com/office/drawing/2014/main" id="{CF047C0B-E2C4-CC06-430B-93411F8C6C8F}"/>
              </a:ext>
            </a:extLst>
          </p:cNvPr>
          <p:cNvGrpSpPr/>
          <p:nvPr/>
        </p:nvGrpSpPr>
        <p:grpSpPr>
          <a:xfrm>
            <a:off x="8883437" y="2302563"/>
            <a:ext cx="3716609" cy="4237154"/>
            <a:chOff x="8203327" y="1741445"/>
            <a:chExt cx="4263983" cy="4645663"/>
          </a:xfrm>
        </p:grpSpPr>
        <p:pic>
          <p:nvPicPr>
            <p:cNvPr id="5" name="Picture 4">
              <a:extLst>
                <a:ext uri="{FF2B5EF4-FFF2-40B4-BE49-F238E27FC236}">
                  <a16:creationId xmlns="" xmlns:a16="http://schemas.microsoft.com/office/drawing/2014/main" id="{CF9AC427-4907-EA61-5110-5363E27CD2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8802568" flipH="1" flipV="1">
              <a:off x="8012487" y="1932285"/>
              <a:ext cx="4645663" cy="4263983"/>
            </a:xfrm>
            <a:prstGeom prst="rect">
              <a:avLst/>
            </a:prstGeom>
          </p:spPr>
        </p:pic>
        <p:sp>
          <p:nvSpPr>
            <p:cNvPr id="6" name="Rectangle 5">
              <a:extLst>
                <a:ext uri="{FF2B5EF4-FFF2-40B4-BE49-F238E27FC236}">
                  <a16:creationId xmlns="" xmlns:a16="http://schemas.microsoft.com/office/drawing/2014/main" id="{15F1A39F-4779-D7D2-D09E-207E1DC3C2E6}"/>
                </a:ext>
              </a:extLst>
            </p:cNvPr>
            <p:cNvSpPr/>
            <p:nvPr/>
          </p:nvSpPr>
          <p:spPr>
            <a:xfrm>
              <a:off x="9101358" y="2940566"/>
              <a:ext cx="2760975" cy="1872846"/>
            </a:xfrm>
            <a:prstGeom prst="rect">
              <a:avLst/>
            </a:prstGeom>
          </p:spPr>
          <p:txBody>
            <a:bodyPr wrap="square">
              <a:spAutoFit/>
            </a:bodyPr>
            <a:lstStyle/>
            <a:p>
              <a:pPr algn="ctr" rtl="1">
                <a:lnSpc>
                  <a:spcPct val="150000"/>
                </a:lnSpc>
              </a:pPr>
              <a:r>
                <a:rPr lang="ar-EG" sz="2400" b="1" dirty="0">
                  <a:solidFill>
                    <a:srgbClr val="C00000"/>
                  </a:solidFill>
                  <a:ea typeface="Calibri" panose="020F0502020204030204" pitchFamily="34" charset="0"/>
                  <a:cs typeface="Sakkal Majalla" panose="02000000000000000000" pitchFamily="2" charset="-78"/>
                </a:rPr>
                <a:t>وهذه أهم الخطوات التي عليك عملها لرفع جودة حسابك الشخصي</a:t>
              </a:r>
              <a:endParaRPr lang="ar-EG" sz="2800" dirty="0">
                <a:solidFill>
                  <a:srgbClr val="C00000"/>
                </a:solidFill>
              </a:endParaRPr>
            </a:p>
          </p:txBody>
        </p:sp>
      </p:grpSp>
      <p:grpSp>
        <p:nvGrpSpPr>
          <p:cNvPr id="7" name="Group 6">
            <a:extLst>
              <a:ext uri="{FF2B5EF4-FFF2-40B4-BE49-F238E27FC236}">
                <a16:creationId xmlns="" xmlns:a16="http://schemas.microsoft.com/office/drawing/2014/main" id="{A332DA1C-02C4-770C-A127-83C3CD48EDE4}"/>
              </a:ext>
            </a:extLst>
          </p:cNvPr>
          <p:cNvGrpSpPr/>
          <p:nvPr/>
        </p:nvGrpSpPr>
        <p:grpSpPr>
          <a:xfrm>
            <a:off x="2806617" y="1182671"/>
            <a:ext cx="7835212" cy="798794"/>
            <a:chOff x="2514854" y="1187685"/>
            <a:chExt cx="7835212" cy="798794"/>
          </a:xfrm>
        </p:grpSpPr>
        <p:sp>
          <p:nvSpPr>
            <p:cNvPr id="8" name="Rectangle 7">
              <a:extLst>
                <a:ext uri="{FF2B5EF4-FFF2-40B4-BE49-F238E27FC236}">
                  <a16:creationId xmlns="" xmlns:a16="http://schemas.microsoft.com/office/drawing/2014/main" id="{68E5556F-49FC-7468-F1BE-967CE7FC9044}"/>
                </a:ext>
              </a:extLst>
            </p:cNvPr>
            <p:cNvSpPr/>
            <p:nvPr/>
          </p:nvSpPr>
          <p:spPr>
            <a:xfrm>
              <a:off x="2514854" y="1187685"/>
              <a:ext cx="7486168" cy="46900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justLow" rtl="1">
                <a:lnSpc>
                  <a:spcPct val="107000"/>
                </a:lnSpc>
                <a:spcAft>
                  <a:spcPts val="800"/>
                </a:spcAft>
              </a:pPr>
              <a:r>
                <a:rPr lang="ar-EG" sz="2400" b="1" dirty="0">
                  <a:solidFill>
                    <a:srgbClr val="8DA838"/>
                  </a:solidFill>
                  <a:effectLst/>
                  <a:latin typeface="Sakkal Majalla" panose="02000000000000000000" pitchFamily="2" charset="-78"/>
                  <a:ea typeface="Calibri" panose="020F0502020204030204" pitchFamily="34" charset="0"/>
                  <a:cs typeface="Sakkal Majalla" panose="02000000000000000000" pitchFamily="2" charset="-78"/>
                </a:rPr>
                <a:t>قم بإضافة صورة احترافية لحسابك:</a:t>
              </a:r>
              <a:endParaRPr lang="en-US" sz="1400" dirty="0">
                <a:solidFill>
                  <a:srgbClr val="8DA838"/>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9" name="Rectangle 8">
              <a:extLst>
                <a:ext uri="{FF2B5EF4-FFF2-40B4-BE49-F238E27FC236}">
                  <a16:creationId xmlns="" xmlns:a16="http://schemas.microsoft.com/office/drawing/2014/main" id="{82576568-43DB-CBA7-3C3B-4FF56B9DFDF5}"/>
                </a:ext>
              </a:extLst>
            </p:cNvPr>
            <p:cNvSpPr/>
            <p:nvPr/>
          </p:nvSpPr>
          <p:spPr>
            <a:xfrm>
              <a:off x="9883034" y="1438770"/>
              <a:ext cx="467032" cy="547709"/>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dirty="0">
                  <a:solidFill>
                    <a:srgbClr val="8DA838"/>
                  </a:solidFill>
                  <a:effectLst/>
                  <a:latin typeface="Sakkal Majalla" panose="02000000000000000000" pitchFamily="2" charset="-78"/>
                  <a:ea typeface="Calibri" panose="020F0502020204030204" pitchFamily="34" charset="0"/>
                  <a:cs typeface="Sakkal Majalla" panose="02000000000000000000" pitchFamily="2" charset="-78"/>
                </a:rPr>
                <a:t>1</a:t>
              </a:r>
              <a:endParaRPr lang="en-US" sz="1400" dirty="0">
                <a:solidFill>
                  <a:srgbClr val="8DA838"/>
                </a:solidFill>
                <a:effectLst/>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10" name="Rectangle 9">
            <a:extLst>
              <a:ext uri="{FF2B5EF4-FFF2-40B4-BE49-F238E27FC236}">
                <a16:creationId xmlns="" xmlns:a16="http://schemas.microsoft.com/office/drawing/2014/main" id="{2739C0F3-695D-9AC7-BE72-B4060979BDFF}"/>
              </a:ext>
            </a:extLst>
          </p:cNvPr>
          <p:cNvSpPr/>
          <p:nvPr/>
        </p:nvSpPr>
        <p:spPr>
          <a:xfrm>
            <a:off x="231792" y="1395008"/>
            <a:ext cx="10088722" cy="1154162"/>
          </a:xfrm>
          <a:prstGeom prst="rect">
            <a:avLst/>
          </a:prstGeom>
        </p:spPr>
        <p:txBody>
          <a:bodyPr wrap="square">
            <a:spAutoFit/>
          </a:bodyPr>
          <a:lstStyle/>
          <a:p>
            <a:pPr algn="justLow">
              <a:lnSpc>
                <a:spcPct val="150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قم بالوقوف على مربع الصورة ناحية اليسار، ثم اضغط على علامة الكاميرا، وارفع صورة من جهازك الخاص، أو من حساب لينكد إن</a:t>
            </a:r>
          </a:p>
        </p:txBody>
      </p:sp>
      <p:grpSp>
        <p:nvGrpSpPr>
          <p:cNvPr id="11" name="Group 10">
            <a:extLst>
              <a:ext uri="{FF2B5EF4-FFF2-40B4-BE49-F238E27FC236}">
                <a16:creationId xmlns="" xmlns:a16="http://schemas.microsoft.com/office/drawing/2014/main" id="{63B834DD-1091-8EBD-D984-7353624533AA}"/>
              </a:ext>
            </a:extLst>
          </p:cNvPr>
          <p:cNvGrpSpPr/>
          <p:nvPr/>
        </p:nvGrpSpPr>
        <p:grpSpPr>
          <a:xfrm>
            <a:off x="1613017" y="2442678"/>
            <a:ext cx="7964246" cy="623031"/>
            <a:chOff x="2385820" y="1363448"/>
            <a:chExt cx="7964246" cy="623031"/>
          </a:xfrm>
        </p:grpSpPr>
        <p:sp>
          <p:nvSpPr>
            <p:cNvPr id="12" name="Rectangle 11">
              <a:extLst>
                <a:ext uri="{FF2B5EF4-FFF2-40B4-BE49-F238E27FC236}">
                  <a16:creationId xmlns="" xmlns:a16="http://schemas.microsoft.com/office/drawing/2014/main" id="{45F4D420-161C-2359-6B3A-B65CB99361C7}"/>
                </a:ext>
              </a:extLst>
            </p:cNvPr>
            <p:cNvSpPr/>
            <p:nvPr/>
          </p:nvSpPr>
          <p:spPr>
            <a:xfrm>
              <a:off x="2385820" y="1363448"/>
              <a:ext cx="7486168" cy="46900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justLow" rtl="1">
                <a:lnSpc>
                  <a:spcPct val="107000"/>
                </a:lnSpc>
                <a:spcAft>
                  <a:spcPts val="800"/>
                </a:spcAft>
              </a:pPr>
              <a:r>
                <a:rPr lang="ar-EG" sz="2400" b="1" dirty="0">
                  <a:solidFill>
                    <a:srgbClr val="FFAE00"/>
                  </a:solidFill>
                  <a:latin typeface="Sakkal Majalla" panose="02000000000000000000" pitchFamily="2" charset="-78"/>
                  <a:ea typeface="Calibri" panose="020F0502020204030204" pitchFamily="34" charset="0"/>
                  <a:cs typeface="Sakkal Majalla" panose="02000000000000000000" pitchFamily="2" charset="-78"/>
                </a:rPr>
                <a:t>قم بتحديث عنوان وظيفتك:</a:t>
              </a:r>
              <a:endParaRPr lang="en-US" sz="1400" dirty="0">
                <a:solidFill>
                  <a:srgbClr val="FFAE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3" name="Rectangle 12">
              <a:extLst>
                <a:ext uri="{FF2B5EF4-FFF2-40B4-BE49-F238E27FC236}">
                  <a16:creationId xmlns="" xmlns:a16="http://schemas.microsoft.com/office/drawing/2014/main" id="{03C8F8BD-C7D9-F68A-2C6B-7172F985AAD1}"/>
                </a:ext>
              </a:extLst>
            </p:cNvPr>
            <p:cNvSpPr/>
            <p:nvPr/>
          </p:nvSpPr>
          <p:spPr>
            <a:xfrm>
              <a:off x="9883034" y="1438770"/>
              <a:ext cx="467032" cy="547709"/>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dirty="0">
                  <a:solidFill>
                    <a:srgbClr val="FFAE00"/>
                  </a:solidFill>
                  <a:effectLst/>
                  <a:latin typeface="Sakkal Majalla" panose="02000000000000000000" pitchFamily="2" charset="-78"/>
                  <a:ea typeface="Calibri" panose="020F0502020204030204" pitchFamily="34" charset="0"/>
                  <a:cs typeface="Sakkal Majalla" panose="02000000000000000000" pitchFamily="2" charset="-78"/>
                </a:rPr>
                <a:t>2</a:t>
              </a:r>
              <a:endParaRPr lang="en-US" sz="1400" dirty="0">
                <a:solidFill>
                  <a:srgbClr val="FFAE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14" name="Rectangle 13">
            <a:extLst>
              <a:ext uri="{FF2B5EF4-FFF2-40B4-BE49-F238E27FC236}">
                <a16:creationId xmlns="" xmlns:a16="http://schemas.microsoft.com/office/drawing/2014/main" id="{FB097F8D-E2F8-E13D-2BF7-73F074FBD0E3}"/>
              </a:ext>
            </a:extLst>
          </p:cNvPr>
          <p:cNvSpPr/>
          <p:nvPr/>
        </p:nvSpPr>
        <p:spPr>
          <a:xfrm>
            <a:off x="119270" y="2899228"/>
            <a:ext cx="9081581" cy="830997"/>
          </a:xfrm>
          <a:prstGeom prst="rect">
            <a:avLst/>
          </a:prstGeom>
        </p:spPr>
        <p:txBody>
          <a:bodyPr wrap="square">
            <a:spAutoFit/>
          </a:bodyPr>
          <a:lstStyle/>
          <a:p>
            <a:pPr algn="justLow">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واكتب نبذة مختصرة عن نفسك وما تقدم من خدمات: ستجد</a:t>
            </a: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a:t>
            </a: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ذلك في منتصف الشاشة أسفل اسم الحساب</a:t>
            </a:r>
          </a:p>
        </p:txBody>
      </p:sp>
      <p:grpSp>
        <p:nvGrpSpPr>
          <p:cNvPr id="15" name="Group 14">
            <a:extLst>
              <a:ext uri="{FF2B5EF4-FFF2-40B4-BE49-F238E27FC236}">
                <a16:creationId xmlns="" xmlns:a16="http://schemas.microsoft.com/office/drawing/2014/main" id="{BC940474-BA9F-C4FE-E69B-46402F1E2FB4}"/>
              </a:ext>
            </a:extLst>
          </p:cNvPr>
          <p:cNvGrpSpPr/>
          <p:nvPr/>
        </p:nvGrpSpPr>
        <p:grpSpPr>
          <a:xfrm>
            <a:off x="1029445" y="3783750"/>
            <a:ext cx="7986795" cy="666602"/>
            <a:chOff x="2363271" y="1438770"/>
            <a:chExt cx="7986795" cy="666602"/>
          </a:xfrm>
        </p:grpSpPr>
        <p:sp>
          <p:nvSpPr>
            <p:cNvPr id="16" name="Rectangle 15">
              <a:extLst>
                <a:ext uri="{FF2B5EF4-FFF2-40B4-BE49-F238E27FC236}">
                  <a16:creationId xmlns="" xmlns:a16="http://schemas.microsoft.com/office/drawing/2014/main" id="{37B8541E-2475-BE35-8447-01107B8CF01B}"/>
                </a:ext>
              </a:extLst>
            </p:cNvPr>
            <p:cNvSpPr/>
            <p:nvPr/>
          </p:nvSpPr>
          <p:spPr>
            <a:xfrm>
              <a:off x="2363271" y="1636372"/>
              <a:ext cx="7486168" cy="46900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justLow" rtl="1">
                <a:lnSpc>
                  <a:spcPct val="107000"/>
                </a:lnSpc>
                <a:spcAft>
                  <a:spcPts val="800"/>
                </a:spcAft>
              </a:pPr>
              <a:r>
                <a:rPr lang="ar-EG" sz="2400" b="1" dirty="0">
                  <a:solidFill>
                    <a:srgbClr val="3F7BBC"/>
                  </a:solidFill>
                  <a:latin typeface="Sakkal Majalla" panose="02000000000000000000" pitchFamily="2" charset="-78"/>
                  <a:ea typeface="Calibri" panose="020F0502020204030204" pitchFamily="34" charset="0"/>
                  <a:cs typeface="Sakkal Majalla" panose="02000000000000000000" pitchFamily="2" charset="-78"/>
                </a:rPr>
                <a:t>قم بإضافة بعض أعمالك السابقة في حافظة الأعمال الخاصة بك  :</a:t>
              </a:r>
              <a:r>
                <a:rPr lang="en-US" sz="2400" b="1" dirty="0">
                  <a:solidFill>
                    <a:srgbClr val="3F7BBC"/>
                  </a:solidFill>
                  <a:latin typeface="Sakkal Majalla" panose="02000000000000000000" pitchFamily="2" charset="-78"/>
                  <a:ea typeface="Calibri" panose="020F0502020204030204" pitchFamily="34" charset="0"/>
                  <a:cs typeface="Sakkal Majalla" panose="02000000000000000000" pitchFamily="2" charset="-78"/>
                </a:rPr>
                <a:t>Portfolio </a:t>
              </a:r>
              <a:r>
                <a:rPr lang="ar-EG" sz="2400" b="1" dirty="0">
                  <a:solidFill>
                    <a:srgbClr val="3F7BBC"/>
                  </a:solidFill>
                  <a:latin typeface="Sakkal Majalla" panose="02000000000000000000" pitchFamily="2" charset="-78"/>
                  <a:ea typeface="Calibri" panose="020F0502020204030204" pitchFamily="34" charset="0"/>
                  <a:cs typeface="Sakkal Majalla" panose="02000000000000000000" pitchFamily="2" charset="-78"/>
                </a:rPr>
                <a:t>:</a:t>
              </a:r>
              <a:endParaRPr lang="en-US" sz="1400" dirty="0">
                <a:solidFill>
                  <a:srgbClr val="3F7BBC"/>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7" name="Rectangle 16">
              <a:extLst>
                <a:ext uri="{FF2B5EF4-FFF2-40B4-BE49-F238E27FC236}">
                  <a16:creationId xmlns="" xmlns:a16="http://schemas.microsoft.com/office/drawing/2014/main" id="{44EE0178-3BA0-F66C-4FFF-2A3C239BDFAE}"/>
                </a:ext>
              </a:extLst>
            </p:cNvPr>
            <p:cNvSpPr/>
            <p:nvPr/>
          </p:nvSpPr>
          <p:spPr>
            <a:xfrm>
              <a:off x="9883034" y="1438770"/>
              <a:ext cx="467032" cy="547709"/>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dirty="0">
                  <a:solidFill>
                    <a:srgbClr val="3F7BBC"/>
                  </a:solidFill>
                  <a:effectLst/>
                  <a:latin typeface="Sakkal Majalla" panose="02000000000000000000" pitchFamily="2" charset="-78"/>
                  <a:ea typeface="Calibri" panose="020F0502020204030204" pitchFamily="34" charset="0"/>
                  <a:cs typeface="Sakkal Majalla" panose="02000000000000000000" pitchFamily="2" charset="-78"/>
                </a:rPr>
                <a:t>3</a:t>
              </a:r>
              <a:endParaRPr lang="en-US" sz="1400" dirty="0">
                <a:solidFill>
                  <a:srgbClr val="3F7BBC"/>
                </a:solidFill>
                <a:effectLst/>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18" name="Rectangle 17">
            <a:extLst>
              <a:ext uri="{FF2B5EF4-FFF2-40B4-BE49-F238E27FC236}">
                <a16:creationId xmlns="" xmlns:a16="http://schemas.microsoft.com/office/drawing/2014/main" id="{53733007-89C8-F697-9273-2255677B9FD9}"/>
              </a:ext>
            </a:extLst>
          </p:cNvPr>
          <p:cNvSpPr/>
          <p:nvPr/>
        </p:nvSpPr>
        <p:spPr>
          <a:xfrm>
            <a:off x="231792" y="4503878"/>
            <a:ext cx="8397753" cy="461665"/>
          </a:xfrm>
          <a:prstGeom prst="rect">
            <a:avLst/>
          </a:prstGeom>
        </p:spPr>
        <p:txBody>
          <a:bodyPr wrap="square">
            <a:spAutoFit/>
          </a:bodyPr>
          <a:lstStyle/>
          <a:p>
            <a:pPr algn="justLow">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ستجد</a:t>
            </a: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a:t>
            </a: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ذلك في مستطيل أسفل النبذة الخاصة بك</a:t>
            </a:r>
          </a:p>
        </p:txBody>
      </p:sp>
      <p:grpSp>
        <p:nvGrpSpPr>
          <p:cNvPr id="19" name="Group 18">
            <a:extLst>
              <a:ext uri="{FF2B5EF4-FFF2-40B4-BE49-F238E27FC236}">
                <a16:creationId xmlns="" xmlns:a16="http://schemas.microsoft.com/office/drawing/2014/main" id="{414EF748-F8A1-6095-F2E2-8A3292004176}"/>
              </a:ext>
            </a:extLst>
          </p:cNvPr>
          <p:cNvGrpSpPr/>
          <p:nvPr/>
        </p:nvGrpSpPr>
        <p:grpSpPr>
          <a:xfrm>
            <a:off x="1537631" y="5072788"/>
            <a:ext cx="7803582" cy="830997"/>
            <a:chOff x="2630382" y="1438770"/>
            <a:chExt cx="7719684" cy="815754"/>
          </a:xfrm>
        </p:grpSpPr>
        <p:sp>
          <p:nvSpPr>
            <p:cNvPr id="20" name="Rectangle 19">
              <a:extLst>
                <a:ext uri="{FF2B5EF4-FFF2-40B4-BE49-F238E27FC236}">
                  <a16:creationId xmlns="" xmlns:a16="http://schemas.microsoft.com/office/drawing/2014/main" id="{2C90E546-070D-4400-E411-D93861F76DFA}"/>
                </a:ext>
              </a:extLst>
            </p:cNvPr>
            <p:cNvSpPr/>
            <p:nvPr/>
          </p:nvSpPr>
          <p:spPr>
            <a:xfrm>
              <a:off x="2630382" y="1785524"/>
              <a:ext cx="7486168" cy="469000"/>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justLow" rtl="1">
                <a:lnSpc>
                  <a:spcPct val="107000"/>
                </a:lnSpc>
                <a:spcAft>
                  <a:spcPts val="800"/>
                </a:spcAft>
              </a:pPr>
              <a:r>
                <a:rPr lang="ar-EG" sz="2400" b="1" dirty="0">
                  <a:solidFill>
                    <a:srgbClr val="FE608F"/>
                  </a:solidFill>
                  <a:latin typeface="Sakkal Majalla" panose="02000000000000000000" pitchFamily="2" charset="-78"/>
                  <a:ea typeface="Calibri" panose="020F0502020204030204" pitchFamily="34" charset="0"/>
                  <a:cs typeface="Sakkal Majalla" panose="02000000000000000000" pitchFamily="2" charset="-78"/>
                </a:rPr>
                <a:t>قم بإدخال بيانات خبراتك السابقة:</a:t>
              </a:r>
              <a:endParaRPr lang="en-US" sz="1400" dirty="0">
                <a:solidFill>
                  <a:srgbClr val="FE608F"/>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21" name="Rectangle 20">
              <a:extLst>
                <a:ext uri="{FF2B5EF4-FFF2-40B4-BE49-F238E27FC236}">
                  <a16:creationId xmlns="" xmlns:a16="http://schemas.microsoft.com/office/drawing/2014/main" id="{A923E9CC-3139-A126-46F9-65045752B042}"/>
                </a:ext>
              </a:extLst>
            </p:cNvPr>
            <p:cNvSpPr/>
            <p:nvPr/>
          </p:nvSpPr>
          <p:spPr>
            <a:xfrm>
              <a:off x="9883034" y="1438770"/>
              <a:ext cx="467032" cy="547709"/>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algn="ctr" rtl="1">
                <a:lnSpc>
                  <a:spcPct val="107000"/>
                </a:lnSpc>
                <a:spcAft>
                  <a:spcPts val="800"/>
                </a:spcAft>
              </a:pPr>
              <a:r>
                <a:rPr lang="ar-EG" sz="2400" b="1" dirty="0">
                  <a:solidFill>
                    <a:srgbClr val="FE608F"/>
                  </a:solidFill>
                  <a:effectLst/>
                  <a:latin typeface="Sakkal Majalla" panose="02000000000000000000" pitchFamily="2" charset="-78"/>
                  <a:ea typeface="Calibri" panose="020F0502020204030204" pitchFamily="34" charset="0"/>
                  <a:cs typeface="Sakkal Majalla" panose="02000000000000000000" pitchFamily="2" charset="-78"/>
                </a:rPr>
                <a:t>4</a:t>
              </a:r>
              <a:endParaRPr lang="en-US" sz="1400" dirty="0">
                <a:solidFill>
                  <a:srgbClr val="FE608F"/>
                </a:solidFill>
                <a:effectLst/>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22" name="Rectangle 21">
            <a:extLst>
              <a:ext uri="{FF2B5EF4-FFF2-40B4-BE49-F238E27FC236}">
                <a16:creationId xmlns="" xmlns:a16="http://schemas.microsoft.com/office/drawing/2014/main" id="{412C991C-F136-5E3D-3909-3077C74CF3A6}"/>
              </a:ext>
            </a:extLst>
          </p:cNvPr>
          <p:cNvSpPr/>
          <p:nvPr/>
        </p:nvSpPr>
        <p:spPr>
          <a:xfrm>
            <a:off x="344006" y="5801949"/>
            <a:ext cx="8785626" cy="1154162"/>
          </a:xfrm>
          <a:prstGeom prst="rect">
            <a:avLst/>
          </a:prstGeom>
        </p:spPr>
        <p:txBody>
          <a:bodyPr wrap="square">
            <a:spAutoFit/>
          </a:bodyPr>
          <a:lstStyle/>
          <a:p>
            <a:pPr algn="justLow">
              <a:lnSpc>
                <a:spcPct val="150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والدرجات العلمية التي حصلت عليها، وأضف مؤهلاتك، والمنشورات التي قمت بنشرها (كتاب مثلاً قمت بتأليفه). ستجدهم بالترتيب نزولاً للأسفل</a:t>
            </a:r>
          </a:p>
        </p:txBody>
      </p:sp>
      <p:sp>
        <p:nvSpPr>
          <p:cNvPr id="2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3408221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down)">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barn(inVertical)">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down)">
                                      <p:cBhvr>
                                        <p:cTn id="40" dur="500"/>
                                        <p:tgtEl>
                                          <p:spTgt spid="18"/>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barn(inVertical)">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wipe(down)">
                                      <p:cBhvr>
                                        <p:cTn id="5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8" grpId="0"/>
      <p:bldP spid="2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791074" y="112678"/>
            <a:ext cx="3541602" cy="6858000"/>
            <a:chOff x="8791074" y="112678"/>
            <a:chExt cx="3541602" cy="6858000"/>
          </a:xfrm>
        </p:grpSpPr>
        <p:pic>
          <p:nvPicPr>
            <p:cNvPr id="4" name="Picture 3"/>
            <p:cNvPicPr>
              <a:picLocks noChangeAspect="1"/>
            </p:cNvPicPr>
            <p:nvPr/>
          </p:nvPicPr>
          <p:blipFill>
            <a:blip r:embed="rId3" cstate="print">
              <a:extLst>
                <a:ext uri="{BEBA8EAE-BF5A-486C-A8C5-ECC9F3942E4B}">
                  <a14:imgProps xmlns:a14="http://schemas.microsoft.com/office/drawing/2010/main">
                    <a14:imgLayer r:embed="rId4">
                      <a14:imgEffect>
                        <a14:brightnessContrast bright="5000"/>
                      </a14:imgEffect>
                    </a14:imgLayer>
                  </a14:imgProps>
                </a:ext>
                <a:ext uri="{28A0092B-C50C-407E-A947-70E740481C1C}">
                  <a14:useLocalDpi xmlns:a14="http://schemas.microsoft.com/office/drawing/2010/main" val="0"/>
                </a:ext>
              </a:extLst>
            </a:blip>
            <a:stretch>
              <a:fillRect/>
            </a:stretch>
          </p:blipFill>
          <p:spPr>
            <a:xfrm>
              <a:off x="8791074" y="112678"/>
              <a:ext cx="3400926" cy="6858000"/>
            </a:xfrm>
            <a:prstGeom prst="rect">
              <a:avLst/>
            </a:prstGeom>
          </p:spPr>
        </p:pic>
        <p:sp>
          <p:nvSpPr>
            <p:cNvPr id="5" name="Rectangle 4"/>
            <p:cNvSpPr/>
            <p:nvPr/>
          </p:nvSpPr>
          <p:spPr>
            <a:xfrm>
              <a:off x="9294593" y="3212151"/>
              <a:ext cx="3038083" cy="659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EG" sz="3600" b="1" dirty="0">
                  <a:ln>
                    <a:solidFill>
                      <a:srgbClr val="28B056"/>
                    </a:solidFill>
                  </a:ln>
                  <a:solidFill>
                    <a:srgbClr val="28B056"/>
                  </a:solidFill>
                  <a:latin typeface="Sakkal Majalla" pitchFamily="2" charset="-78"/>
                  <a:cs typeface="Sakkal Majalla" pitchFamily="2" charset="-78"/>
                </a:rPr>
                <a:t>الأهداف التفصيلية</a:t>
              </a:r>
            </a:p>
          </p:txBody>
        </p:sp>
      </p:grpSp>
      <p:sp>
        <p:nvSpPr>
          <p:cNvPr id="8" name="Rectangle 7"/>
          <p:cNvSpPr/>
          <p:nvPr/>
        </p:nvSpPr>
        <p:spPr>
          <a:xfrm>
            <a:off x="298938" y="947577"/>
            <a:ext cx="8492136" cy="47910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justLow" fontAlgn="t">
              <a:lnSpc>
                <a:spcPct val="125000"/>
              </a:lnSpc>
              <a:buSzPct val="120000"/>
            </a:pPr>
            <a:r>
              <a:rPr lang="ar-EG" sz="2800" b="1" dirty="0">
                <a:solidFill>
                  <a:srgbClr val="C00000"/>
                </a:solidFill>
                <a:latin typeface="Sakkal Majalla" pitchFamily="2" charset="-78"/>
                <a:cs typeface="Sakkal Majalla" pitchFamily="2" charset="-78"/>
              </a:rPr>
              <a:t>في نهاية البرنامج يتوقع أن يكون المتدرب قادراً على:</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تعريف تدقيق الحسابات</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أهمية وأهداف التدقيق</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العلاقة بين التدقيق والمحاسبة</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اهداف المراجعة الداخلية</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صفات ومزايا وإجراءات عمل المراجعة الداخلية </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التدقيق الداخلي في ضوء المعايير الدولية</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الاستراتيجيات المتقدمة في المراجعة الداخلية</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الاستراتيجيات المتقدمة لكشف الأخطاء والغش في الحسابات</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الاتجاهات الحديثة في مراجعة الحسابات الحكومية</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التعرف على أهم الاستراتيجيات المتقدمة لكشف الأخطاء والغش في الحسابات</a:t>
            </a:r>
          </a:p>
          <a:p>
            <a:pPr marL="914400" lvl="1" indent="-457200" algn="justLow" fontAlgn="t">
              <a:lnSpc>
                <a:spcPct val="125000"/>
              </a:lnSpc>
              <a:buSzPct val="120000"/>
              <a:buBlip>
                <a:blip r:embed="rId5"/>
              </a:buBlip>
            </a:pPr>
            <a:r>
              <a:rPr lang="ar-EG" sz="2400" dirty="0">
                <a:ln>
                  <a:solidFill>
                    <a:srgbClr val="002060"/>
                  </a:solidFill>
                </a:ln>
                <a:solidFill>
                  <a:prstClr val="black">
                    <a:lumMod val="95000"/>
                    <a:lumOff val="5000"/>
                  </a:prstClr>
                </a:solidFill>
                <a:latin typeface="Sakkal Majalla" pitchFamily="2" charset="-78"/>
                <a:cs typeface="Sakkal Majalla" pitchFamily="2" charset="-78"/>
              </a:rPr>
              <a:t>اكتشاف الاتجاهات الحديثة في مراجعة الحسابات الحكومية</a:t>
            </a:r>
          </a:p>
        </p:txBody>
      </p:sp>
      <p:sp>
        <p:nvSpPr>
          <p:cNvPr id="9" name="Slide Number Placeholder 8"/>
          <p:cNvSpPr>
            <a:spLocks noGrp="1"/>
          </p:cNvSpPr>
          <p:nvPr>
            <p:ph type="sldNum" sz="quarter" idx="12"/>
          </p:nvPr>
        </p:nvSpPr>
        <p:spPr/>
        <p:txBody>
          <a:bodyPr/>
          <a:lstStyle/>
          <a:p>
            <a:fld id="{F0C0E137-212D-48BF-BD2D-C24450D8AE18}" type="slidenum">
              <a:rPr lang="ar-EG" smtClean="0">
                <a:solidFill>
                  <a:prstClr val="black">
                    <a:tint val="75000"/>
                  </a:prstClr>
                </a:solidFill>
              </a:rPr>
              <a:pPr/>
              <a:t>6</a:t>
            </a:fld>
            <a:endParaRPr lang="ar-EG">
              <a:solidFill>
                <a:prstClr val="black">
                  <a:tint val="75000"/>
                </a:prstClr>
              </a:solidFill>
            </a:endParaRPr>
          </a:p>
        </p:txBody>
      </p:sp>
      <p:sp>
        <p:nvSpPr>
          <p:cNvPr id="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539273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barn(inVertical)">
                                      <p:cBhvr>
                                        <p:cTn id="12"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oogle Shape;105;p14"/>
          <p:cNvPicPr preferRelativeResize="0"/>
          <p:nvPr/>
        </p:nvPicPr>
        <p:blipFill>
          <a:blip r:embed="rId2">
            <a:extLst>
              <a:ext uri="{28A0092B-C50C-407E-A947-70E740481C1C}">
                <a14:useLocalDpi xmlns:a14="http://schemas.microsoft.com/office/drawing/2010/main" val="0"/>
              </a:ext>
            </a:extLst>
          </a:blip>
          <a:srcRect/>
          <a:stretch/>
        </p:blipFill>
        <p:spPr>
          <a:xfrm flipH="1">
            <a:off x="5604588" y="0"/>
            <a:ext cx="6587412" cy="6857999"/>
          </a:xfrm>
          <a:custGeom>
            <a:avLst/>
            <a:gdLst/>
            <a:ahLst/>
            <a:cxnLst/>
            <a:rect l="l" t="t" r="r" b="b"/>
            <a:pathLst>
              <a:path w="21600" h="21600" extrusionOk="0">
                <a:moveTo>
                  <a:pt x="0" y="0"/>
                </a:moveTo>
                <a:lnTo>
                  <a:pt x="0" y="21600"/>
                </a:lnTo>
                <a:lnTo>
                  <a:pt x="20218" y="21600"/>
                </a:lnTo>
                <a:lnTo>
                  <a:pt x="21600" y="15354"/>
                </a:lnTo>
                <a:lnTo>
                  <a:pt x="16966" y="16698"/>
                </a:lnTo>
                <a:lnTo>
                  <a:pt x="14603" y="14996"/>
                </a:lnTo>
                <a:lnTo>
                  <a:pt x="14607" y="14994"/>
                </a:lnTo>
                <a:lnTo>
                  <a:pt x="17925" y="0"/>
                </a:lnTo>
                <a:lnTo>
                  <a:pt x="0" y="0"/>
                </a:lnTo>
                <a:close/>
              </a:path>
            </a:pathLst>
          </a:custGeom>
          <a:blipFill>
            <a:blip r:embed="rId3"/>
            <a:stretch>
              <a:fillRect/>
            </a:stretch>
          </a:blipFill>
          <a:ln>
            <a:noFill/>
          </a:ln>
        </p:spPr>
      </p:pic>
      <p:sp>
        <p:nvSpPr>
          <p:cNvPr id="19" name="TextBox 18">
            <a:extLst>
              <a:ext uri="{FF2B5EF4-FFF2-40B4-BE49-F238E27FC236}">
                <a16:creationId xmlns="" xmlns:a16="http://schemas.microsoft.com/office/drawing/2014/main" id="{7E5A0D50-BD01-48CF-9E1E-6EBE3CFE0757}"/>
              </a:ext>
            </a:extLst>
          </p:cNvPr>
          <p:cNvSpPr txBox="1"/>
          <p:nvPr/>
        </p:nvSpPr>
        <p:spPr>
          <a:xfrm rot="4793141" flipH="1">
            <a:off x="4500585" y="1646021"/>
            <a:ext cx="4622296" cy="114372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000" b="1" i="0" u="none" strike="noStrike" kern="0" cap="none" spc="0" normalizeH="0" baseline="0" noProof="0" dirty="0">
                <a:ln>
                  <a:noFill/>
                </a:ln>
                <a:solidFill>
                  <a:prstClr val="white"/>
                </a:solidFill>
                <a:effectLst/>
                <a:uLnTx/>
                <a:uFillTx/>
                <a:latin typeface="Sakkal Majalla" pitchFamily="2" charset="-78"/>
                <a:ea typeface="+mn-ea"/>
                <a:cs typeface="Sakkal Majalla" pitchFamily="2" charset="-78"/>
              </a:rPr>
              <a:t>الجلسة التدريبية الثانية</a:t>
            </a:r>
          </a:p>
        </p:txBody>
      </p:sp>
      <p:sp>
        <p:nvSpPr>
          <p:cNvPr id="18" name="TextBox 17">
            <a:extLst>
              <a:ext uri="{FF2B5EF4-FFF2-40B4-BE49-F238E27FC236}">
                <a16:creationId xmlns="" xmlns:a16="http://schemas.microsoft.com/office/drawing/2014/main" id="{7E5A0D50-BD01-48CF-9E1E-6EBE3CFE0757}"/>
              </a:ext>
            </a:extLst>
          </p:cNvPr>
          <p:cNvSpPr txBox="1"/>
          <p:nvPr/>
        </p:nvSpPr>
        <p:spPr>
          <a:xfrm>
            <a:off x="178385" y="1772811"/>
            <a:ext cx="5129596" cy="165618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5400" b="1" i="0" u="none" strike="noStrike" kern="0" cap="none" spc="0" normalizeH="0" baseline="0" noProof="0" dirty="0">
                <a:ln>
                  <a:noFill/>
                </a:ln>
                <a:solidFill>
                  <a:prstClr val="black">
                    <a:lumMod val="75000"/>
                    <a:lumOff val="25000"/>
                  </a:prstClr>
                </a:solidFill>
                <a:effectLst>
                  <a:outerShdw blurRad="38100" dist="38100" dir="2700000" algn="tl">
                    <a:srgbClr val="000000">
                      <a:alpha val="43137"/>
                    </a:srgbClr>
                  </a:outerShdw>
                </a:effectLst>
                <a:uLnTx/>
                <a:uFillTx/>
                <a:latin typeface="Sakkal Majalla" pitchFamily="2" charset="-78"/>
                <a:ea typeface="+mn-ea"/>
                <a:cs typeface="Sakkal Majalla" pitchFamily="2" charset="-78"/>
              </a:rPr>
              <a:t>إدارة فريق العمل والتعامل مع الموردين</a:t>
            </a:r>
          </a:p>
        </p:txBody>
      </p:sp>
      <p:sp>
        <p:nvSpPr>
          <p:cNvPr id="4" name="Slide Number Placeholder 3"/>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60</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مستطيل 2"/>
          <p:cNvSpPr/>
          <p:nvPr/>
        </p:nvSpPr>
        <p:spPr>
          <a:xfrm>
            <a:off x="10820400" y="6553199"/>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8505583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مفهوم إدارة فريق العمل والعمل الجماعي</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61</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463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93272724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62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فريق العمل والعمل الجماعي</a:t>
            </a:r>
          </a:p>
        </p:txBody>
      </p:sp>
      <p:sp>
        <p:nvSpPr>
          <p:cNvPr id="9" name="Rectangle 8"/>
          <p:cNvSpPr/>
          <p:nvPr/>
        </p:nvSpPr>
        <p:spPr>
          <a:xfrm>
            <a:off x="8213036" y="2568582"/>
            <a:ext cx="2852529" cy="3323987"/>
          </a:xfrm>
          <a:prstGeom prst="rect">
            <a:avLst/>
          </a:prstGeom>
        </p:spPr>
        <p:txBody>
          <a:bodyPr wrap="square">
            <a:spAutoFit/>
          </a:bodyPr>
          <a:lstStyle/>
          <a:p>
            <a:pPr lvl="0" algn="ctr">
              <a:lnSpc>
                <a:spcPct val="125000"/>
              </a:lnSpc>
              <a:spcAft>
                <a:spcPts val="800"/>
              </a:spcAft>
            </a:pP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تعريف إدارة فريق العمل </a:t>
            </a:r>
            <a: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a:r>
            <a:b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b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هي مجموعة الإجراءات والأنشطة التي يقوم بها المدير أو المؤسسة والتي تضمن أن مجموعة العمل ستقوم بتحقيق أهداف العمل </a:t>
            </a:r>
            <a: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a:r>
            <a:b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b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كما هو مخطط له</a:t>
            </a:r>
          </a:p>
        </p:txBody>
      </p:sp>
      <p:pic>
        <p:nvPicPr>
          <p:cNvPr id="2" name="Picture 1" descr="العمل الجماعي وحماية المؤسسات من المخاطر">
            <a:extLst>
              <a:ext uri="{FF2B5EF4-FFF2-40B4-BE49-F238E27FC236}">
                <a16:creationId xmlns="" xmlns:a16="http://schemas.microsoft.com/office/drawing/2014/main" id="{DEAD39E1-42CC-17C3-C3B6-226AB43D52B2}"/>
              </a:ext>
            </a:extLst>
          </p:cNvPr>
          <p:cNvPicPr>
            <a:picLocks noChangeAspect="1"/>
          </p:cNvPicPr>
          <p:nvPr/>
        </p:nvPicPr>
        <p:blipFill rotWithShape="1">
          <a:blip r:embed="rId4">
            <a:clrChange>
              <a:clrFrom>
                <a:srgbClr val="F3EBFF"/>
              </a:clrFrom>
              <a:clrTo>
                <a:srgbClr val="F3EBFF">
                  <a:alpha val="0"/>
                </a:srgbClr>
              </a:clrTo>
            </a:clrChange>
            <a:extLst>
              <a:ext uri="{28A0092B-C50C-407E-A947-70E740481C1C}">
                <a14:useLocalDpi xmlns:a14="http://schemas.microsoft.com/office/drawing/2010/main" val="0"/>
              </a:ext>
            </a:extLst>
          </a:blip>
          <a:srcRect l="7143" t="11111" r="5749" b="6713"/>
          <a:stretch/>
        </p:blipFill>
        <p:spPr bwMode="auto">
          <a:xfrm>
            <a:off x="3838121" y="1964402"/>
            <a:ext cx="4908313" cy="4893598"/>
          </a:xfrm>
          <a:prstGeom prst="rect">
            <a:avLst/>
          </a:prstGeom>
          <a:noFill/>
          <a:ln>
            <a:noFill/>
          </a:ln>
          <a:extLst>
            <a:ext uri="{53640926-AAD7-44D8-BBD7-CCE9431645EC}">
              <a14:shadowObscured xmlns:a14="http://schemas.microsoft.com/office/drawing/2010/main"/>
            </a:ext>
          </a:extLst>
        </p:spPr>
      </p:pic>
      <p:sp>
        <p:nvSpPr>
          <p:cNvPr id="5" name="Rectangle 4">
            <a:extLst>
              <a:ext uri="{FF2B5EF4-FFF2-40B4-BE49-F238E27FC236}">
                <a16:creationId xmlns="" xmlns:a16="http://schemas.microsoft.com/office/drawing/2014/main" id="{56B95BD7-959D-EBD3-448B-97B41922FF5B}"/>
              </a:ext>
            </a:extLst>
          </p:cNvPr>
          <p:cNvSpPr/>
          <p:nvPr/>
        </p:nvSpPr>
        <p:spPr>
          <a:xfrm>
            <a:off x="838200" y="2411717"/>
            <a:ext cx="2852529" cy="3785652"/>
          </a:xfrm>
          <a:prstGeom prst="rect">
            <a:avLst/>
          </a:prstGeom>
        </p:spPr>
        <p:txBody>
          <a:bodyPr wrap="square">
            <a:spAutoFit/>
          </a:bodyPr>
          <a:lstStyle/>
          <a:p>
            <a:pPr lvl="0" algn="ctr">
              <a:lnSpc>
                <a:spcPct val="125000"/>
              </a:lnSpc>
              <a:spcAft>
                <a:spcPts val="800"/>
              </a:spcAft>
            </a:pP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ينطوي مفهوم إدارة الفريق</a:t>
            </a:r>
            <a: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a:r>
            <a:b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b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على فكرة مهمة، وهي أن جوهر العمل الجماعي الناجح يكمن </a:t>
            </a:r>
            <a: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
            </a:r>
            <a:br>
              <a:rPr lang="en-US"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br>
            <a:r>
              <a:rPr lang="ar-SA"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في تكوين فريق عمل متناغم يشعر أفراده بالرضا والفاعلية، وإدارة هذا الفريق بما يضمن تحقيق أهداف المهمات الموكلة إليه</a:t>
            </a:r>
          </a:p>
        </p:txBody>
      </p:sp>
      <p:sp>
        <p:nvSpPr>
          <p:cNvPr id="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6942772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63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مفهوم إدارة فريق العمل والعمل الجماعي</a:t>
            </a:r>
          </a:p>
        </p:txBody>
      </p:sp>
      <p:grpSp>
        <p:nvGrpSpPr>
          <p:cNvPr id="6" name="Group 5">
            <a:extLst>
              <a:ext uri="{FF2B5EF4-FFF2-40B4-BE49-F238E27FC236}">
                <a16:creationId xmlns="" xmlns:a16="http://schemas.microsoft.com/office/drawing/2014/main" id="{4CF9A366-4280-4BCA-FC22-548DDC86F828}"/>
              </a:ext>
            </a:extLst>
          </p:cNvPr>
          <p:cNvGrpSpPr/>
          <p:nvPr/>
        </p:nvGrpSpPr>
        <p:grpSpPr>
          <a:xfrm>
            <a:off x="4281996" y="1991032"/>
            <a:ext cx="3687097" cy="3687097"/>
            <a:chOff x="4510548" y="1887793"/>
            <a:chExt cx="3687097" cy="3687097"/>
          </a:xfrm>
        </p:grpSpPr>
        <p:pic>
          <p:nvPicPr>
            <p:cNvPr id="7" name="Picture 6">
              <a:extLst>
                <a:ext uri="{FF2B5EF4-FFF2-40B4-BE49-F238E27FC236}">
                  <a16:creationId xmlns="" xmlns:a16="http://schemas.microsoft.com/office/drawing/2014/main" id="{AA970B0E-C635-6201-ED80-CBD0F244AE6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10548" y="1887793"/>
              <a:ext cx="3687097" cy="3687097"/>
            </a:xfrm>
            <a:prstGeom prst="rect">
              <a:avLst/>
            </a:prstGeom>
          </p:spPr>
        </p:pic>
        <p:sp>
          <p:nvSpPr>
            <p:cNvPr id="8" name="Rectangle 7">
              <a:extLst>
                <a:ext uri="{FF2B5EF4-FFF2-40B4-BE49-F238E27FC236}">
                  <a16:creationId xmlns="" xmlns:a16="http://schemas.microsoft.com/office/drawing/2014/main" id="{4B62F70A-C188-1610-CDA2-4BCF9648C616}"/>
                </a:ext>
              </a:extLst>
            </p:cNvPr>
            <p:cNvSpPr/>
            <p:nvPr/>
          </p:nvSpPr>
          <p:spPr>
            <a:xfrm>
              <a:off x="5267904" y="3151130"/>
              <a:ext cx="2123768" cy="1384995"/>
            </a:xfrm>
            <a:prstGeom prst="rect">
              <a:avLst/>
            </a:prstGeom>
          </p:spPr>
          <p:txBody>
            <a:bodyPr wrap="square">
              <a:spAutoFit/>
            </a:bodyPr>
            <a:lstStyle/>
            <a:p>
              <a:pPr algn="ctr"/>
              <a:r>
                <a:rPr lang="ar-EG" sz="2800" b="1" dirty="0">
                  <a:solidFill>
                    <a:srgbClr val="C00000"/>
                  </a:solidFill>
                  <a:ea typeface="Calibri" panose="020F0502020204030204" pitchFamily="34" charset="0"/>
                  <a:cs typeface="Sakkal Majalla" panose="02000000000000000000" pitchFamily="2" charset="-78"/>
                </a:rPr>
                <a:t>وذلك من خلال النقاط الرئيسية التالية</a:t>
              </a:r>
              <a:endParaRPr lang="ar-EG" sz="3200" dirty="0">
                <a:solidFill>
                  <a:srgbClr val="C00000"/>
                </a:solidFill>
              </a:endParaRPr>
            </a:p>
          </p:txBody>
        </p:sp>
      </p:grpSp>
      <p:grpSp>
        <p:nvGrpSpPr>
          <p:cNvPr id="10" name="Group 9">
            <a:extLst>
              <a:ext uri="{FF2B5EF4-FFF2-40B4-BE49-F238E27FC236}">
                <a16:creationId xmlns="" xmlns:a16="http://schemas.microsoft.com/office/drawing/2014/main" id="{5CC56911-160C-06CB-694F-993BB4E9EECF}"/>
              </a:ext>
            </a:extLst>
          </p:cNvPr>
          <p:cNvGrpSpPr/>
          <p:nvPr/>
        </p:nvGrpSpPr>
        <p:grpSpPr>
          <a:xfrm>
            <a:off x="5350956" y="1347963"/>
            <a:ext cx="2165978" cy="1577133"/>
            <a:chOff x="5579508" y="1244724"/>
            <a:chExt cx="2165978" cy="1577133"/>
          </a:xfrm>
        </p:grpSpPr>
        <p:sp>
          <p:nvSpPr>
            <p:cNvPr id="11" name="Rectangle 10">
              <a:extLst>
                <a:ext uri="{FF2B5EF4-FFF2-40B4-BE49-F238E27FC236}">
                  <a16:creationId xmlns="" xmlns:a16="http://schemas.microsoft.com/office/drawing/2014/main" id="{C83CCF23-8B16-D3AE-7D3E-F26221F8CAA8}"/>
                </a:ext>
              </a:extLst>
            </p:cNvPr>
            <p:cNvSpPr/>
            <p:nvPr/>
          </p:nvSpPr>
          <p:spPr>
            <a:xfrm>
              <a:off x="5579508" y="1244724"/>
              <a:ext cx="2165978" cy="553998"/>
            </a:xfrm>
            <a:prstGeom prst="rect">
              <a:avLst/>
            </a:prstGeom>
          </p:spPr>
          <p:txBody>
            <a:bodyPr wrap="non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خلق بيئة عمل مناسبة</a:t>
              </a:r>
            </a:p>
          </p:txBody>
        </p:sp>
        <p:sp>
          <p:nvSpPr>
            <p:cNvPr id="12" name="Rectangle 11">
              <a:extLst>
                <a:ext uri="{FF2B5EF4-FFF2-40B4-BE49-F238E27FC236}">
                  <a16:creationId xmlns="" xmlns:a16="http://schemas.microsoft.com/office/drawing/2014/main" id="{B6A1865E-41A2-980C-1B37-7898CEE19C45}"/>
                </a:ext>
              </a:extLst>
            </p:cNvPr>
            <p:cNvSpPr/>
            <p:nvPr/>
          </p:nvSpPr>
          <p:spPr>
            <a:xfrm>
              <a:off x="5769235" y="2267859"/>
              <a:ext cx="314510" cy="553998"/>
            </a:xfrm>
            <a:prstGeom prst="rect">
              <a:avLst/>
            </a:prstGeom>
          </p:spPr>
          <p:txBody>
            <a:bodyPr wrap="non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1</a:t>
              </a:r>
            </a:p>
          </p:txBody>
        </p:sp>
      </p:grpSp>
      <p:grpSp>
        <p:nvGrpSpPr>
          <p:cNvPr id="13" name="Group 12">
            <a:extLst>
              <a:ext uri="{FF2B5EF4-FFF2-40B4-BE49-F238E27FC236}">
                <a16:creationId xmlns="" xmlns:a16="http://schemas.microsoft.com/office/drawing/2014/main" id="{0A266BC9-9E38-10F2-792B-6413AEC3425D}"/>
              </a:ext>
            </a:extLst>
          </p:cNvPr>
          <p:cNvGrpSpPr/>
          <p:nvPr/>
        </p:nvGrpSpPr>
        <p:grpSpPr>
          <a:xfrm>
            <a:off x="6433946" y="1991031"/>
            <a:ext cx="4204317" cy="1015663"/>
            <a:chOff x="5284606" y="1333794"/>
            <a:chExt cx="4204317" cy="1015663"/>
          </a:xfrm>
        </p:grpSpPr>
        <p:sp>
          <p:nvSpPr>
            <p:cNvPr id="14" name="Rectangle 13">
              <a:extLst>
                <a:ext uri="{FF2B5EF4-FFF2-40B4-BE49-F238E27FC236}">
                  <a16:creationId xmlns="" xmlns:a16="http://schemas.microsoft.com/office/drawing/2014/main" id="{A6114AE1-0E0E-C841-DE27-81827772FF27}"/>
                </a:ext>
              </a:extLst>
            </p:cNvPr>
            <p:cNvSpPr/>
            <p:nvPr/>
          </p:nvSpPr>
          <p:spPr>
            <a:xfrm>
              <a:off x="6259323" y="1333794"/>
              <a:ext cx="3229600" cy="1015663"/>
            </a:xfrm>
            <a:prstGeom prst="rect">
              <a:avLst/>
            </a:prstGeom>
          </p:spPr>
          <p:txBody>
            <a:bodyPr wrap="squar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توزيع الأدوار والمسؤوليات بشكل عادل وفعّال على أفراد الفريق</a:t>
              </a:r>
            </a:p>
          </p:txBody>
        </p:sp>
        <p:sp>
          <p:nvSpPr>
            <p:cNvPr id="15" name="Rectangle 14">
              <a:extLst>
                <a:ext uri="{FF2B5EF4-FFF2-40B4-BE49-F238E27FC236}">
                  <a16:creationId xmlns="" xmlns:a16="http://schemas.microsoft.com/office/drawing/2014/main" id="{DD6BAC61-202E-0D84-4AB1-9530F5AB0381}"/>
                </a:ext>
              </a:extLst>
            </p:cNvPr>
            <p:cNvSpPr/>
            <p:nvPr/>
          </p:nvSpPr>
          <p:spPr>
            <a:xfrm>
              <a:off x="5284606" y="1743357"/>
              <a:ext cx="314510" cy="553998"/>
            </a:xfrm>
            <a:prstGeom prst="rect">
              <a:avLst/>
            </a:prstGeom>
          </p:spPr>
          <p:txBody>
            <a:bodyPr wrap="non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2</a:t>
              </a:r>
            </a:p>
          </p:txBody>
        </p:sp>
      </p:grpSp>
      <p:grpSp>
        <p:nvGrpSpPr>
          <p:cNvPr id="16" name="Group 15">
            <a:extLst>
              <a:ext uri="{FF2B5EF4-FFF2-40B4-BE49-F238E27FC236}">
                <a16:creationId xmlns="" xmlns:a16="http://schemas.microsoft.com/office/drawing/2014/main" id="{B6810F3F-8E2B-F562-1CF6-C29F6CD33515}"/>
              </a:ext>
            </a:extLst>
          </p:cNvPr>
          <p:cNvGrpSpPr/>
          <p:nvPr/>
        </p:nvGrpSpPr>
        <p:grpSpPr>
          <a:xfrm>
            <a:off x="7095262" y="3087156"/>
            <a:ext cx="4073532" cy="884382"/>
            <a:chOff x="5284606" y="1743357"/>
            <a:chExt cx="4073532" cy="884382"/>
          </a:xfrm>
        </p:grpSpPr>
        <p:sp>
          <p:nvSpPr>
            <p:cNvPr id="17" name="Rectangle 16">
              <a:extLst>
                <a:ext uri="{FF2B5EF4-FFF2-40B4-BE49-F238E27FC236}">
                  <a16:creationId xmlns="" xmlns:a16="http://schemas.microsoft.com/office/drawing/2014/main" id="{B9017EB1-2A89-5565-5E57-B9F7CC5FD502}"/>
                </a:ext>
              </a:extLst>
            </p:cNvPr>
            <p:cNvSpPr/>
            <p:nvPr/>
          </p:nvSpPr>
          <p:spPr>
            <a:xfrm>
              <a:off x="6083207" y="2073741"/>
              <a:ext cx="3274931" cy="553998"/>
            </a:xfrm>
            <a:prstGeom prst="rect">
              <a:avLst/>
            </a:prstGeom>
          </p:spPr>
          <p:txBody>
            <a:bodyPr wrap="squar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إدارة الأولويات وتنظيم خطة العمل</a:t>
              </a:r>
            </a:p>
          </p:txBody>
        </p:sp>
        <p:sp>
          <p:nvSpPr>
            <p:cNvPr id="18" name="Rectangle 17">
              <a:extLst>
                <a:ext uri="{FF2B5EF4-FFF2-40B4-BE49-F238E27FC236}">
                  <a16:creationId xmlns="" xmlns:a16="http://schemas.microsoft.com/office/drawing/2014/main" id="{53172DF0-953D-5C87-BE7C-156C21D10899}"/>
                </a:ext>
              </a:extLst>
            </p:cNvPr>
            <p:cNvSpPr/>
            <p:nvPr/>
          </p:nvSpPr>
          <p:spPr>
            <a:xfrm>
              <a:off x="5284606" y="1743357"/>
              <a:ext cx="314510" cy="553998"/>
            </a:xfrm>
            <a:prstGeom prst="rect">
              <a:avLst/>
            </a:prstGeom>
          </p:spPr>
          <p:txBody>
            <a:bodyPr wrap="non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3</a:t>
              </a:r>
            </a:p>
          </p:txBody>
        </p:sp>
      </p:grpSp>
      <p:grpSp>
        <p:nvGrpSpPr>
          <p:cNvPr id="19" name="Group 18">
            <a:extLst>
              <a:ext uri="{FF2B5EF4-FFF2-40B4-BE49-F238E27FC236}">
                <a16:creationId xmlns="" xmlns:a16="http://schemas.microsoft.com/office/drawing/2014/main" id="{4590FB99-26E1-DF11-A0B0-C5D676A70BEF}"/>
              </a:ext>
            </a:extLst>
          </p:cNvPr>
          <p:cNvGrpSpPr/>
          <p:nvPr/>
        </p:nvGrpSpPr>
        <p:grpSpPr>
          <a:xfrm>
            <a:off x="7095262" y="3974329"/>
            <a:ext cx="3998301" cy="1383136"/>
            <a:chOff x="5661998" y="1314808"/>
            <a:chExt cx="3998301" cy="1383136"/>
          </a:xfrm>
        </p:grpSpPr>
        <p:sp>
          <p:nvSpPr>
            <p:cNvPr id="20" name="Rectangle 19">
              <a:extLst>
                <a:ext uri="{FF2B5EF4-FFF2-40B4-BE49-F238E27FC236}">
                  <a16:creationId xmlns="" xmlns:a16="http://schemas.microsoft.com/office/drawing/2014/main" id="{0D85FBAB-D5A4-62E4-65A0-C908864DBD15}"/>
                </a:ext>
              </a:extLst>
            </p:cNvPr>
            <p:cNvSpPr/>
            <p:nvPr/>
          </p:nvSpPr>
          <p:spPr>
            <a:xfrm>
              <a:off x="5942883" y="2143946"/>
              <a:ext cx="3717416" cy="553998"/>
            </a:xfrm>
            <a:prstGeom prst="rect">
              <a:avLst/>
            </a:prstGeom>
          </p:spPr>
          <p:txBody>
            <a:bodyPr wrap="squar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حل المشكلات وإدارة النزاعات</a:t>
              </a:r>
            </a:p>
          </p:txBody>
        </p:sp>
        <p:sp>
          <p:nvSpPr>
            <p:cNvPr id="21" name="Rectangle 20">
              <a:extLst>
                <a:ext uri="{FF2B5EF4-FFF2-40B4-BE49-F238E27FC236}">
                  <a16:creationId xmlns="" xmlns:a16="http://schemas.microsoft.com/office/drawing/2014/main" id="{D0382E57-F9F4-387F-853E-8D0C1E5336FA}"/>
                </a:ext>
              </a:extLst>
            </p:cNvPr>
            <p:cNvSpPr/>
            <p:nvPr/>
          </p:nvSpPr>
          <p:spPr>
            <a:xfrm>
              <a:off x="5661998" y="1314808"/>
              <a:ext cx="314510" cy="553998"/>
            </a:xfrm>
            <a:prstGeom prst="rect">
              <a:avLst/>
            </a:prstGeom>
          </p:spPr>
          <p:txBody>
            <a:bodyPr wrap="non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4</a:t>
              </a:r>
            </a:p>
          </p:txBody>
        </p:sp>
      </p:grpSp>
      <p:grpSp>
        <p:nvGrpSpPr>
          <p:cNvPr id="22" name="Group 21">
            <a:extLst>
              <a:ext uri="{FF2B5EF4-FFF2-40B4-BE49-F238E27FC236}">
                <a16:creationId xmlns="" xmlns:a16="http://schemas.microsoft.com/office/drawing/2014/main" id="{F0C3D62A-1580-A376-89D3-9A432031E0B5}"/>
              </a:ext>
            </a:extLst>
          </p:cNvPr>
          <p:cNvGrpSpPr/>
          <p:nvPr/>
        </p:nvGrpSpPr>
        <p:grpSpPr>
          <a:xfrm>
            <a:off x="5812697" y="4697372"/>
            <a:ext cx="3717416" cy="1590931"/>
            <a:chOff x="5040749" y="1314808"/>
            <a:chExt cx="3717416" cy="1590931"/>
          </a:xfrm>
        </p:grpSpPr>
        <p:sp>
          <p:nvSpPr>
            <p:cNvPr id="23" name="Rectangle 22">
              <a:extLst>
                <a:ext uri="{FF2B5EF4-FFF2-40B4-BE49-F238E27FC236}">
                  <a16:creationId xmlns="" xmlns:a16="http://schemas.microsoft.com/office/drawing/2014/main" id="{CF9A3572-CDF8-EB58-B667-237624F55ACD}"/>
                </a:ext>
              </a:extLst>
            </p:cNvPr>
            <p:cNvSpPr/>
            <p:nvPr/>
          </p:nvSpPr>
          <p:spPr>
            <a:xfrm>
              <a:off x="5040749" y="2351741"/>
              <a:ext cx="3717416" cy="553998"/>
            </a:xfrm>
            <a:prstGeom prst="rect">
              <a:avLst/>
            </a:prstGeom>
          </p:spPr>
          <p:txBody>
            <a:bodyPr wrap="squar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تعزيز الرضا الوظيفي لدى أعضاء الفريق</a:t>
              </a:r>
            </a:p>
          </p:txBody>
        </p:sp>
        <p:sp>
          <p:nvSpPr>
            <p:cNvPr id="24" name="Rectangle 23">
              <a:extLst>
                <a:ext uri="{FF2B5EF4-FFF2-40B4-BE49-F238E27FC236}">
                  <a16:creationId xmlns="" xmlns:a16="http://schemas.microsoft.com/office/drawing/2014/main" id="{F3E252F6-1EBA-A11E-2B1B-CA120ECCF64B}"/>
                </a:ext>
              </a:extLst>
            </p:cNvPr>
            <p:cNvSpPr/>
            <p:nvPr/>
          </p:nvSpPr>
          <p:spPr>
            <a:xfrm>
              <a:off x="5661998" y="1314808"/>
              <a:ext cx="314510" cy="553998"/>
            </a:xfrm>
            <a:prstGeom prst="rect">
              <a:avLst/>
            </a:prstGeom>
          </p:spPr>
          <p:txBody>
            <a:bodyPr wrap="non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5</a:t>
              </a:r>
            </a:p>
          </p:txBody>
        </p:sp>
      </p:grpSp>
      <p:grpSp>
        <p:nvGrpSpPr>
          <p:cNvPr id="25" name="Group 24">
            <a:extLst>
              <a:ext uri="{FF2B5EF4-FFF2-40B4-BE49-F238E27FC236}">
                <a16:creationId xmlns="" xmlns:a16="http://schemas.microsoft.com/office/drawing/2014/main" id="{02021661-4544-0715-C8EA-B852B0D3FA0E}"/>
              </a:ext>
            </a:extLst>
          </p:cNvPr>
          <p:cNvGrpSpPr/>
          <p:nvPr/>
        </p:nvGrpSpPr>
        <p:grpSpPr>
          <a:xfrm>
            <a:off x="2615123" y="4697372"/>
            <a:ext cx="3191132" cy="1167925"/>
            <a:chOff x="6509888" y="1870464"/>
            <a:chExt cx="3191132" cy="1167925"/>
          </a:xfrm>
        </p:grpSpPr>
        <p:sp>
          <p:nvSpPr>
            <p:cNvPr id="26" name="Rectangle 25">
              <a:extLst>
                <a:ext uri="{FF2B5EF4-FFF2-40B4-BE49-F238E27FC236}">
                  <a16:creationId xmlns="" xmlns:a16="http://schemas.microsoft.com/office/drawing/2014/main" id="{ABFCD2B7-B931-8574-D1BE-F278C74F81A6}"/>
                </a:ext>
              </a:extLst>
            </p:cNvPr>
            <p:cNvSpPr/>
            <p:nvPr/>
          </p:nvSpPr>
          <p:spPr>
            <a:xfrm>
              <a:off x="6509888" y="2022726"/>
              <a:ext cx="2373641" cy="1015663"/>
            </a:xfrm>
            <a:prstGeom prst="rect">
              <a:avLst/>
            </a:prstGeom>
          </p:spPr>
          <p:txBody>
            <a:bodyPr wrap="squar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استثمار الطاقات والمواهب المبدعة</a:t>
              </a:r>
            </a:p>
          </p:txBody>
        </p:sp>
        <p:sp>
          <p:nvSpPr>
            <p:cNvPr id="27" name="Rectangle 26">
              <a:extLst>
                <a:ext uri="{FF2B5EF4-FFF2-40B4-BE49-F238E27FC236}">
                  <a16:creationId xmlns="" xmlns:a16="http://schemas.microsoft.com/office/drawing/2014/main" id="{8C27E7A7-1382-1EC7-5E6E-D35DEA2FFF5F}"/>
                </a:ext>
              </a:extLst>
            </p:cNvPr>
            <p:cNvSpPr/>
            <p:nvPr/>
          </p:nvSpPr>
          <p:spPr>
            <a:xfrm>
              <a:off x="9405951" y="1870464"/>
              <a:ext cx="295069" cy="553998"/>
            </a:xfrm>
            <a:prstGeom prst="rect">
              <a:avLst/>
            </a:prstGeom>
          </p:spPr>
          <p:txBody>
            <a:bodyPr wrap="squar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6</a:t>
              </a:r>
            </a:p>
          </p:txBody>
        </p:sp>
      </p:grpSp>
      <p:grpSp>
        <p:nvGrpSpPr>
          <p:cNvPr id="28" name="Group 27">
            <a:extLst>
              <a:ext uri="{FF2B5EF4-FFF2-40B4-BE49-F238E27FC236}">
                <a16:creationId xmlns="" xmlns:a16="http://schemas.microsoft.com/office/drawing/2014/main" id="{11CB377B-7885-234A-B917-D416A1852C7D}"/>
              </a:ext>
            </a:extLst>
          </p:cNvPr>
          <p:cNvGrpSpPr/>
          <p:nvPr/>
        </p:nvGrpSpPr>
        <p:grpSpPr>
          <a:xfrm>
            <a:off x="729515" y="3557581"/>
            <a:ext cx="4348893" cy="992009"/>
            <a:chOff x="5352127" y="1432453"/>
            <a:chExt cx="4348893" cy="992009"/>
          </a:xfrm>
        </p:grpSpPr>
        <p:sp>
          <p:nvSpPr>
            <p:cNvPr id="29" name="Rectangle 28">
              <a:extLst>
                <a:ext uri="{FF2B5EF4-FFF2-40B4-BE49-F238E27FC236}">
                  <a16:creationId xmlns="" xmlns:a16="http://schemas.microsoft.com/office/drawing/2014/main" id="{67728173-2E15-5C2F-1B08-F3846B2BEB66}"/>
                </a:ext>
              </a:extLst>
            </p:cNvPr>
            <p:cNvSpPr/>
            <p:nvPr/>
          </p:nvSpPr>
          <p:spPr>
            <a:xfrm>
              <a:off x="5352127" y="1432453"/>
              <a:ext cx="3554306" cy="553998"/>
            </a:xfrm>
            <a:prstGeom prst="rect">
              <a:avLst/>
            </a:prstGeom>
          </p:spPr>
          <p:txBody>
            <a:bodyPr wrap="square">
              <a:spAutoFit/>
            </a:bodyPr>
            <a:lstStyle/>
            <a:p>
              <a:pP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تنظيم الحوافز</a:t>
              </a:r>
            </a:p>
          </p:txBody>
        </p:sp>
        <p:sp>
          <p:nvSpPr>
            <p:cNvPr id="30" name="Rectangle 29">
              <a:extLst>
                <a:ext uri="{FF2B5EF4-FFF2-40B4-BE49-F238E27FC236}">
                  <a16:creationId xmlns="" xmlns:a16="http://schemas.microsoft.com/office/drawing/2014/main" id="{CBAED080-B38F-52F2-BF78-17D5543C2307}"/>
                </a:ext>
              </a:extLst>
            </p:cNvPr>
            <p:cNvSpPr/>
            <p:nvPr/>
          </p:nvSpPr>
          <p:spPr>
            <a:xfrm>
              <a:off x="9405951" y="1870464"/>
              <a:ext cx="295069" cy="553998"/>
            </a:xfrm>
            <a:prstGeom prst="rect">
              <a:avLst/>
            </a:prstGeom>
          </p:spPr>
          <p:txBody>
            <a:bodyPr wrap="squar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7</a:t>
              </a:r>
            </a:p>
          </p:txBody>
        </p:sp>
      </p:grpSp>
      <p:grpSp>
        <p:nvGrpSpPr>
          <p:cNvPr id="31" name="Group 30">
            <a:extLst>
              <a:ext uri="{FF2B5EF4-FFF2-40B4-BE49-F238E27FC236}">
                <a16:creationId xmlns="" xmlns:a16="http://schemas.microsoft.com/office/drawing/2014/main" id="{E6E04FCA-A743-20A1-DE2C-7500A67F2E49}"/>
              </a:ext>
            </a:extLst>
          </p:cNvPr>
          <p:cNvGrpSpPr/>
          <p:nvPr/>
        </p:nvGrpSpPr>
        <p:grpSpPr>
          <a:xfrm>
            <a:off x="1229033" y="1991031"/>
            <a:ext cx="3901097" cy="1624893"/>
            <a:chOff x="5799923" y="799569"/>
            <a:chExt cx="3901097" cy="1624893"/>
          </a:xfrm>
        </p:grpSpPr>
        <p:sp>
          <p:nvSpPr>
            <p:cNvPr id="32" name="Rectangle 31">
              <a:extLst>
                <a:ext uri="{FF2B5EF4-FFF2-40B4-BE49-F238E27FC236}">
                  <a16:creationId xmlns="" xmlns:a16="http://schemas.microsoft.com/office/drawing/2014/main" id="{D4965656-BA3F-CCE4-702A-413A600585F1}"/>
                </a:ext>
              </a:extLst>
            </p:cNvPr>
            <p:cNvSpPr/>
            <p:nvPr/>
          </p:nvSpPr>
          <p:spPr>
            <a:xfrm>
              <a:off x="5799923" y="799569"/>
              <a:ext cx="3554306" cy="553998"/>
            </a:xfrm>
            <a:prstGeom prst="rect">
              <a:avLst/>
            </a:prstGeom>
          </p:spPr>
          <p:txBody>
            <a:bodyPr wrap="square">
              <a:spAutoFit/>
            </a:bodyPr>
            <a:lstStyle/>
            <a:p>
              <a:pPr algn="ctr">
                <a:lnSpc>
                  <a:spcPct val="125000"/>
                </a:lnSpc>
                <a:spcAft>
                  <a:spcPts val="800"/>
                </a:spcAft>
              </a:pPr>
              <a:r>
                <a:rPr lang="ar-EG" sz="2400" b="1" dirty="0">
                  <a:solidFill>
                    <a:srgbClr val="002060"/>
                  </a:solidFill>
                  <a:latin typeface="Calibri" panose="020F0502020204030204" pitchFamily="34" charset="0"/>
                  <a:ea typeface="Calibri" panose="020F0502020204030204" pitchFamily="34" charset="0"/>
                  <a:cs typeface="Sakkal Majalla" panose="02000000000000000000" pitchFamily="2" charset="-78"/>
                </a:rPr>
                <a:t>تطوير فريق العمل وتقييم الأداء</a:t>
              </a:r>
            </a:p>
          </p:txBody>
        </p:sp>
        <p:sp>
          <p:nvSpPr>
            <p:cNvPr id="33" name="Rectangle 32">
              <a:extLst>
                <a:ext uri="{FF2B5EF4-FFF2-40B4-BE49-F238E27FC236}">
                  <a16:creationId xmlns="" xmlns:a16="http://schemas.microsoft.com/office/drawing/2014/main" id="{EACE272F-C789-3283-D550-43EABFF227D6}"/>
                </a:ext>
              </a:extLst>
            </p:cNvPr>
            <p:cNvSpPr/>
            <p:nvPr/>
          </p:nvSpPr>
          <p:spPr>
            <a:xfrm>
              <a:off x="9405951" y="1870464"/>
              <a:ext cx="295069" cy="553998"/>
            </a:xfrm>
            <a:prstGeom prst="rect">
              <a:avLst/>
            </a:prstGeom>
          </p:spPr>
          <p:txBody>
            <a:bodyPr wrap="square">
              <a:spAutoFit/>
            </a:bodyPr>
            <a:lstStyle/>
            <a:p>
              <a:pPr algn="ctr">
                <a:lnSpc>
                  <a:spcPct val="125000"/>
                </a:lnSpc>
                <a:spcAft>
                  <a:spcPts val="800"/>
                </a:spcAft>
              </a:pPr>
              <a:r>
                <a:rPr lang="ar-EG" sz="2400" b="1" dirty="0">
                  <a:solidFill>
                    <a:schemeClr val="bg1"/>
                  </a:solidFill>
                  <a:latin typeface="Calibri" panose="020F0502020204030204" pitchFamily="34" charset="0"/>
                  <a:ea typeface="Calibri" panose="020F0502020204030204" pitchFamily="34" charset="0"/>
                  <a:cs typeface="Sakkal Majalla" panose="02000000000000000000" pitchFamily="2" charset="-78"/>
                </a:rPr>
                <a:t>8</a:t>
              </a:r>
            </a:p>
          </p:txBody>
        </p:sp>
      </p:grpSp>
      <p:pic>
        <p:nvPicPr>
          <p:cNvPr id="34" name="Picture 33" descr="ما أهمية العمل الجماعي في بيئة العمل؟ - مدونة خمسات">
            <a:extLst>
              <a:ext uri="{FF2B5EF4-FFF2-40B4-BE49-F238E27FC236}">
                <a16:creationId xmlns="" xmlns:a16="http://schemas.microsoft.com/office/drawing/2014/main" id="{1C3CF57F-BB81-BF1D-AFE8-194B3EA9B688}"/>
              </a:ext>
            </a:extLst>
          </p:cNvPr>
          <p:cNvPicPr>
            <a:picLocks noChangeAspect="1"/>
          </p:cNvPicPr>
          <p:nvPr/>
        </p:nvPicPr>
        <p:blipFill rotWithShape="1">
          <a:blip r:embed="rId5" cstate="print">
            <a:clrChange>
              <a:clrFrom>
                <a:srgbClr val="FFF7ED"/>
              </a:clrFrom>
              <a:clrTo>
                <a:srgbClr val="FFF7ED">
                  <a:alpha val="0"/>
                </a:srgbClr>
              </a:clrTo>
            </a:clrChange>
            <a:extLst>
              <a:ext uri="{28A0092B-C50C-407E-A947-70E740481C1C}">
                <a14:useLocalDpi xmlns:a14="http://schemas.microsoft.com/office/drawing/2010/main" val="0"/>
              </a:ext>
            </a:extLst>
          </a:blip>
          <a:srcRect l="10404" t="9500" r="10243" b="5618"/>
          <a:stretch/>
        </p:blipFill>
        <p:spPr bwMode="auto">
          <a:xfrm>
            <a:off x="233707" y="4111579"/>
            <a:ext cx="2272961" cy="2026920"/>
          </a:xfrm>
          <a:prstGeom prst="rect">
            <a:avLst/>
          </a:prstGeom>
          <a:noFill/>
          <a:ln>
            <a:noFill/>
          </a:ln>
          <a:extLst>
            <a:ext uri="{53640926-AAD7-44D8-BBD7-CCE9431645EC}">
              <a14:shadowObscured xmlns:a14="http://schemas.microsoft.com/office/drawing/2010/main"/>
            </a:ext>
          </a:extLst>
        </p:spPr>
      </p:pic>
      <p:sp>
        <p:nvSpPr>
          <p:cNvPr id="3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1342160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wipe(left)">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wipe(right)">
                                      <p:cBhvr>
                                        <p:cTn id="39" dur="500"/>
                                        <p:tgtEl>
                                          <p:spTgt spid="2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nodeType="click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right)">
                                      <p:cBhvr>
                                        <p:cTn id="44" dur="500"/>
                                        <p:tgtEl>
                                          <p:spTgt spid="28"/>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right)">
                                      <p:cBhvr>
                                        <p:cTn id="4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نصائح لإدارة فريق </a:t>
            </a:r>
          </a:p>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العمل الناجح والفعال</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04801"/>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177488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65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نصائح لإدارة فريق </a:t>
            </a:r>
            <a:r>
              <a:rPr kumimoji="0" lang="en-US"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 </a:t>
            </a: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العمل الناجح والفعال</a:t>
            </a:r>
          </a:p>
        </p:txBody>
      </p:sp>
      <p:pic>
        <p:nvPicPr>
          <p:cNvPr id="2" name="Picture 1">
            <a:extLst>
              <a:ext uri="{FF2B5EF4-FFF2-40B4-BE49-F238E27FC236}">
                <a16:creationId xmlns="" xmlns:a16="http://schemas.microsoft.com/office/drawing/2014/main" id="{6E9218A7-79A8-1632-A592-6BD39E818CB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8200" y="1966998"/>
            <a:ext cx="8318179" cy="3941407"/>
          </a:xfrm>
          <a:prstGeom prst="rect">
            <a:avLst/>
          </a:prstGeom>
        </p:spPr>
      </p:pic>
      <p:grpSp>
        <p:nvGrpSpPr>
          <p:cNvPr id="5" name="Group 4">
            <a:extLst>
              <a:ext uri="{FF2B5EF4-FFF2-40B4-BE49-F238E27FC236}">
                <a16:creationId xmlns="" xmlns:a16="http://schemas.microsoft.com/office/drawing/2014/main" id="{07908CF3-C1C6-5B18-8DF2-CF079054761E}"/>
              </a:ext>
            </a:extLst>
          </p:cNvPr>
          <p:cNvGrpSpPr/>
          <p:nvPr/>
        </p:nvGrpSpPr>
        <p:grpSpPr>
          <a:xfrm>
            <a:off x="5902747" y="4803698"/>
            <a:ext cx="2882520" cy="1634808"/>
            <a:chOff x="6881472" y="4965280"/>
            <a:chExt cx="2882520" cy="1634808"/>
          </a:xfrm>
        </p:grpSpPr>
        <p:pic>
          <p:nvPicPr>
            <p:cNvPr id="6" name="Picture 5">
              <a:extLst>
                <a:ext uri="{FF2B5EF4-FFF2-40B4-BE49-F238E27FC236}">
                  <a16:creationId xmlns="" xmlns:a16="http://schemas.microsoft.com/office/drawing/2014/main" id="{DA47E966-BA5E-8A76-2CCA-B5268BE3946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65553" y="4965280"/>
              <a:ext cx="747480" cy="1104707"/>
            </a:xfrm>
            <a:prstGeom prst="rect">
              <a:avLst/>
            </a:prstGeom>
          </p:spPr>
        </p:pic>
        <p:grpSp>
          <p:nvGrpSpPr>
            <p:cNvPr id="7" name="Group 6">
              <a:extLst>
                <a:ext uri="{FF2B5EF4-FFF2-40B4-BE49-F238E27FC236}">
                  <a16:creationId xmlns="" xmlns:a16="http://schemas.microsoft.com/office/drawing/2014/main" id="{288D2C4B-9F46-E5BC-C7CB-FF34FF451A81}"/>
                </a:ext>
              </a:extLst>
            </p:cNvPr>
            <p:cNvGrpSpPr/>
            <p:nvPr/>
          </p:nvGrpSpPr>
          <p:grpSpPr>
            <a:xfrm>
              <a:off x="6881472" y="5077280"/>
              <a:ext cx="2882520" cy="1522808"/>
              <a:chOff x="6881472" y="5077280"/>
              <a:chExt cx="2882520" cy="1522808"/>
            </a:xfrm>
          </p:grpSpPr>
          <p:sp>
            <p:nvSpPr>
              <p:cNvPr id="8" name="Rectangle 7">
                <a:extLst>
                  <a:ext uri="{FF2B5EF4-FFF2-40B4-BE49-F238E27FC236}">
                    <a16:creationId xmlns="" xmlns:a16="http://schemas.microsoft.com/office/drawing/2014/main" id="{40ED7B24-BA5A-7A67-845A-C0B0EE7C8ADE}"/>
                  </a:ext>
                </a:extLst>
              </p:cNvPr>
              <p:cNvSpPr/>
              <p:nvPr/>
            </p:nvSpPr>
            <p:spPr>
              <a:xfrm>
                <a:off x="6881472" y="6138423"/>
                <a:ext cx="2882520" cy="461665"/>
              </a:xfrm>
              <a:prstGeom prst="rect">
                <a:avLst/>
              </a:prstGeom>
            </p:spPr>
            <p:txBody>
              <a:bodyPr wrap="none">
                <a:spAutoFit/>
              </a:bodyPr>
              <a:lstStyle/>
              <a:p>
                <a:pPr algn="ctr"/>
                <a:r>
                  <a:rPr lang="ar-EG" sz="2400" b="1" dirty="0">
                    <a:solidFill>
                      <a:srgbClr val="002060"/>
                    </a:solidFill>
                    <a:ea typeface="Calibri" panose="020F0502020204030204" pitchFamily="34" charset="0"/>
                    <a:cs typeface="Sakkal Majalla" panose="02000000000000000000" pitchFamily="2" charset="-78"/>
                  </a:rPr>
                  <a:t>تحديد أهداف ممكنة ومفهومة</a:t>
                </a:r>
                <a:endParaRPr lang="ar-EG" sz="2800" dirty="0"/>
              </a:p>
            </p:txBody>
          </p:sp>
          <p:sp>
            <p:nvSpPr>
              <p:cNvPr id="9" name="Rectangle 8">
                <a:extLst>
                  <a:ext uri="{FF2B5EF4-FFF2-40B4-BE49-F238E27FC236}">
                    <a16:creationId xmlns="" xmlns:a16="http://schemas.microsoft.com/office/drawing/2014/main" id="{91FDFDF6-C8B2-690F-B97A-FCDD71228D89}"/>
                  </a:ext>
                </a:extLst>
              </p:cNvPr>
              <p:cNvSpPr/>
              <p:nvPr/>
            </p:nvSpPr>
            <p:spPr>
              <a:xfrm>
                <a:off x="7878152" y="5077280"/>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1</a:t>
                </a:r>
                <a:endParaRPr lang="ar-EG" sz="2800" dirty="0">
                  <a:solidFill>
                    <a:schemeClr val="bg1"/>
                  </a:solidFill>
                </a:endParaRPr>
              </a:p>
            </p:txBody>
          </p:sp>
        </p:grpSp>
      </p:grpSp>
      <p:grpSp>
        <p:nvGrpSpPr>
          <p:cNvPr id="10" name="Group 9">
            <a:extLst>
              <a:ext uri="{FF2B5EF4-FFF2-40B4-BE49-F238E27FC236}">
                <a16:creationId xmlns="" xmlns:a16="http://schemas.microsoft.com/office/drawing/2014/main" id="{1BD7C91F-1999-1615-7340-10C97ECC4606}"/>
              </a:ext>
            </a:extLst>
          </p:cNvPr>
          <p:cNvGrpSpPr/>
          <p:nvPr/>
        </p:nvGrpSpPr>
        <p:grpSpPr>
          <a:xfrm>
            <a:off x="4141578" y="5108492"/>
            <a:ext cx="1906291" cy="1587926"/>
            <a:chOff x="5120303" y="5270074"/>
            <a:chExt cx="1906291" cy="1587926"/>
          </a:xfrm>
        </p:grpSpPr>
        <p:pic>
          <p:nvPicPr>
            <p:cNvPr id="11" name="Picture 10">
              <a:extLst>
                <a:ext uri="{FF2B5EF4-FFF2-40B4-BE49-F238E27FC236}">
                  <a16:creationId xmlns="" xmlns:a16="http://schemas.microsoft.com/office/drawing/2014/main" id="{08C22237-B503-8057-A8FD-FA905D41AA9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692900" y="5703838"/>
              <a:ext cx="771170" cy="1154162"/>
            </a:xfrm>
            <a:prstGeom prst="rect">
              <a:avLst/>
            </a:prstGeom>
          </p:spPr>
        </p:pic>
        <p:grpSp>
          <p:nvGrpSpPr>
            <p:cNvPr id="12" name="Group 11">
              <a:extLst>
                <a:ext uri="{FF2B5EF4-FFF2-40B4-BE49-F238E27FC236}">
                  <a16:creationId xmlns="" xmlns:a16="http://schemas.microsoft.com/office/drawing/2014/main" id="{9C2EA704-E3C5-C12B-0CA7-B81A1261CEDC}"/>
                </a:ext>
              </a:extLst>
            </p:cNvPr>
            <p:cNvGrpSpPr/>
            <p:nvPr/>
          </p:nvGrpSpPr>
          <p:grpSpPr>
            <a:xfrm>
              <a:off x="5120303" y="5270074"/>
              <a:ext cx="1906291" cy="1450115"/>
              <a:chOff x="7071688" y="4088830"/>
              <a:chExt cx="1906291" cy="1450115"/>
            </a:xfrm>
          </p:grpSpPr>
          <p:sp>
            <p:nvSpPr>
              <p:cNvPr id="13" name="Rectangle 12">
                <a:extLst>
                  <a:ext uri="{FF2B5EF4-FFF2-40B4-BE49-F238E27FC236}">
                    <a16:creationId xmlns="" xmlns:a16="http://schemas.microsoft.com/office/drawing/2014/main" id="{F77DD14A-CB3E-5F63-6A05-9D93FCD7D2D1}"/>
                  </a:ext>
                </a:extLst>
              </p:cNvPr>
              <p:cNvSpPr/>
              <p:nvPr/>
            </p:nvSpPr>
            <p:spPr>
              <a:xfrm>
                <a:off x="7071688" y="4088830"/>
                <a:ext cx="1906291" cy="461665"/>
              </a:xfrm>
              <a:prstGeom prst="rect">
                <a:avLst/>
              </a:prstGeom>
            </p:spPr>
            <p:txBody>
              <a:bodyPr wrap="none">
                <a:spAutoFit/>
              </a:bodyPr>
              <a:lstStyle/>
              <a:p>
                <a:pPr algn="ctr"/>
                <a:r>
                  <a:rPr lang="ar-EG" sz="2400" b="1" dirty="0">
                    <a:solidFill>
                      <a:srgbClr val="002060"/>
                    </a:solidFill>
                    <a:ea typeface="Calibri" panose="020F0502020204030204" pitchFamily="34" charset="0"/>
                    <a:cs typeface="Sakkal Majalla" panose="02000000000000000000" pitchFamily="2" charset="-78"/>
                  </a:rPr>
                  <a:t>الشفافية والوضوح</a:t>
                </a:r>
                <a:endParaRPr lang="ar-EG" sz="2800" dirty="0"/>
              </a:p>
            </p:txBody>
          </p:sp>
          <p:sp>
            <p:nvSpPr>
              <p:cNvPr id="14" name="Rectangle 13">
                <a:extLst>
                  <a:ext uri="{FF2B5EF4-FFF2-40B4-BE49-F238E27FC236}">
                    <a16:creationId xmlns="" xmlns:a16="http://schemas.microsoft.com/office/drawing/2014/main" id="{22951E83-3516-D639-C990-5C9AC63CE983}"/>
                  </a:ext>
                </a:extLst>
              </p:cNvPr>
              <p:cNvSpPr/>
              <p:nvPr/>
            </p:nvSpPr>
            <p:spPr>
              <a:xfrm>
                <a:off x="7878152" y="5077280"/>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2</a:t>
                </a:r>
                <a:endParaRPr lang="ar-EG" sz="2800" dirty="0">
                  <a:solidFill>
                    <a:schemeClr val="bg1"/>
                  </a:solidFill>
                </a:endParaRPr>
              </a:p>
            </p:txBody>
          </p:sp>
        </p:grpSp>
      </p:grpSp>
      <p:grpSp>
        <p:nvGrpSpPr>
          <p:cNvPr id="15" name="Group 14">
            <a:extLst>
              <a:ext uri="{FF2B5EF4-FFF2-40B4-BE49-F238E27FC236}">
                <a16:creationId xmlns="" xmlns:a16="http://schemas.microsoft.com/office/drawing/2014/main" id="{CA32E952-92DF-0A7C-015C-776764B19913}"/>
              </a:ext>
            </a:extLst>
          </p:cNvPr>
          <p:cNvGrpSpPr/>
          <p:nvPr/>
        </p:nvGrpSpPr>
        <p:grpSpPr>
          <a:xfrm>
            <a:off x="1538595" y="4791403"/>
            <a:ext cx="3192260" cy="1593417"/>
            <a:chOff x="2517320" y="4952985"/>
            <a:chExt cx="3192260" cy="1593417"/>
          </a:xfrm>
        </p:grpSpPr>
        <p:pic>
          <p:nvPicPr>
            <p:cNvPr id="16" name="Picture 15">
              <a:extLst>
                <a:ext uri="{FF2B5EF4-FFF2-40B4-BE49-F238E27FC236}">
                  <a16:creationId xmlns="" xmlns:a16="http://schemas.microsoft.com/office/drawing/2014/main" id="{34AB599A-26C4-9E8A-A22F-85BB225273D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712425" y="4952985"/>
              <a:ext cx="791487" cy="1169747"/>
            </a:xfrm>
            <a:prstGeom prst="rect">
              <a:avLst/>
            </a:prstGeom>
          </p:spPr>
        </p:pic>
        <p:grpSp>
          <p:nvGrpSpPr>
            <p:cNvPr id="17" name="Group 16">
              <a:extLst>
                <a:ext uri="{FF2B5EF4-FFF2-40B4-BE49-F238E27FC236}">
                  <a16:creationId xmlns="" xmlns:a16="http://schemas.microsoft.com/office/drawing/2014/main" id="{07CCEC52-2CB1-DE5C-D0B2-186E53AE70F6}"/>
                </a:ext>
              </a:extLst>
            </p:cNvPr>
            <p:cNvGrpSpPr/>
            <p:nvPr/>
          </p:nvGrpSpPr>
          <p:grpSpPr>
            <a:xfrm>
              <a:off x="2517320" y="5112991"/>
              <a:ext cx="3192260" cy="1433411"/>
              <a:chOff x="6482277" y="3079089"/>
              <a:chExt cx="3192260" cy="1433411"/>
            </a:xfrm>
          </p:grpSpPr>
          <p:sp>
            <p:nvSpPr>
              <p:cNvPr id="18" name="Rectangle 17">
                <a:extLst>
                  <a:ext uri="{FF2B5EF4-FFF2-40B4-BE49-F238E27FC236}">
                    <a16:creationId xmlns="" xmlns:a16="http://schemas.microsoft.com/office/drawing/2014/main" id="{F1D4EB0B-4C2A-B4C9-201A-2F289C43B512}"/>
                  </a:ext>
                </a:extLst>
              </p:cNvPr>
              <p:cNvSpPr/>
              <p:nvPr/>
            </p:nvSpPr>
            <p:spPr>
              <a:xfrm>
                <a:off x="6482277" y="4050835"/>
                <a:ext cx="3192260" cy="461665"/>
              </a:xfrm>
              <a:prstGeom prst="rect">
                <a:avLst/>
              </a:prstGeom>
            </p:spPr>
            <p:txBody>
              <a:bodyPr wrap="square">
                <a:spAutoFit/>
              </a:bodyPr>
              <a:lstStyle/>
              <a:p>
                <a:pPr algn="ctr"/>
                <a:r>
                  <a:rPr lang="ar-EG" sz="2400" b="1" dirty="0">
                    <a:solidFill>
                      <a:srgbClr val="002060"/>
                    </a:solidFill>
                    <a:ea typeface="Calibri" panose="020F0502020204030204" pitchFamily="34" charset="0"/>
                    <a:cs typeface="Sakkal Majalla" panose="02000000000000000000" pitchFamily="2" charset="-78"/>
                  </a:rPr>
                  <a:t>الحفاظ على التواصل المفتوح</a:t>
                </a:r>
                <a:endParaRPr lang="ar-EG" sz="2800" dirty="0"/>
              </a:p>
            </p:txBody>
          </p:sp>
          <p:sp>
            <p:nvSpPr>
              <p:cNvPr id="19" name="Rectangle 18">
                <a:extLst>
                  <a:ext uri="{FF2B5EF4-FFF2-40B4-BE49-F238E27FC236}">
                    <a16:creationId xmlns="" xmlns:a16="http://schemas.microsoft.com/office/drawing/2014/main" id="{CF2BC9A4-BEC4-DD39-25E6-9BAE414A164E}"/>
                  </a:ext>
                </a:extLst>
              </p:cNvPr>
              <p:cNvSpPr/>
              <p:nvPr/>
            </p:nvSpPr>
            <p:spPr>
              <a:xfrm>
                <a:off x="7902991" y="3079089"/>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3</a:t>
                </a:r>
                <a:endParaRPr lang="ar-EG" sz="2800" dirty="0">
                  <a:solidFill>
                    <a:schemeClr val="bg1"/>
                  </a:solidFill>
                </a:endParaRPr>
              </a:p>
            </p:txBody>
          </p:sp>
        </p:grpSp>
      </p:grpSp>
      <p:grpSp>
        <p:nvGrpSpPr>
          <p:cNvPr id="20" name="Group 19">
            <a:extLst>
              <a:ext uri="{FF2B5EF4-FFF2-40B4-BE49-F238E27FC236}">
                <a16:creationId xmlns="" xmlns:a16="http://schemas.microsoft.com/office/drawing/2014/main" id="{78C1AF65-620D-502D-04AA-F9FB797FF18A}"/>
              </a:ext>
            </a:extLst>
          </p:cNvPr>
          <p:cNvGrpSpPr/>
          <p:nvPr/>
        </p:nvGrpSpPr>
        <p:grpSpPr>
          <a:xfrm>
            <a:off x="6338433" y="2948432"/>
            <a:ext cx="1540806" cy="1570963"/>
            <a:chOff x="7317158" y="3110014"/>
            <a:chExt cx="1540806" cy="1570963"/>
          </a:xfrm>
        </p:grpSpPr>
        <p:pic>
          <p:nvPicPr>
            <p:cNvPr id="21" name="Picture 20">
              <a:extLst>
                <a:ext uri="{FF2B5EF4-FFF2-40B4-BE49-F238E27FC236}">
                  <a16:creationId xmlns="" xmlns:a16="http://schemas.microsoft.com/office/drawing/2014/main" id="{67274B29-99DD-A233-7CF1-9517BC14546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680182" y="3110014"/>
              <a:ext cx="814760" cy="1204140"/>
            </a:xfrm>
            <a:prstGeom prst="rect">
              <a:avLst/>
            </a:prstGeom>
          </p:spPr>
        </p:pic>
        <p:grpSp>
          <p:nvGrpSpPr>
            <p:cNvPr id="22" name="Group 21">
              <a:extLst>
                <a:ext uri="{FF2B5EF4-FFF2-40B4-BE49-F238E27FC236}">
                  <a16:creationId xmlns="" xmlns:a16="http://schemas.microsoft.com/office/drawing/2014/main" id="{2E414C0D-5832-8260-5420-E1F7C2D09ADE}"/>
                </a:ext>
              </a:extLst>
            </p:cNvPr>
            <p:cNvGrpSpPr/>
            <p:nvPr/>
          </p:nvGrpSpPr>
          <p:grpSpPr>
            <a:xfrm>
              <a:off x="7317158" y="3246506"/>
              <a:ext cx="1540806" cy="1434471"/>
              <a:chOff x="7274681" y="5077280"/>
              <a:chExt cx="1540806" cy="1434471"/>
            </a:xfrm>
          </p:grpSpPr>
          <p:sp>
            <p:nvSpPr>
              <p:cNvPr id="23" name="Rectangle 22">
                <a:extLst>
                  <a:ext uri="{FF2B5EF4-FFF2-40B4-BE49-F238E27FC236}">
                    <a16:creationId xmlns="" xmlns:a16="http://schemas.microsoft.com/office/drawing/2014/main" id="{E1987F14-327E-0ACF-16A2-45236F1FEC7E}"/>
                  </a:ext>
                </a:extLst>
              </p:cNvPr>
              <p:cNvSpPr/>
              <p:nvPr/>
            </p:nvSpPr>
            <p:spPr>
              <a:xfrm>
                <a:off x="7274681" y="6050086"/>
                <a:ext cx="1540806" cy="461665"/>
              </a:xfrm>
              <a:prstGeom prst="rect">
                <a:avLst/>
              </a:prstGeom>
            </p:spPr>
            <p:txBody>
              <a:bodyPr wrap="none">
                <a:spAutoFit/>
              </a:bodyPr>
              <a:lstStyle/>
              <a:p>
                <a:pPr algn="ctr"/>
                <a:r>
                  <a:rPr lang="ar-EG" sz="2400" b="1" dirty="0">
                    <a:solidFill>
                      <a:srgbClr val="002060"/>
                    </a:solidFill>
                    <a:ea typeface="Calibri" panose="020F0502020204030204" pitchFamily="34" charset="0"/>
                    <a:cs typeface="Sakkal Majalla" panose="02000000000000000000" pitchFamily="2" charset="-78"/>
                  </a:rPr>
                  <a:t>إدارة الملاحظات</a:t>
                </a:r>
                <a:endParaRPr lang="ar-EG" sz="2800" dirty="0"/>
              </a:p>
            </p:txBody>
          </p:sp>
          <p:sp>
            <p:nvSpPr>
              <p:cNvPr id="24" name="Rectangle 23">
                <a:extLst>
                  <a:ext uri="{FF2B5EF4-FFF2-40B4-BE49-F238E27FC236}">
                    <a16:creationId xmlns="" xmlns:a16="http://schemas.microsoft.com/office/drawing/2014/main" id="{F3431CBD-C341-B8A0-1760-E70AC7F93B0B}"/>
                  </a:ext>
                </a:extLst>
              </p:cNvPr>
              <p:cNvSpPr/>
              <p:nvPr/>
            </p:nvSpPr>
            <p:spPr>
              <a:xfrm>
                <a:off x="7878152" y="5077280"/>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4</a:t>
                </a:r>
                <a:endParaRPr lang="ar-EG" sz="2800" dirty="0">
                  <a:solidFill>
                    <a:schemeClr val="bg1"/>
                  </a:solidFill>
                </a:endParaRPr>
              </a:p>
            </p:txBody>
          </p:sp>
        </p:grpSp>
      </p:grpSp>
      <p:grpSp>
        <p:nvGrpSpPr>
          <p:cNvPr id="25" name="Group 24">
            <a:extLst>
              <a:ext uri="{FF2B5EF4-FFF2-40B4-BE49-F238E27FC236}">
                <a16:creationId xmlns="" xmlns:a16="http://schemas.microsoft.com/office/drawing/2014/main" id="{CDE69C8B-8494-466A-EFE0-D512D2960E42}"/>
              </a:ext>
            </a:extLst>
          </p:cNvPr>
          <p:cNvGrpSpPr/>
          <p:nvPr/>
        </p:nvGrpSpPr>
        <p:grpSpPr>
          <a:xfrm>
            <a:off x="3473469" y="3335047"/>
            <a:ext cx="3134192" cy="1579323"/>
            <a:chOff x="4452194" y="3496629"/>
            <a:chExt cx="3134192" cy="1579323"/>
          </a:xfrm>
        </p:grpSpPr>
        <p:pic>
          <p:nvPicPr>
            <p:cNvPr id="26" name="Picture 25">
              <a:extLst>
                <a:ext uri="{FF2B5EF4-FFF2-40B4-BE49-F238E27FC236}">
                  <a16:creationId xmlns="" xmlns:a16="http://schemas.microsoft.com/office/drawing/2014/main" id="{840CFAB1-5E24-731F-9B9E-180AA24DD1C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692900" y="3910629"/>
              <a:ext cx="788495" cy="1165323"/>
            </a:xfrm>
            <a:prstGeom prst="rect">
              <a:avLst/>
            </a:prstGeom>
          </p:spPr>
        </p:pic>
        <p:grpSp>
          <p:nvGrpSpPr>
            <p:cNvPr id="27" name="Group 26">
              <a:extLst>
                <a:ext uri="{FF2B5EF4-FFF2-40B4-BE49-F238E27FC236}">
                  <a16:creationId xmlns="" xmlns:a16="http://schemas.microsoft.com/office/drawing/2014/main" id="{7FCBBFCA-1FD5-250E-DC31-8742CDAF366B}"/>
                </a:ext>
              </a:extLst>
            </p:cNvPr>
            <p:cNvGrpSpPr/>
            <p:nvPr/>
          </p:nvGrpSpPr>
          <p:grpSpPr>
            <a:xfrm>
              <a:off x="4452194" y="3496629"/>
              <a:ext cx="3134192" cy="1442759"/>
              <a:chOff x="6403579" y="4597477"/>
              <a:chExt cx="3134192" cy="1442759"/>
            </a:xfrm>
          </p:grpSpPr>
          <p:sp>
            <p:nvSpPr>
              <p:cNvPr id="28" name="Rectangle 27">
                <a:extLst>
                  <a:ext uri="{FF2B5EF4-FFF2-40B4-BE49-F238E27FC236}">
                    <a16:creationId xmlns="" xmlns:a16="http://schemas.microsoft.com/office/drawing/2014/main" id="{B68A394D-C252-F08E-4599-5E3BE83C3E53}"/>
                  </a:ext>
                </a:extLst>
              </p:cNvPr>
              <p:cNvSpPr/>
              <p:nvPr/>
            </p:nvSpPr>
            <p:spPr>
              <a:xfrm>
                <a:off x="6403579" y="4597477"/>
                <a:ext cx="3134192" cy="461665"/>
              </a:xfrm>
              <a:prstGeom prst="rect">
                <a:avLst/>
              </a:prstGeom>
            </p:spPr>
            <p:txBody>
              <a:bodyPr wrap="none">
                <a:spAutoFit/>
              </a:bodyPr>
              <a:lstStyle/>
              <a:p>
                <a:pPr algn="ctr"/>
                <a:r>
                  <a:rPr lang="ar-EG" sz="2400" b="1" dirty="0">
                    <a:solidFill>
                      <a:srgbClr val="002060"/>
                    </a:solidFill>
                    <a:ea typeface="Calibri" panose="020F0502020204030204" pitchFamily="34" charset="0"/>
                    <a:cs typeface="Sakkal Majalla" panose="02000000000000000000" pitchFamily="2" charset="-78"/>
                  </a:rPr>
                  <a:t>الاعتماد على الأشخاص المناسبين</a:t>
                </a:r>
                <a:endParaRPr lang="ar-EG" sz="2800" dirty="0"/>
              </a:p>
            </p:txBody>
          </p:sp>
          <p:sp>
            <p:nvSpPr>
              <p:cNvPr id="29" name="Rectangle 28">
                <a:extLst>
                  <a:ext uri="{FF2B5EF4-FFF2-40B4-BE49-F238E27FC236}">
                    <a16:creationId xmlns="" xmlns:a16="http://schemas.microsoft.com/office/drawing/2014/main" id="{3F326884-5277-CFE1-3F26-A0095D1142F8}"/>
                  </a:ext>
                </a:extLst>
              </p:cNvPr>
              <p:cNvSpPr/>
              <p:nvPr/>
            </p:nvSpPr>
            <p:spPr>
              <a:xfrm>
                <a:off x="7865587" y="5578571"/>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5</a:t>
                </a:r>
                <a:endParaRPr lang="ar-EG" sz="2800" dirty="0">
                  <a:solidFill>
                    <a:schemeClr val="bg1"/>
                  </a:solidFill>
                </a:endParaRPr>
              </a:p>
            </p:txBody>
          </p:sp>
        </p:grpSp>
      </p:grpSp>
      <p:grpSp>
        <p:nvGrpSpPr>
          <p:cNvPr id="30" name="Group 29">
            <a:extLst>
              <a:ext uri="{FF2B5EF4-FFF2-40B4-BE49-F238E27FC236}">
                <a16:creationId xmlns="" xmlns:a16="http://schemas.microsoft.com/office/drawing/2014/main" id="{98DBD473-5999-20E8-BDE3-E4C70514CE20}"/>
              </a:ext>
            </a:extLst>
          </p:cNvPr>
          <p:cNvGrpSpPr/>
          <p:nvPr/>
        </p:nvGrpSpPr>
        <p:grpSpPr>
          <a:xfrm>
            <a:off x="1511010" y="2997305"/>
            <a:ext cx="3092514" cy="1917065"/>
            <a:chOff x="2489735" y="3158887"/>
            <a:chExt cx="3092514" cy="1917065"/>
          </a:xfrm>
        </p:grpSpPr>
        <p:pic>
          <p:nvPicPr>
            <p:cNvPr id="31" name="Picture 30">
              <a:extLst>
                <a:ext uri="{FF2B5EF4-FFF2-40B4-BE49-F238E27FC236}">
                  <a16:creationId xmlns="" xmlns:a16="http://schemas.microsoft.com/office/drawing/2014/main" id="{68FB0406-E6FB-1734-01AA-4EAD89644A4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712423" y="3158887"/>
              <a:ext cx="781691" cy="1155267"/>
            </a:xfrm>
            <a:prstGeom prst="rect">
              <a:avLst/>
            </a:prstGeom>
          </p:spPr>
        </p:pic>
        <p:grpSp>
          <p:nvGrpSpPr>
            <p:cNvPr id="32" name="Group 31">
              <a:extLst>
                <a:ext uri="{FF2B5EF4-FFF2-40B4-BE49-F238E27FC236}">
                  <a16:creationId xmlns="" xmlns:a16="http://schemas.microsoft.com/office/drawing/2014/main" id="{04A17354-38F4-C807-0BEE-E5ADD2117BE5}"/>
                </a:ext>
              </a:extLst>
            </p:cNvPr>
            <p:cNvGrpSpPr/>
            <p:nvPr/>
          </p:nvGrpSpPr>
          <p:grpSpPr>
            <a:xfrm>
              <a:off x="2489735" y="3293138"/>
              <a:ext cx="3092514" cy="1782814"/>
              <a:chOff x="6454692" y="3079089"/>
              <a:chExt cx="3092514" cy="1782814"/>
            </a:xfrm>
          </p:grpSpPr>
          <p:sp>
            <p:nvSpPr>
              <p:cNvPr id="33" name="Rectangle 32">
                <a:extLst>
                  <a:ext uri="{FF2B5EF4-FFF2-40B4-BE49-F238E27FC236}">
                    <a16:creationId xmlns="" xmlns:a16="http://schemas.microsoft.com/office/drawing/2014/main" id="{FBF6C80A-19B0-67D9-D642-F6FF64B58318}"/>
                  </a:ext>
                </a:extLst>
              </p:cNvPr>
              <p:cNvSpPr/>
              <p:nvPr/>
            </p:nvSpPr>
            <p:spPr>
              <a:xfrm>
                <a:off x="6454692" y="4030906"/>
                <a:ext cx="3092514" cy="830997"/>
              </a:xfrm>
              <a:prstGeom prst="rect">
                <a:avLst/>
              </a:prstGeom>
            </p:spPr>
            <p:txBody>
              <a:bodyPr wrap="square">
                <a:spAutoFit/>
              </a:bodyPr>
              <a:lstStyle/>
              <a:p>
                <a:pPr algn="ctr"/>
                <a:r>
                  <a:rPr lang="ar-EG" sz="2400" b="1" dirty="0">
                    <a:solidFill>
                      <a:srgbClr val="002060"/>
                    </a:solidFill>
                    <a:ea typeface="Calibri" panose="020F0502020204030204" pitchFamily="34" charset="0"/>
                    <a:cs typeface="Sakkal Majalla" panose="02000000000000000000" pitchFamily="2" charset="-78"/>
                  </a:rPr>
                  <a:t>الحفاظ على المنافسة الشريفة وبيئة العمل التحفيزية</a:t>
                </a:r>
                <a:endParaRPr lang="ar-EG" sz="2800" dirty="0"/>
              </a:p>
            </p:txBody>
          </p:sp>
          <p:sp>
            <p:nvSpPr>
              <p:cNvPr id="34" name="Rectangle 33">
                <a:extLst>
                  <a:ext uri="{FF2B5EF4-FFF2-40B4-BE49-F238E27FC236}">
                    <a16:creationId xmlns="" xmlns:a16="http://schemas.microsoft.com/office/drawing/2014/main" id="{BE6BF7DE-C918-4970-2E0C-537AE2B19C05}"/>
                  </a:ext>
                </a:extLst>
              </p:cNvPr>
              <p:cNvSpPr/>
              <p:nvPr/>
            </p:nvSpPr>
            <p:spPr>
              <a:xfrm>
                <a:off x="7902991" y="3079089"/>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6</a:t>
                </a:r>
                <a:endParaRPr lang="ar-EG" sz="2800" dirty="0">
                  <a:solidFill>
                    <a:schemeClr val="bg1"/>
                  </a:solidFill>
                </a:endParaRPr>
              </a:p>
            </p:txBody>
          </p:sp>
        </p:grpSp>
      </p:grpSp>
      <p:grpSp>
        <p:nvGrpSpPr>
          <p:cNvPr id="35" name="Group 34">
            <a:extLst>
              <a:ext uri="{FF2B5EF4-FFF2-40B4-BE49-F238E27FC236}">
                <a16:creationId xmlns="" xmlns:a16="http://schemas.microsoft.com/office/drawing/2014/main" id="{B8C7EC79-B41F-77BE-59AA-2D1895B44016}"/>
              </a:ext>
            </a:extLst>
          </p:cNvPr>
          <p:cNvGrpSpPr/>
          <p:nvPr/>
        </p:nvGrpSpPr>
        <p:grpSpPr>
          <a:xfrm>
            <a:off x="5846055" y="1174392"/>
            <a:ext cx="2480166" cy="1562118"/>
            <a:chOff x="6824780" y="1335974"/>
            <a:chExt cx="2480166" cy="1562118"/>
          </a:xfrm>
        </p:grpSpPr>
        <p:pic>
          <p:nvPicPr>
            <p:cNvPr id="36" name="Picture 35">
              <a:extLst>
                <a:ext uri="{FF2B5EF4-FFF2-40B4-BE49-F238E27FC236}">
                  <a16:creationId xmlns="" xmlns:a16="http://schemas.microsoft.com/office/drawing/2014/main" id="{3F6B846E-1E3B-5350-21A2-AA6FA4CF0CD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640925" y="1335974"/>
              <a:ext cx="788964" cy="1180793"/>
            </a:xfrm>
            <a:prstGeom prst="rect">
              <a:avLst/>
            </a:prstGeom>
          </p:spPr>
        </p:pic>
        <p:grpSp>
          <p:nvGrpSpPr>
            <p:cNvPr id="37" name="Group 36">
              <a:extLst>
                <a:ext uri="{FF2B5EF4-FFF2-40B4-BE49-F238E27FC236}">
                  <a16:creationId xmlns="" xmlns:a16="http://schemas.microsoft.com/office/drawing/2014/main" id="{F2D0FDC5-E204-8165-1189-1F07869CBFC5}"/>
                </a:ext>
              </a:extLst>
            </p:cNvPr>
            <p:cNvGrpSpPr/>
            <p:nvPr/>
          </p:nvGrpSpPr>
          <p:grpSpPr>
            <a:xfrm>
              <a:off x="6824780" y="1463621"/>
              <a:ext cx="2480166" cy="1434471"/>
              <a:chOff x="6805002" y="5077280"/>
              <a:chExt cx="2480166" cy="1434471"/>
            </a:xfrm>
          </p:grpSpPr>
          <p:sp>
            <p:nvSpPr>
              <p:cNvPr id="38" name="Rectangle 37">
                <a:extLst>
                  <a:ext uri="{FF2B5EF4-FFF2-40B4-BE49-F238E27FC236}">
                    <a16:creationId xmlns="" xmlns:a16="http://schemas.microsoft.com/office/drawing/2014/main" id="{191B2F39-6E93-5BF0-092C-471386AB0AA4}"/>
                  </a:ext>
                </a:extLst>
              </p:cNvPr>
              <p:cNvSpPr/>
              <p:nvPr/>
            </p:nvSpPr>
            <p:spPr>
              <a:xfrm>
                <a:off x="6805002" y="6050086"/>
                <a:ext cx="2480166" cy="461665"/>
              </a:xfrm>
              <a:prstGeom prst="rect">
                <a:avLst/>
              </a:prstGeom>
            </p:spPr>
            <p:txBody>
              <a:bodyPr wrap="none">
                <a:spAutoFit/>
              </a:bodyPr>
              <a:lstStyle/>
              <a:p>
                <a:pPr algn="ctr"/>
                <a:r>
                  <a:rPr lang="ar-EG" sz="2400" b="1" dirty="0">
                    <a:solidFill>
                      <a:srgbClr val="002060"/>
                    </a:solidFill>
                    <a:ea typeface="Calibri" panose="020F0502020204030204" pitchFamily="34" charset="0"/>
                    <a:cs typeface="Sakkal Majalla" panose="02000000000000000000" pitchFamily="2" charset="-78"/>
                  </a:rPr>
                  <a:t>حل مشاكل الفريق بسرعة</a:t>
                </a:r>
                <a:endParaRPr lang="ar-EG" sz="2800" dirty="0"/>
              </a:p>
            </p:txBody>
          </p:sp>
          <p:sp>
            <p:nvSpPr>
              <p:cNvPr id="39" name="Rectangle 38">
                <a:extLst>
                  <a:ext uri="{FF2B5EF4-FFF2-40B4-BE49-F238E27FC236}">
                    <a16:creationId xmlns="" xmlns:a16="http://schemas.microsoft.com/office/drawing/2014/main" id="{4EDBE1AE-E068-0DC1-BE1D-FE99605D972D}"/>
                  </a:ext>
                </a:extLst>
              </p:cNvPr>
              <p:cNvSpPr/>
              <p:nvPr/>
            </p:nvSpPr>
            <p:spPr>
              <a:xfrm>
                <a:off x="7878152" y="5077280"/>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7</a:t>
                </a:r>
                <a:endParaRPr lang="ar-EG" sz="2800" dirty="0">
                  <a:solidFill>
                    <a:schemeClr val="bg1"/>
                  </a:solidFill>
                </a:endParaRPr>
              </a:p>
            </p:txBody>
          </p:sp>
        </p:grpSp>
      </p:grpSp>
      <p:grpSp>
        <p:nvGrpSpPr>
          <p:cNvPr id="40" name="Group 39">
            <a:extLst>
              <a:ext uri="{FF2B5EF4-FFF2-40B4-BE49-F238E27FC236}">
                <a16:creationId xmlns="" xmlns:a16="http://schemas.microsoft.com/office/drawing/2014/main" id="{4E9C31EA-980E-2148-C501-70E0D44035E9}"/>
              </a:ext>
            </a:extLst>
          </p:cNvPr>
          <p:cNvGrpSpPr/>
          <p:nvPr/>
        </p:nvGrpSpPr>
        <p:grpSpPr>
          <a:xfrm>
            <a:off x="3807204" y="1459627"/>
            <a:ext cx="2665683" cy="1671929"/>
            <a:chOff x="4785929" y="1621209"/>
            <a:chExt cx="2665683" cy="1671929"/>
          </a:xfrm>
        </p:grpSpPr>
        <p:pic>
          <p:nvPicPr>
            <p:cNvPr id="41" name="Picture 40">
              <a:extLst>
                <a:ext uri="{FF2B5EF4-FFF2-40B4-BE49-F238E27FC236}">
                  <a16:creationId xmlns="" xmlns:a16="http://schemas.microsoft.com/office/drawing/2014/main" id="{34233F9C-FFC8-621C-BDE1-8BFA9F6CCDA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706004" y="2128579"/>
              <a:ext cx="775392" cy="1164559"/>
            </a:xfrm>
            <a:prstGeom prst="rect">
              <a:avLst/>
            </a:prstGeom>
          </p:spPr>
        </p:pic>
        <p:grpSp>
          <p:nvGrpSpPr>
            <p:cNvPr id="42" name="Group 41">
              <a:extLst>
                <a:ext uri="{FF2B5EF4-FFF2-40B4-BE49-F238E27FC236}">
                  <a16:creationId xmlns="" xmlns:a16="http://schemas.microsoft.com/office/drawing/2014/main" id="{289E5931-3222-A366-64CE-AF75AF5916D3}"/>
                </a:ext>
              </a:extLst>
            </p:cNvPr>
            <p:cNvGrpSpPr/>
            <p:nvPr/>
          </p:nvGrpSpPr>
          <p:grpSpPr>
            <a:xfrm>
              <a:off x="4785929" y="1621209"/>
              <a:ext cx="2665683" cy="1517642"/>
              <a:chOff x="6760013" y="4504942"/>
              <a:chExt cx="2665683" cy="1517642"/>
            </a:xfrm>
          </p:grpSpPr>
          <p:sp>
            <p:nvSpPr>
              <p:cNvPr id="43" name="Rectangle 42">
                <a:extLst>
                  <a:ext uri="{FF2B5EF4-FFF2-40B4-BE49-F238E27FC236}">
                    <a16:creationId xmlns="" xmlns:a16="http://schemas.microsoft.com/office/drawing/2014/main" id="{6C39AE87-1820-D9C2-1357-F227683A85DF}"/>
                  </a:ext>
                </a:extLst>
              </p:cNvPr>
              <p:cNvSpPr/>
              <p:nvPr/>
            </p:nvSpPr>
            <p:spPr>
              <a:xfrm>
                <a:off x="6760013" y="4504942"/>
                <a:ext cx="2665683" cy="461665"/>
              </a:xfrm>
              <a:prstGeom prst="rect">
                <a:avLst/>
              </a:prstGeom>
            </p:spPr>
            <p:txBody>
              <a:bodyPr wrap="square">
                <a:spAutoFit/>
              </a:bodyPr>
              <a:lstStyle/>
              <a:p>
                <a:pPr algn="ctr"/>
                <a:r>
                  <a:rPr lang="ar-EG" sz="2400" b="1" dirty="0">
                    <a:solidFill>
                      <a:srgbClr val="002060"/>
                    </a:solidFill>
                    <a:ea typeface="Calibri" panose="020F0502020204030204" pitchFamily="34" charset="0"/>
                    <a:cs typeface="Sakkal Majalla" panose="02000000000000000000" pitchFamily="2" charset="-78"/>
                  </a:rPr>
                  <a:t>منح الثقة للفريق</a:t>
                </a:r>
                <a:endParaRPr lang="ar-EG" sz="2800" dirty="0"/>
              </a:p>
            </p:txBody>
          </p:sp>
          <p:sp>
            <p:nvSpPr>
              <p:cNvPr id="44" name="Rectangle 43">
                <a:extLst>
                  <a:ext uri="{FF2B5EF4-FFF2-40B4-BE49-F238E27FC236}">
                    <a16:creationId xmlns="" xmlns:a16="http://schemas.microsoft.com/office/drawing/2014/main" id="{1F9EE939-69EF-9D1E-5445-6FEC6F742032}"/>
                  </a:ext>
                </a:extLst>
              </p:cNvPr>
              <p:cNvSpPr/>
              <p:nvPr/>
            </p:nvSpPr>
            <p:spPr>
              <a:xfrm>
                <a:off x="7935600" y="5560919"/>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8</a:t>
                </a:r>
                <a:endParaRPr lang="ar-EG" sz="2800" dirty="0">
                  <a:solidFill>
                    <a:schemeClr val="bg1"/>
                  </a:solidFill>
                </a:endParaRPr>
              </a:p>
            </p:txBody>
          </p:sp>
        </p:grpSp>
      </p:grpSp>
      <p:grpSp>
        <p:nvGrpSpPr>
          <p:cNvPr id="45" name="Group 44">
            <a:extLst>
              <a:ext uri="{FF2B5EF4-FFF2-40B4-BE49-F238E27FC236}">
                <a16:creationId xmlns="" xmlns:a16="http://schemas.microsoft.com/office/drawing/2014/main" id="{F583B42F-3405-5773-D40F-32364066DB95}"/>
              </a:ext>
            </a:extLst>
          </p:cNvPr>
          <p:cNvGrpSpPr/>
          <p:nvPr/>
        </p:nvGrpSpPr>
        <p:grpSpPr>
          <a:xfrm>
            <a:off x="2321678" y="1174392"/>
            <a:ext cx="1710725" cy="1624523"/>
            <a:chOff x="3300403" y="1335974"/>
            <a:chExt cx="1710725" cy="1624523"/>
          </a:xfrm>
        </p:grpSpPr>
        <p:pic>
          <p:nvPicPr>
            <p:cNvPr id="46" name="Picture 45">
              <a:extLst>
                <a:ext uri="{FF2B5EF4-FFF2-40B4-BE49-F238E27FC236}">
                  <a16:creationId xmlns="" xmlns:a16="http://schemas.microsoft.com/office/drawing/2014/main" id="{AA912851-DE39-30BC-390F-77CF65E417F5}"/>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712423" y="1335974"/>
              <a:ext cx="765733" cy="1146025"/>
            </a:xfrm>
            <a:prstGeom prst="rect">
              <a:avLst/>
            </a:prstGeom>
          </p:spPr>
        </p:pic>
        <p:grpSp>
          <p:nvGrpSpPr>
            <p:cNvPr id="47" name="Group 46">
              <a:extLst>
                <a:ext uri="{FF2B5EF4-FFF2-40B4-BE49-F238E27FC236}">
                  <a16:creationId xmlns="" xmlns:a16="http://schemas.microsoft.com/office/drawing/2014/main" id="{D241F1C5-D7B6-9EC9-25DC-227F3A13925B}"/>
                </a:ext>
              </a:extLst>
            </p:cNvPr>
            <p:cNvGrpSpPr/>
            <p:nvPr/>
          </p:nvGrpSpPr>
          <p:grpSpPr>
            <a:xfrm>
              <a:off x="3300403" y="1510253"/>
              <a:ext cx="1710725" cy="1450244"/>
              <a:chOff x="7288059" y="3079089"/>
              <a:chExt cx="1710725" cy="1450244"/>
            </a:xfrm>
          </p:grpSpPr>
          <p:sp>
            <p:nvSpPr>
              <p:cNvPr id="48" name="Rectangle 47">
                <a:extLst>
                  <a:ext uri="{FF2B5EF4-FFF2-40B4-BE49-F238E27FC236}">
                    <a16:creationId xmlns="" xmlns:a16="http://schemas.microsoft.com/office/drawing/2014/main" id="{7B3CF913-2E4C-973A-450D-4851F0F4FB31}"/>
                  </a:ext>
                </a:extLst>
              </p:cNvPr>
              <p:cNvSpPr/>
              <p:nvPr/>
            </p:nvSpPr>
            <p:spPr>
              <a:xfrm>
                <a:off x="7288059" y="4067668"/>
                <a:ext cx="1710725" cy="461665"/>
              </a:xfrm>
              <a:prstGeom prst="rect">
                <a:avLst/>
              </a:prstGeom>
            </p:spPr>
            <p:txBody>
              <a:bodyPr wrap="none">
                <a:spAutoFit/>
              </a:bodyPr>
              <a:lstStyle/>
              <a:p>
                <a:pPr algn="ctr"/>
                <a:r>
                  <a:rPr lang="ar-EG" sz="2400" b="1" dirty="0">
                    <a:solidFill>
                      <a:srgbClr val="002060"/>
                    </a:solidFill>
                    <a:ea typeface="Calibri" panose="020F0502020204030204" pitchFamily="34" charset="0"/>
                    <a:cs typeface="Sakkal Majalla" panose="02000000000000000000" pitchFamily="2" charset="-78"/>
                  </a:rPr>
                  <a:t>الاحتفال بالنجاح</a:t>
                </a:r>
                <a:endParaRPr lang="ar-EG" sz="2800" dirty="0"/>
              </a:p>
            </p:txBody>
          </p:sp>
          <p:sp>
            <p:nvSpPr>
              <p:cNvPr id="49" name="Rectangle 48">
                <a:extLst>
                  <a:ext uri="{FF2B5EF4-FFF2-40B4-BE49-F238E27FC236}">
                    <a16:creationId xmlns="" xmlns:a16="http://schemas.microsoft.com/office/drawing/2014/main" id="{BA770407-7502-316B-307F-B702162801B5}"/>
                  </a:ext>
                </a:extLst>
              </p:cNvPr>
              <p:cNvSpPr/>
              <p:nvPr/>
            </p:nvSpPr>
            <p:spPr>
              <a:xfrm>
                <a:off x="7902991" y="3079089"/>
                <a:ext cx="314510" cy="461665"/>
              </a:xfrm>
              <a:prstGeom prst="rect">
                <a:avLst/>
              </a:prstGeom>
            </p:spPr>
            <p:txBody>
              <a:bodyPr wrap="none">
                <a:spAutoFit/>
              </a:bodyPr>
              <a:lstStyle/>
              <a:p>
                <a:pPr algn="ctr"/>
                <a:r>
                  <a:rPr lang="ar-EG" sz="2400" b="1" dirty="0">
                    <a:solidFill>
                      <a:schemeClr val="bg1"/>
                    </a:solidFill>
                    <a:ea typeface="Calibri" panose="020F0502020204030204" pitchFamily="34" charset="0"/>
                    <a:cs typeface="Sakkal Majalla" panose="02000000000000000000" pitchFamily="2" charset="-78"/>
                  </a:rPr>
                  <a:t>9</a:t>
                </a:r>
                <a:endParaRPr lang="ar-EG" sz="2800" dirty="0">
                  <a:solidFill>
                    <a:schemeClr val="bg1"/>
                  </a:solidFill>
                </a:endParaRPr>
              </a:p>
            </p:txBody>
          </p:sp>
        </p:grpSp>
      </p:grpSp>
      <p:pic>
        <p:nvPicPr>
          <p:cNvPr id="50" name="Picture 49" descr="العمل الجماعي؛ أهم 9 فوائد للعمل ضمن فريق - موقع فهرس">
            <a:extLst>
              <a:ext uri="{FF2B5EF4-FFF2-40B4-BE49-F238E27FC236}">
                <a16:creationId xmlns="" xmlns:a16="http://schemas.microsoft.com/office/drawing/2014/main" id="{7FD89CBE-4AEA-40C6-629F-C0D57E5F7732}"/>
              </a:ext>
            </a:extLst>
          </p:cNvPr>
          <p:cNvPicPr>
            <a:picLocks noChangeAspect="1"/>
          </p:cNvPicPr>
          <p:nvPr/>
        </p:nvPicPr>
        <p:blipFill rotWithShape="1">
          <a:blip r:embed="rId14">
            <a:clrChange>
              <a:clrFrom>
                <a:srgbClr val="F3EBFF"/>
              </a:clrFrom>
              <a:clrTo>
                <a:srgbClr val="F3EBFF">
                  <a:alpha val="0"/>
                </a:srgbClr>
              </a:clrTo>
            </a:clrChange>
            <a:extLst>
              <a:ext uri="{28A0092B-C50C-407E-A947-70E740481C1C}">
                <a14:useLocalDpi xmlns:a14="http://schemas.microsoft.com/office/drawing/2010/main" val="0"/>
              </a:ext>
            </a:extLst>
          </a:blip>
          <a:srcRect l="15250" t="14604" r="10215" b="7163"/>
          <a:stretch/>
        </p:blipFill>
        <p:spPr bwMode="auto">
          <a:xfrm>
            <a:off x="9369060" y="3621803"/>
            <a:ext cx="2901912" cy="3239757"/>
          </a:xfrm>
          <a:prstGeom prst="rect">
            <a:avLst/>
          </a:prstGeom>
          <a:noFill/>
          <a:ln>
            <a:noFill/>
          </a:ln>
          <a:extLst>
            <a:ext uri="{53640926-AAD7-44D8-BBD7-CCE9431645EC}">
              <a14:shadowObscured xmlns:a14="http://schemas.microsoft.com/office/drawing/2010/main"/>
            </a:ext>
          </a:extLst>
        </p:spPr>
      </p:pic>
      <p:sp>
        <p:nvSpPr>
          <p:cNvPr id="5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15"/>
              </a:rPr>
              <a:t>www.dawliatraining.com</a:t>
            </a:r>
            <a:endParaRPr lang="en-US" sz="1100">
              <a:effectLst/>
              <a:ea typeface="Calibri"/>
              <a:cs typeface="Arial"/>
            </a:endParaRPr>
          </a:p>
        </p:txBody>
      </p:sp>
    </p:spTree>
    <p:extLst>
      <p:ext uri="{BB962C8B-B14F-4D97-AF65-F5344CB8AC3E}">
        <p14:creationId xmlns:p14="http://schemas.microsoft.com/office/powerpoint/2010/main" val="159097518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80">
                                          <p:stCondLst>
                                            <p:cond delay="0"/>
                                          </p:stCondLst>
                                        </p:cTn>
                                        <p:tgtEl>
                                          <p:spTgt spid="10"/>
                                        </p:tgtEl>
                                      </p:cBhvr>
                                    </p:animEffect>
                                    <p:anim calcmode="lin" valueType="num">
                                      <p:cBhvr>
                                        <p:cTn id="1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1" dur="26">
                                          <p:stCondLst>
                                            <p:cond delay="650"/>
                                          </p:stCondLst>
                                        </p:cTn>
                                        <p:tgtEl>
                                          <p:spTgt spid="10"/>
                                        </p:tgtEl>
                                      </p:cBhvr>
                                      <p:to x="100000" y="60000"/>
                                    </p:animScale>
                                    <p:animScale>
                                      <p:cBhvr>
                                        <p:cTn id="22" dur="166" decel="50000">
                                          <p:stCondLst>
                                            <p:cond delay="676"/>
                                          </p:stCondLst>
                                        </p:cTn>
                                        <p:tgtEl>
                                          <p:spTgt spid="10"/>
                                        </p:tgtEl>
                                      </p:cBhvr>
                                      <p:to x="100000" y="100000"/>
                                    </p:animScale>
                                    <p:animScale>
                                      <p:cBhvr>
                                        <p:cTn id="23" dur="26">
                                          <p:stCondLst>
                                            <p:cond delay="1312"/>
                                          </p:stCondLst>
                                        </p:cTn>
                                        <p:tgtEl>
                                          <p:spTgt spid="10"/>
                                        </p:tgtEl>
                                      </p:cBhvr>
                                      <p:to x="100000" y="80000"/>
                                    </p:animScale>
                                    <p:animScale>
                                      <p:cBhvr>
                                        <p:cTn id="24" dur="166" decel="50000">
                                          <p:stCondLst>
                                            <p:cond delay="1338"/>
                                          </p:stCondLst>
                                        </p:cTn>
                                        <p:tgtEl>
                                          <p:spTgt spid="10"/>
                                        </p:tgtEl>
                                      </p:cBhvr>
                                      <p:to x="100000" y="100000"/>
                                    </p:animScale>
                                    <p:animScale>
                                      <p:cBhvr>
                                        <p:cTn id="25" dur="26">
                                          <p:stCondLst>
                                            <p:cond delay="1642"/>
                                          </p:stCondLst>
                                        </p:cTn>
                                        <p:tgtEl>
                                          <p:spTgt spid="10"/>
                                        </p:tgtEl>
                                      </p:cBhvr>
                                      <p:to x="100000" y="90000"/>
                                    </p:animScale>
                                    <p:animScale>
                                      <p:cBhvr>
                                        <p:cTn id="26" dur="166" decel="50000">
                                          <p:stCondLst>
                                            <p:cond delay="1668"/>
                                          </p:stCondLst>
                                        </p:cTn>
                                        <p:tgtEl>
                                          <p:spTgt spid="10"/>
                                        </p:tgtEl>
                                      </p:cBhvr>
                                      <p:to x="100000" y="100000"/>
                                    </p:animScale>
                                    <p:animScale>
                                      <p:cBhvr>
                                        <p:cTn id="27" dur="26">
                                          <p:stCondLst>
                                            <p:cond delay="1808"/>
                                          </p:stCondLst>
                                        </p:cTn>
                                        <p:tgtEl>
                                          <p:spTgt spid="10"/>
                                        </p:tgtEl>
                                      </p:cBhvr>
                                      <p:to x="100000" y="95000"/>
                                    </p:animScale>
                                    <p:animScale>
                                      <p:cBhvr>
                                        <p:cTn id="28" dur="166" decel="50000">
                                          <p:stCondLst>
                                            <p:cond delay="1834"/>
                                          </p:stCondLst>
                                        </p:cTn>
                                        <p:tgtEl>
                                          <p:spTgt spid="10"/>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26" presetClass="entr" presetSubtype="0"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wipe(down)">
                                      <p:cBhvr>
                                        <p:cTn id="33" dur="580">
                                          <p:stCondLst>
                                            <p:cond delay="0"/>
                                          </p:stCondLst>
                                        </p:cTn>
                                        <p:tgtEl>
                                          <p:spTgt spid="15"/>
                                        </p:tgtEl>
                                      </p:cBhvr>
                                    </p:animEffect>
                                    <p:anim calcmode="lin" valueType="num">
                                      <p:cBhvr>
                                        <p:cTn id="34"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39" dur="26">
                                          <p:stCondLst>
                                            <p:cond delay="650"/>
                                          </p:stCondLst>
                                        </p:cTn>
                                        <p:tgtEl>
                                          <p:spTgt spid="15"/>
                                        </p:tgtEl>
                                      </p:cBhvr>
                                      <p:to x="100000" y="60000"/>
                                    </p:animScale>
                                    <p:animScale>
                                      <p:cBhvr>
                                        <p:cTn id="40" dur="166" decel="50000">
                                          <p:stCondLst>
                                            <p:cond delay="676"/>
                                          </p:stCondLst>
                                        </p:cTn>
                                        <p:tgtEl>
                                          <p:spTgt spid="15"/>
                                        </p:tgtEl>
                                      </p:cBhvr>
                                      <p:to x="100000" y="100000"/>
                                    </p:animScale>
                                    <p:animScale>
                                      <p:cBhvr>
                                        <p:cTn id="41" dur="26">
                                          <p:stCondLst>
                                            <p:cond delay="1312"/>
                                          </p:stCondLst>
                                        </p:cTn>
                                        <p:tgtEl>
                                          <p:spTgt spid="15"/>
                                        </p:tgtEl>
                                      </p:cBhvr>
                                      <p:to x="100000" y="80000"/>
                                    </p:animScale>
                                    <p:animScale>
                                      <p:cBhvr>
                                        <p:cTn id="42" dur="166" decel="50000">
                                          <p:stCondLst>
                                            <p:cond delay="1338"/>
                                          </p:stCondLst>
                                        </p:cTn>
                                        <p:tgtEl>
                                          <p:spTgt spid="15"/>
                                        </p:tgtEl>
                                      </p:cBhvr>
                                      <p:to x="100000" y="100000"/>
                                    </p:animScale>
                                    <p:animScale>
                                      <p:cBhvr>
                                        <p:cTn id="43" dur="26">
                                          <p:stCondLst>
                                            <p:cond delay="1642"/>
                                          </p:stCondLst>
                                        </p:cTn>
                                        <p:tgtEl>
                                          <p:spTgt spid="15"/>
                                        </p:tgtEl>
                                      </p:cBhvr>
                                      <p:to x="100000" y="90000"/>
                                    </p:animScale>
                                    <p:animScale>
                                      <p:cBhvr>
                                        <p:cTn id="44" dur="166" decel="50000">
                                          <p:stCondLst>
                                            <p:cond delay="1668"/>
                                          </p:stCondLst>
                                        </p:cTn>
                                        <p:tgtEl>
                                          <p:spTgt spid="15"/>
                                        </p:tgtEl>
                                      </p:cBhvr>
                                      <p:to x="100000" y="100000"/>
                                    </p:animScale>
                                    <p:animScale>
                                      <p:cBhvr>
                                        <p:cTn id="45" dur="26">
                                          <p:stCondLst>
                                            <p:cond delay="1808"/>
                                          </p:stCondLst>
                                        </p:cTn>
                                        <p:tgtEl>
                                          <p:spTgt spid="15"/>
                                        </p:tgtEl>
                                      </p:cBhvr>
                                      <p:to x="100000" y="95000"/>
                                    </p:animScale>
                                    <p:animScale>
                                      <p:cBhvr>
                                        <p:cTn id="46" dur="166" decel="50000">
                                          <p:stCondLst>
                                            <p:cond delay="1834"/>
                                          </p:stCondLst>
                                        </p:cTn>
                                        <p:tgtEl>
                                          <p:spTgt spid="15"/>
                                        </p:tgtEl>
                                      </p:cBhvr>
                                      <p:to x="100000" y="100000"/>
                                    </p:animScale>
                                  </p:childTnLst>
                                </p:cTn>
                              </p:par>
                            </p:childTnLst>
                          </p:cTn>
                        </p:par>
                      </p:childTnLst>
                    </p:cTn>
                  </p:par>
                  <p:par>
                    <p:cTn id="47" fill="hold">
                      <p:stCondLst>
                        <p:cond delay="indefinite"/>
                      </p:stCondLst>
                      <p:childTnLst>
                        <p:par>
                          <p:cTn id="48" fill="hold">
                            <p:stCondLst>
                              <p:cond delay="0"/>
                            </p:stCondLst>
                            <p:childTnLst>
                              <p:par>
                                <p:cTn id="49" presetID="26"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ipe(down)">
                                      <p:cBhvr>
                                        <p:cTn id="51" dur="580">
                                          <p:stCondLst>
                                            <p:cond delay="0"/>
                                          </p:stCondLst>
                                        </p:cTn>
                                        <p:tgtEl>
                                          <p:spTgt spid="20"/>
                                        </p:tgtEl>
                                      </p:cBhvr>
                                    </p:animEffect>
                                    <p:anim calcmode="lin" valueType="num">
                                      <p:cBhvr>
                                        <p:cTn id="52"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57" dur="26">
                                          <p:stCondLst>
                                            <p:cond delay="650"/>
                                          </p:stCondLst>
                                        </p:cTn>
                                        <p:tgtEl>
                                          <p:spTgt spid="20"/>
                                        </p:tgtEl>
                                      </p:cBhvr>
                                      <p:to x="100000" y="60000"/>
                                    </p:animScale>
                                    <p:animScale>
                                      <p:cBhvr>
                                        <p:cTn id="58" dur="166" decel="50000">
                                          <p:stCondLst>
                                            <p:cond delay="676"/>
                                          </p:stCondLst>
                                        </p:cTn>
                                        <p:tgtEl>
                                          <p:spTgt spid="20"/>
                                        </p:tgtEl>
                                      </p:cBhvr>
                                      <p:to x="100000" y="100000"/>
                                    </p:animScale>
                                    <p:animScale>
                                      <p:cBhvr>
                                        <p:cTn id="59" dur="26">
                                          <p:stCondLst>
                                            <p:cond delay="1312"/>
                                          </p:stCondLst>
                                        </p:cTn>
                                        <p:tgtEl>
                                          <p:spTgt spid="20"/>
                                        </p:tgtEl>
                                      </p:cBhvr>
                                      <p:to x="100000" y="80000"/>
                                    </p:animScale>
                                    <p:animScale>
                                      <p:cBhvr>
                                        <p:cTn id="60" dur="166" decel="50000">
                                          <p:stCondLst>
                                            <p:cond delay="1338"/>
                                          </p:stCondLst>
                                        </p:cTn>
                                        <p:tgtEl>
                                          <p:spTgt spid="20"/>
                                        </p:tgtEl>
                                      </p:cBhvr>
                                      <p:to x="100000" y="100000"/>
                                    </p:animScale>
                                    <p:animScale>
                                      <p:cBhvr>
                                        <p:cTn id="61" dur="26">
                                          <p:stCondLst>
                                            <p:cond delay="1642"/>
                                          </p:stCondLst>
                                        </p:cTn>
                                        <p:tgtEl>
                                          <p:spTgt spid="20"/>
                                        </p:tgtEl>
                                      </p:cBhvr>
                                      <p:to x="100000" y="90000"/>
                                    </p:animScale>
                                    <p:animScale>
                                      <p:cBhvr>
                                        <p:cTn id="62" dur="166" decel="50000">
                                          <p:stCondLst>
                                            <p:cond delay="1668"/>
                                          </p:stCondLst>
                                        </p:cTn>
                                        <p:tgtEl>
                                          <p:spTgt spid="20"/>
                                        </p:tgtEl>
                                      </p:cBhvr>
                                      <p:to x="100000" y="100000"/>
                                    </p:animScale>
                                    <p:animScale>
                                      <p:cBhvr>
                                        <p:cTn id="63" dur="26">
                                          <p:stCondLst>
                                            <p:cond delay="1808"/>
                                          </p:stCondLst>
                                        </p:cTn>
                                        <p:tgtEl>
                                          <p:spTgt spid="20"/>
                                        </p:tgtEl>
                                      </p:cBhvr>
                                      <p:to x="100000" y="95000"/>
                                    </p:animScale>
                                    <p:animScale>
                                      <p:cBhvr>
                                        <p:cTn id="64" dur="166" decel="50000">
                                          <p:stCondLst>
                                            <p:cond delay="1834"/>
                                          </p:stCondLst>
                                        </p:cTn>
                                        <p:tgtEl>
                                          <p:spTgt spid="20"/>
                                        </p:tgtEl>
                                      </p:cBhvr>
                                      <p:to x="100000" y="100000"/>
                                    </p:animScale>
                                  </p:childTnLst>
                                </p:cTn>
                              </p:par>
                            </p:childTnLst>
                          </p:cTn>
                        </p:par>
                      </p:childTnLst>
                    </p:cTn>
                  </p:par>
                  <p:par>
                    <p:cTn id="65" fill="hold">
                      <p:stCondLst>
                        <p:cond delay="indefinite"/>
                      </p:stCondLst>
                      <p:childTnLst>
                        <p:par>
                          <p:cTn id="66" fill="hold">
                            <p:stCondLst>
                              <p:cond delay="0"/>
                            </p:stCondLst>
                            <p:childTnLst>
                              <p:par>
                                <p:cTn id="67" presetID="26" presetClass="entr" presetSubtype="0" fill="hold" nodeType="click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down)">
                                      <p:cBhvr>
                                        <p:cTn id="69" dur="580">
                                          <p:stCondLst>
                                            <p:cond delay="0"/>
                                          </p:stCondLst>
                                        </p:cTn>
                                        <p:tgtEl>
                                          <p:spTgt spid="25"/>
                                        </p:tgtEl>
                                      </p:cBhvr>
                                    </p:animEffect>
                                    <p:anim calcmode="lin" valueType="num">
                                      <p:cBhvr>
                                        <p:cTn id="70"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71"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72"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73"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74"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75" dur="26">
                                          <p:stCondLst>
                                            <p:cond delay="650"/>
                                          </p:stCondLst>
                                        </p:cTn>
                                        <p:tgtEl>
                                          <p:spTgt spid="25"/>
                                        </p:tgtEl>
                                      </p:cBhvr>
                                      <p:to x="100000" y="60000"/>
                                    </p:animScale>
                                    <p:animScale>
                                      <p:cBhvr>
                                        <p:cTn id="76" dur="166" decel="50000">
                                          <p:stCondLst>
                                            <p:cond delay="676"/>
                                          </p:stCondLst>
                                        </p:cTn>
                                        <p:tgtEl>
                                          <p:spTgt spid="25"/>
                                        </p:tgtEl>
                                      </p:cBhvr>
                                      <p:to x="100000" y="100000"/>
                                    </p:animScale>
                                    <p:animScale>
                                      <p:cBhvr>
                                        <p:cTn id="77" dur="26">
                                          <p:stCondLst>
                                            <p:cond delay="1312"/>
                                          </p:stCondLst>
                                        </p:cTn>
                                        <p:tgtEl>
                                          <p:spTgt spid="25"/>
                                        </p:tgtEl>
                                      </p:cBhvr>
                                      <p:to x="100000" y="80000"/>
                                    </p:animScale>
                                    <p:animScale>
                                      <p:cBhvr>
                                        <p:cTn id="78" dur="166" decel="50000">
                                          <p:stCondLst>
                                            <p:cond delay="1338"/>
                                          </p:stCondLst>
                                        </p:cTn>
                                        <p:tgtEl>
                                          <p:spTgt spid="25"/>
                                        </p:tgtEl>
                                      </p:cBhvr>
                                      <p:to x="100000" y="100000"/>
                                    </p:animScale>
                                    <p:animScale>
                                      <p:cBhvr>
                                        <p:cTn id="79" dur="26">
                                          <p:stCondLst>
                                            <p:cond delay="1642"/>
                                          </p:stCondLst>
                                        </p:cTn>
                                        <p:tgtEl>
                                          <p:spTgt spid="25"/>
                                        </p:tgtEl>
                                      </p:cBhvr>
                                      <p:to x="100000" y="90000"/>
                                    </p:animScale>
                                    <p:animScale>
                                      <p:cBhvr>
                                        <p:cTn id="80" dur="166" decel="50000">
                                          <p:stCondLst>
                                            <p:cond delay="1668"/>
                                          </p:stCondLst>
                                        </p:cTn>
                                        <p:tgtEl>
                                          <p:spTgt spid="25"/>
                                        </p:tgtEl>
                                      </p:cBhvr>
                                      <p:to x="100000" y="100000"/>
                                    </p:animScale>
                                    <p:animScale>
                                      <p:cBhvr>
                                        <p:cTn id="81" dur="26">
                                          <p:stCondLst>
                                            <p:cond delay="1808"/>
                                          </p:stCondLst>
                                        </p:cTn>
                                        <p:tgtEl>
                                          <p:spTgt spid="25"/>
                                        </p:tgtEl>
                                      </p:cBhvr>
                                      <p:to x="100000" y="95000"/>
                                    </p:animScale>
                                    <p:animScale>
                                      <p:cBhvr>
                                        <p:cTn id="82" dur="166" decel="50000">
                                          <p:stCondLst>
                                            <p:cond delay="1834"/>
                                          </p:stCondLst>
                                        </p:cTn>
                                        <p:tgtEl>
                                          <p:spTgt spid="25"/>
                                        </p:tgtEl>
                                      </p:cBhvr>
                                      <p:to x="100000" y="100000"/>
                                    </p:animScale>
                                  </p:childTnLst>
                                </p:cTn>
                              </p:par>
                            </p:childTnLst>
                          </p:cTn>
                        </p:par>
                      </p:childTnLst>
                    </p:cTn>
                  </p:par>
                  <p:par>
                    <p:cTn id="83" fill="hold">
                      <p:stCondLst>
                        <p:cond delay="indefinite"/>
                      </p:stCondLst>
                      <p:childTnLst>
                        <p:par>
                          <p:cTn id="84" fill="hold">
                            <p:stCondLst>
                              <p:cond delay="0"/>
                            </p:stCondLst>
                            <p:childTnLst>
                              <p:par>
                                <p:cTn id="85" presetID="26" presetClass="entr" presetSubtype="0" fill="hold" nodeType="click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wipe(down)">
                                      <p:cBhvr>
                                        <p:cTn id="87" dur="580">
                                          <p:stCondLst>
                                            <p:cond delay="0"/>
                                          </p:stCondLst>
                                        </p:cTn>
                                        <p:tgtEl>
                                          <p:spTgt spid="30"/>
                                        </p:tgtEl>
                                      </p:cBhvr>
                                    </p:animEffect>
                                    <p:anim calcmode="lin" valueType="num">
                                      <p:cBhvr>
                                        <p:cTn id="88" dur="1822"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30"/>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30"/>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30"/>
                                        </p:tgtEl>
                                        <p:attrNameLst>
                                          <p:attrName>ppt_y</p:attrName>
                                        </p:attrNameLst>
                                      </p:cBhvr>
                                      <p:tavLst>
                                        <p:tav tm="0" fmla="#ppt_y-sin(pi*$)/81">
                                          <p:val>
                                            <p:fltVal val="0"/>
                                          </p:val>
                                        </p:tav>
                                        <p:tav tm="100000">
                                          <p:val>
                                            <p:fltVal val="1"/>
                                          </p:val>
                                        </p:tav>
                                      </p:tavLst>
                                    </p:anim>
                                    <p:animScale>
                                      <p:cBhvr>
                                        <p:cTn id="93" dur="26">
                                          <p:stCondLst>
                                            <p:cond delay="650"/>
                                          </p:stCondLst>
                                        </p:cTn>
                                        <p:tgtEl>
                                          <p:spTgt spid="30"/>
                                        </p:tgtEl>
                                      </p:cBhvr>
                                      <p:to x="100000" y="60000"/>
                                    </p:animScale>
                                    <p:animScale>
                                      <p:cBhvr>
                                        <p:cTn id="94" dur="166" decel="50000">
                                          <p:stCondLst>
                                            <p:cond delay="676"/>
                                          </p:stCondLst>
                                        </p:cTn>
                                        <p:tgtEl>
                                          <p:spTgt spid="30"/>
                                        </p:tgtEl>
                                      </p:cBhvr>
                                      <p:to x="100000" y="100000"/>
                                    </p:animScale>
                                    <p:animScale>
                                      <p:cBhvr>
                                        <p:cTn id="95" dur="26">
                                          <p:stCondLst>
                                            <p:cond delay="1312"/>
                                          </p:stCondLst>
                                        </p:cTn>
                                        <p:tgtEl>
                                          <p:spTgt spid="30"/>
                                        </p:tgtEl>
                                      </p:cBhvr>
                                      <p:to x="100000" y="80000"/>
                                    </p:animScale>
                                    <p:animScale>
                                      <p:cBhvr>
                                        <p:cTn id="96" dur="166" decel="50000">
                                          <p:stCondLst>
                                            <p:cond delay="1338"/>
                                          </p:stCondLst>
                                        </p:cTn>
                                        <p:tgtEl>
                                          <p:spTgt spid="30"/>
                                        </p:tgtEl>
                                      </p:cBhvr>
                                      <p:to x="100000" y="100000"/>
                                    </p:animScale>
                                    <p:animScale>
                                      <p:cBhvr>
                                        <p:cTn id="97" dur="26">
                                          <p:stCondLst>
                                            <p:cond delay="1642"/>
                                          </p:stCondLst>
                                        </p:cTn>
                                        <p:tgtEl>
                                          <p:spTgt spid="30"/>
                                        </p:tgtEl>
                                      </p:cBhvr>
                                      <p:to x="100000" y="90000"/>
                                    </p:animScale>
                                    <p:animScale>
                                      <p:cBhvr>
                                        <p:cTn id="98" dur="166" decel="50000">
                                          <p:stCondLst>
                                            <p:cond delay="1668"/>
                                          </p:stCondLst>
                                        </p:cTn>
                                        <p:tgtEl>
                                          <p:spTgt spid="30"/>
                                        </p:tgtEl>
                                      </p:cBhvr>
                                      <p:to x="100000" y="100000"/>
                                    </p:animScale>
                                    <p:animScale>
                                      <p:cBhvr>
                                        <p:cTn id="99" dur="26">
                                          <p:stCondLst>
                                            <p:cond delay="1808"/>
                                          </p:stCondLst>
                                        </p:cTn>
                                        <p:tgtEl>
                                          <p:spTgt spid="30"/>
                                        </p:tgtEl>
                                      </p:cBhvr>
                                      <p:to x="100000" y="95000"/>
                                    </p:animScale>
                                    <p:animScale>
                                      <p:cBhvr>
                                        <p:cTn id="100" dur="166" decel="50000">
                                          <p:stCondLst>
                                            <p:cond delay="1834"/>
                                          </p:stCondLst>
                                        </p:cTn>
                                        <p:tgtEl>
                                          <p:spTgt spid="30"/>
                                        </p:tgtEl>
                                      </p:cBhvr>
                                      <p:to x="100000" y="100000"/>
                                    </p:animScale>
                                  </p:childTnLst>
                                </p:cTn>
                              </p:par>
                            </p:childTnLst>
                          </p:cTn>
                        </p:par>
                      </p:childTnLst>
                    </p:cTn>
                  </p:par>
                  <p:par>
                    <p:cTn id="101" fill="hold">
                      <p:stCondLst>
                        <p:cond delay="indefinite"/>
                      </p:stCondLst>
                      <p:childTnLst>
                        <p:par>
                          <p:cTn id="102" fill="hold">
                            <p:stCondLst>
                              <p:cond delay="0"/>
                            </p:stCondLst>
                            <p:childTnLst>
                              <p:par>
                                <p:cTn id="103" presetID="26" presetClass="entr" presetSubtype="0" fill="hold" nodeType="clickEffect">
                                  <p:stCondLst>
                                    <p:cond delay="0"/>
                                  </p:stCondLst>
                                  <p:childTnLst>
                                    <p:set>
                                      <p:cBhvr>
                                        <p:cTn id="104" dur="1" fill="hold">
                                          <p:stCondLst>
                                            <p:cond delay="0"/>
                                          </p:stCondLst>
                                        </p:cTn>
                                        <p:tgtEl>
                                          <p:spTgt spid="35"/>
                                        </p:tgtEl>
                                        <p:attrNameLst>
                                          <p:attrName>style.visibility</p:attrName>
                                        </p:attrNameLst>
                                      </p:cBhvr>
                                      <p:to>
                                        <p:strVal val="visible"/>
                                      </p:to>
                                    </p:set>
                                    <p:animEffect transition="in" filter="wipe(down)">
                                      <p:cBhvr>
                                        <p:cTn id="105" dur="580">
                                          <p:stCondLst>
                                            <p:cond delay="0"/>
                                          </p:stCondLst>
                                        </p:cTn>
                                        <p:tgtEl>
                                          <p:spTgt spid="35"/>
                                        </p:tgtEl>
                                      </p:cBhvr>
                                    </p:animEffect>
                                    <p:anim calcmode="lin" valueType="num">
                                      <p:cBhvr>
                                        <p:cTn id="106"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7"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8"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09"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10"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11" dur="26">
                                          <p:stCondLst>
                                            <p:cond delay="650"/>
                                          </p:stCondLst>
                                        </p:cTn>
                                        <p:tgtEl>
                                          <p:spTgt spid="35"/>
                                        </p:tgtEl>
                                      </p:cBhvr>
                                      <p:to x="100000" y="60000"/>
                                    </p:animScale>
                                    <p:animScale>
                                      <p:cBhvr>
                                        <p:cTn id="112" dur="166" decel="50000">
                                          <p:stCondLst>
                                            <p:cond delay="676"/>
                                          </p:stCondLst>
                                        </p:cTn>
                                        <p:tgtEl>
                                          <p:spTgt spid="35"/>
                                        </p:tgtEl>
                                      </p:cBhvr>
                                      <p:to x="100000" y="100000"/>
                                    </p:animScale>
                                    <p:animScale>
                                      <p:cBhvr>
                                        <p:cTn id="113" dur="26">
                                          <p:stCondLst>
                                            <p:cond delay="1312"/>
                                          </p:stCondLst>
                                        </p:cTn>
                                        <p:tgtEl>
                                          <p:spTgt spid="35"/>
                                        </p:tgtEl>
                                      </p:cBhvr>
                                      <p:to x="100000" y="80000"/>
                                    </p:animScale>
                                    <p:animScale>
                                      <p:cBhvr>
                                        <p:cTn id="114" dur="166" decel="50000">
                                          <p:stCondLst>
                                            <p:cond delay="1338"/>
                                          </p:stCondLst>
                                        </p:cTn>
                                        <p:tgtEl>
                                          <p:spTgt spid="35"/>
                                        </p:tgtEl>
                                      </p:cBhvr>
                                      <p:to x="100000" y="100000"/>
                                    </p:animScale>
                                    <p:animScale>
                                      <p:cBhvr>
                                        <p:cTn id="115" dur="26">
                                          <p:stCondLst>
                                            <p:cond delay="1642"/>
                                          </p:stCondLst>
                                        </p:cTn>
                                        <p:tgtEl>
                                          <p:spTgt spid="35"/>
                                        </p:tgtEl>
                                      </p:cBhvr>
                                      <p:to x="100000" y="90000"/>
                                    </p:animScale>
                                    <p:animScale>
                                      <p:cBhvr>
                                        <p:cTn id="116" dur="166" decel="50000">
                                          <p:stCondLst>
                                            <p:cond delay="1668"/>
                                          </p:stCondLst>
                                        </p:cTn>
                                        <p:tgtEl>
                                          <p:spTgt spid="35"/>
                                        </p:tgtEl>
                                      </p:cBhvr>
                                      <p:to x="100000" y="100000"/>
                                    </p:animScale>
                                    <p:animScale>
                                      <p:cBhvr>
                                        <p:cTn id="117" dur="26">
                                          <p:stCondLst>
                                            <p:cond delay="1808"/>
                                          </p:stCondLst>
                                        </p:cTn>
                                        <p:tgtEl>
                                          <p:spTgt spid="35"/>
                                        </p:tgtEl>
                                      </p:cBhvr>
                                      <p:to x="100000" y="95000"/>
                                    </p:animScale>
                                    <p:animScale>
                                      <p:cBhvr>
                                        <p:cTn id="118" dur="166" decel="50000">
                                          <p:stCondLst>
                                            <p:cond delay="1834"/>
                                          </p:stCondLst>
                                        </p:cTn>
                                        <p:tgtEl>
                                          <p:spTgt spid="35"/>
                                        </p:tgtEl>
                                      </p:cBhvr>
                                      <p:to x="100000" y="100000"/>
                                    </p:animScale>
                                  </p:childTnLst>
                                </p:cTn>
                              </p:par>
                            </p:childTnLst>
                          </p:cTn>
                        </p:par>
                      </p:childTnLst>
                    </p:cTn>
                  </p:par>
                  <p:par>
                    <p:cTn id="119" fill="hold">
                      <p:stCondLst>
                        <p:cond delay="indefinite"/>
                      </p:stCondLst>
                      <p:childTnLst>
                        <p:par>
                          <p:cTn id="120" fill="hold">
                            <p:stCondLst>
                              <p:cond delay="0"/>
                            </p:stCondLst>
                            <p:childTnLst>
                              <p:par>
                                <p:cTn id="121" presetID="26" presetClass="entr" presetSubtype="0" fill="hold" nodeType="clickEffect">
                                  <p:stCondLst>
                                    <p:cond delay="0"/>
                                  </p:stCondLst>
                                  <p:childTnLst>
                                    <p:set>
                                      <p:cBhvr>
                                        <p:cTn id="122" dur="1" fill="hold">
                                          <p:stCondLst>
                                            <p:cond delay="0"/>
                                          </p:stCondLst>
                                        </p:cTn>
                                        <p:tgtEl>
                                          <p:spTgt spid="40"/>
                                        </p:tgtEl>
                                        <p:attrNameLst>
                                          <p:attrName>style.visibility</p:attrName>
                                        </p:attrNameLst>
                                      </p:cBhvr>
                                      <p:to>
                                        <p:strVal val="visible"/>
                                      </p:to>
                                    </p:set>
                                    <p:animEffect transition="in" filter="wipe(down)">
                                      <p:cBhvr>
                                        <p:cTn id="123" dur="580">
                                          <p:stCondLst>
                                            <p:cond delay="0"/>
                                          </p:stCondLst>
                                        </p:cTn>
                                        <p:tgtEl>
                                          <p:spTgt spid="40"/>
                                        </p:tgtEl>
                                      </p:cBhvr>
                                    </p:animEffect>
                                    <p:anim calcmode="lin" valueType="num">
                                      <p:cBhvr>
                                        <p:cTn id="124"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25"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26"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27"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28"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29" dur="26">
                                          <p:stCondLst>
                                            <p:cond delay="650"/>
                                          </p:stCondLst>
                                        </p:cTn>
                                        <p:tgtEl>
                                          <p:spTgt spid="40"/>
                                        </p:tgtEl>
                                      </p:cBhvr>
                                      <p:to x="100000" y="60000"/>
                                    </p:animScale>
                                    <p:animScale>
                                      <p:cBhvr>
                                        <p:cTn id="130" dur="166" decel="50000">
                                          <p:stCondLst>
                                            <p:cond delay="676"/>
                                          </p:stCondLst>
                                        </p:cTn>
                                        <p:tgtEl>
                                          <p:spTgt spid="40"/>
                                        </p:tgtEl>
                                      </p:cBhvr>
                                      <p:to x="100000" y="100000"/>
                                    </p:animScale>
                                    <p:animScale>
                                      <p:cBhvr>
                                        <p:cTn id="131" dur="26">
                                          <p:stCondLst>
                                            <p:cond delay="1312"/>
                                          </p:stCondLst>
                                        </p:cTn>
                                        <p:tgtEl>
                                          <p:spTgt spid="40"/>
                                        </p:tgtEl>
                                      </p:cBhvr>
                                      <p:to x="100000" y="80000"/>
                                    </p:animScale>
                                    <p:animScale>
                                      <p:cBhvr>
                                        <p:cTn id="132" dur="166" decel="50000">
                                          <p:stCondLst>
                                            <p:cond delay="1338"/>
                                          </p:stCondLst>
                                        </p:cTn>
                                        <p:tgtEl>
                                          <p:spTgt spid="40"/>
                                        </p:tgtEl>
                                      </p:cBhvr>
                                      <p:to x="100000" y="100000"/>
                                    </p:animScale>
                                    <p:animScale>
                                      <p:cBhvr>
                                        <p:cTn id="133" dur="26">
                                          <p:stCondLst>
                                            <p:cond delay="1642"/>
                                          </p:stCondLst>
                                        </p:cTn>
                                        <p:tgtEl>
                                          <p:spTgt spid="40"/>
                                        </p:tgtEl>
                                      </p:cBhvr>
                                      <p:to x="100000" y="90000"/>
                                    </p:animScale>
                                    <p:animScale>
                                      <p:cBhvr>
                                        <p:cTn id="134" dur="166" decel="50000">
                                          <p:stCondLst>
                                            <p:cond delay="1668"/>
                                          </p:stCondLst>
                                        </p:cTn>
                                        <p:tgtEl>
                                          <p:spTgt spid="40"/>
                                        </p:tgtEl>
                                      </p:cBhvr>
                                      <p:to x="100000" y="100000"/>
                                    </p:animScale>
                                    <p:animScale>
                                      <p:cBhvr>
                                        <p:cTn id="135" dur="26">
                                          <p:stCondLst>
                                            <p:cond delay="1808"/>
                                          </p:stCondLst>
                                        </p:cTn>
                                        <p:tgtEl>
                                          <p:spTgt spid="40"/>
                                        </p:tgtEl>
                                      </p:cBhvr>
                                      <p:to x="100000" y="95000"/>
                                    </p:animScale>
                                    <p:animScale>
                                      <p:cBhvr>
                                        <p:cTn id="136" dur="166" decel="50000">
                                          <p:stCondLst>
                                            <p:cond delay="1834"/>
                                          </p:stCondLst>
                                        </p:cTn>
                                        <p:tgtEl>
                                          <p:spTgt spid="40"/>
                                        </p:tgtEl>
                                      </p:cBhvr>
                                      <p:to x="100000" y="100000"/>
                                    </p:animScale>
                                  </p:childTnLst>
                                </p:cTn>
                              </p:par>
                            </p:childTnLst>
                          </p:cTn>
                        </p:par>
                      </p:childTnLst>
                    </p:cTn>
                  </p:par>
                  <p:par>
                    <p:cTn id="137" fill="hold">
                      <p:stCondLst>
                        <p:cond delay="indefinite"/>
                      </p:stCondLst>
                      <p:childTnLst>
                        <p:par>
                          <p:cTn id="138" fill="hold">
                            <p:stCondLst>
                              <p:cond delay="0"/>
                            </p:stCondLst>
                            <p:childTnLst>
                              <p:par>
                                <p:cTn id="139" presetID="26" presetClass="entr" presetSubtype="0" fill="hold" nodeType="clickEffect">
                                  <p:stCondLst>
                                    <p:cond delay="0"/>
                                  </p:stCondLst>
                                  <p:childTnLst>
                                    <p:set>
                                      <p:cBhvr>
                                        <p:cTn id="140" dur="1" fill="hold">
                                          <p:stCondLst>
                                            <p:cond delay="0"/>
                                          </p:stCondLst>
                                        </p:cTn>
                                        <p:tgtEl>
                                          <p:spTgt spid="45"/>
                                        </p:tgtEl>
                                        <p:attrNameLst>
                                          <p:attrName>style.visibility</p:attrName>
                                        </p:attrNameLst>
                                      </p:cBhvr>
                                      <p:to>
                                        <p:strVal val="visible"/>
                                      </p:to>
                                    </p:set>
                                    <p:animEffect transition="in" filter="wipe(down)">
                                      <p:cBhvr>
                                        <p:cTn id="141" dur="580">
                                          <p:stCondLst>
                                            <p:cond delay="0"/>
                                          </p:stCondLst>
                                        </p:cTn>
                                        <p:tgtEl>
                                          <p:spTgt spid="45"/>
                                        </p:tgtEl>
                                      </p:cBhvr>
                                    </p:animEffect>
                                    <p:anim calcmode="lin" valueType="num">
                                      <p:cBhvr>
                                        <p:cTn id="142"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143"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144"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145"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146"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147" dur="26">
                                          <p:stCondLst>
                                            <p:cond delay="650"/>
                                          </p:stCondLst>
                                        </p:cTn>
                                        <p:tgtEl>
                                          <p:spTgt spid="45"/>
                                        </p:tgtEl>
                                      </p:cBhvr>
                                      <p:to x="100000" y="60000"/>
                                    </p:animScale>
                                    <p:animScale>
                                      <p:cBhvr>
                                        <p:cTn id="148" dur="166" decel="50000">
                                          <p:stCondLst>
                                            <p:cond delay="676"/>
                                          </p:stCondLst>
                                        </p:cTn>
                                        <p:tgtEl>
                                          <p:spTgt spid="45"/>
                                        </p:tgtEl>
                                      </p:cBhvr>
                                      <p:to x="100000" y="100000"/>
                                    </p:animScale>
                                    <p:animScale>
                                      <p:cBhvr>
                                        <p:cTn id="149" dur="26">
                                          <p:stCondLst>
                                            <p:cond delay="1312"/>
                                          </p:stCondLst>
                                        </p:cTn>
                                        <p:tgtEl>
                                          <p:spTgt spid="45"/>
                                        </p:tgtEl>
                                      </p:cBhvr>
                                      <p:to x="100000" y="80000"/>
                                    </p:animScale>
                                    <p:animScale>
                                      <p:cBhvr>
                                        <p:cTn id="150" dur="166" decel="50000">
                                          <p:stCondLst>
                                            <p:cond delay="1338"/>
                                          </p:stCondLst>
                                        </p:cTn>
                                        <p:tgtEl>
                                          <p:spTgt spid="45"/>
                                        </p:tgtEl>
                                      </p:cBhvr>
                                      <p:to x="100000" y="100000"/>
                                    </p:animScale>
                                    <p:animScale>
                                      <p:cBhvr>
                                        <p:cTn id="151" dur="26">
                                          <p:stCondLst>
                                            <p:cond delay="1642"/>
                                          </p:stCondLst>
                                        </p:cTn>
                                        <p:tgtEl>
                                          <p:spTgt spid="45"/>
                                        </p:tgtEl>
                                      </p:cBhvr>
                                      <p:to x="100000" y="90000"/>
                                    </p:animScale>
                                    <p:animScale>
                                      <p:cBhvr>
                                        <p:cTn id="152" dur="166" decel="50000">
                                          <p:stCondLst>
                                            <p:cond delay="1668"/>
                                          </p:stCondLst>
                                        </p:cTn>
                                        <p:tgtEl>
                                          <p:spTgt spid="45"/>
                                        </p:tgtEl>
                                      </p:cBhvr>
                                      <p:to x="100000" y="100000"/>
                                    </p:animScale>
                                    <p:animScale>
                                      <p:cBhvr>
                                        <p:cTn id="153" dur="26">
                                          <p:stCondLst>
                                            <p:cond delay="1808"/>
                                          </p:stCondLst>
                                        </p:cTn>
                                        <p:tgtEl>
                                          <p:spTgt spid="45"/>
                                        </p:tgtEl>
                                      </p:cBhvr>
                                      <p:to x="100000" y="95000"/>
                                    </p:animScale>
                                    <p:animScale>
                                      <p:cBhvr>
                                        <p:cTn id="154" dur="166" decel="50000">
                                          <p:stCondLst>
                                            <p:cond delay="1834"/>
                                          </p:stCondLst>
                                        </p:cTn>
                                        <p:tgtEl>
                                          <p:spTgt spid="4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آليات اختيار فريق العمل</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66</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3251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8982119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67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آليات اختيار فريق العمل</a:t>
            </a:r>
          </a:p>
        </p:txBody>
      </p:sp>
      <p:grpSp>
        <p:nvGrpSpPr>
          <p:cNvPr id="2" name="Group 1">
            <a:extLst>
              <a:ext uri="{FF2B5EF4-FFF2-40B4-BE49-F238E27FC236}">
                <a16:creationId xmlns="" xmlns:a16="http://schemas.microsoft.com/office/drawing/2014/main" id="{02E80C51-3EA1-2C07-A808-C87E2DAE5A4E}"/>
              </a:ext>
            </a:extLst>
          </p:cNvPr>
          <p:cNvGrpSpPr/>
          <p:nvPr/>
        </p:nvGrpSpPr>
        <p:grpSpPr>
          <a:xfrm>
            <a:off x="609979" y="1389946"/>
            <a:ext cx="2375183" cy="1624068"/>
            <a:chOff x="1014059" y="1995484"/>
            <a:chExt cx="2537929" cy="1525774"/>
          </a:xfrm>
          <a:noFill/>
        </p:grpSpPr>
        <p:sp>
          <p:nvSpPr>
            <p:cNvPr id="5" name="Shape 2716">
              <a:extLst>
                <a:ext uri="{FF2B5EF4-FFF2-40B4-BE49-F238E27FC236}">
                  <a16:creationId xmlns="" xmlns:a16="http://schemas.microsoft.com/office/drawing/2014/main" id="{64759C10-20C0-1CE0-BD24-4E556479D2D0}"/>
                </a:ext>
              </a:extLst>
            </p:cNvPr>
            <p:cNvSpPr/>
            <p:nvPr/>
          </p:nvSpPr>
          <p:spPr>
            <a:xfrm>
              <a:off x="1098613" y="1995484"/>
              <a:ext cx="2453375"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50B775"/>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6" name="Shape 2720">
              <a:extLst>
                <a:ext uri="{FF2B5EF4-FFF2-40B4-BE49-F238E27FC236}">
                  <a16:creationId xmlns="" xmlns:a16="http://schemas.microsoft.com/office/drawing/2014/main" id="{85564DD5-CA9E-B539-17C1-81270601160B}"/>
                </a:ext>
              </a:extLst>
            </p:cNvPr>
            <p:cNvSpPr/>
            <p:nvPr/>
          </p:nvSpPr>
          <p:spPr>
            <a:xfrm>
              <a:off x="1014059" y="2653865"/>
              <a:ext cx="2513794" cy="462579"/>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595959"/>
                  </a:solidFill>
                  <a:latin typeface="Roboto Black"/>
                  <a:ea typeface="Roboto Black"/>
                  <a:cs typeface="Roboto Black"/>
                  <a:sym typeface="Roboto Black"/>
                </a:defRPr>
              </a:lvl1pPr>
            </a:lstStyle>
            <a:p>
              <a:pPr lvl="0" defTabSz="914354" rtl="0">
                <a:lnSpc>
                  <a:spcPct val="125000"/>
                </a:lnSpc>
                <a:defRPr sz="1800">
                  <a:solidFill>
                    <a:srgbClr val="000000"/>
                  </a:solidFill>
                  <a:latin typeface="Calibri"/>
                  <a:ea typeface="Calibri"/>
                  <a:cs typeface="Calibri"/>
                  <a:sym typeface="Calibri"/>
                </a:defRPr>
              </a:pP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اختيار الكفاءات</a:t>
              </a:r>
              <a:endParaRPr sz="2400" b="1" kern="0" dirty="0">
                <a:solidFill>
                  <a:srgbClr val="002060"/>
                </a:solidFill>
                <a:latin typeface="Sakkal Majalla" panose="02000000000000000000" pitchFamily="2" charset="-78"/>
                <a:ea typeface="Calibri"/>
                <a:cs typeface="Sakkal Majalla" panose="02000000000000000000" pitchFamily="2" charset="-78"/>
                <a:sym typeface="Calibri"/>
              </a:endParaRPr>
            </a:p>
          </p:txBody>
        </p:sp>
      </p:grpSp>
      <p:grpSp>
        <p:nvGrpSpPr>
          <p:cNvPr id="7" name="Group 6">
            <a:extLst>
              <a:ext uri="{FF2B5EF4-FFF2-40B4-BE49-F238E27FC236}">
                <a16:creationId xmlns="" xmlns:a16="http://schemas.microsoft.com/office/drawing/2014/main" id="{D2C7F441-EBBC-3083-687A-10BCD4205280}"/>
              </a:ext>
            </a:extLst>
          </p:cNvPr>
          <p:cNvGrpSpPr/>
          <p:nvPr/>
        </p:nvGrpSpPr>
        <p:grpSpPr>
          <a:xfrm>
            <a:off x="3396963" y="1389946"/>
            <a:ext cx="2296053" cy="1624068"/>
            <a:chOff x="3612412" y="1995484"/>
            <a:chExt cx="2453377" cy="1525774"/>
          </a:xfrm>
          <a:noFill/>
        </p:grpSpPr>
        <p:sp>
          <p:nvSpPr>
            <p:cNvPr id="8" name="Shape 2722">
              <a:extLst>
                <a:ext uri="{FF2B5EF4-FFF2-40B4-BE49-F238E27FC236}">
                  <a16:creationId xmlns="" xmlns:a16="http://schemas.microsoft.com/office/drawing/2014/main" id="{49DEDE26-100E-C732-7A7F-E470A631B71A}"/>
                </a:ext>
              </a:extLst>
            </p:cNvPr>
            <p:cNvSpPr/>
            <p:nvPr/>
          </p:nvSpPr>
          <p:spPr>
            <a:xfrm flipH="1">
              <a:off x="3612412" y="1995484"/>
              <a:ext cx="2453377"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C0392B"/>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9" name="Shape 2726">
              <a:extLst>
                <a:ext uri="{FF2B5EF4-FFF2-40B4-BE49-F238E27FC236}">
                  <a16:creationId xmlns="" xmlns:a16="http://schemas.microsoft.com/office/drawing/2014/main" id="{93F6DD04-DBE2-A9DC-8BBE-1C1E8A7115E9}"/>
                </a:ext>
              </a:extLst>
            </p:cNvPr>
            <p:cNvSpPr/>
            <p:nvPr/>
          </p:nvSpPr>
          <p:spPr>
            <a:xfrm>
              <a:off x="3616971" y="2334339"/>
              <a:ext cx="2316442" cy="848063"/>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FFFFFF"/>
                  </a:solidFill>
                  <a:latin typeface="Roboto Black"/>
                  <a:ea typeface="Roboto Black"/>
                  <a:cs typeface="Roboto Black"/>
                  <a:sym typeface="Roboto Black"/>
                </a:defRPr>
              </a:lvl1pPr>
            </a:lstStyle>
            <a:p>
              <a:pPr lvl="0" defTabSz="914354" rtl="0">
                <a:lnSpc>
                  <a:spcPct val="125000"/>
                </a:lnSpc>
                <a:defRPr sz="1800">
                  <a:solidFill>
                    <a:srgbClr val="000000"/>
                  </a:solidFill>
                  <a:latin typeface="Calibri"/>
                  <a:ea typeface="Calibri"/>
                  <a:cs typeface="Calibri"/>
                  <a:sym typeface="Calibri"/>
                </a:defRPr>
              </a:pP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البعد عن العواطف</a:t>
              </a:r>
              <a:r>
                <a:rPr lang="en-US" sz="2400" b="1" kern="0" dirty="0">
                  <a:solidFill>
                    <a:srgbClr val="002060"/>
                  </a:solidFill>
                  <a:latin typeface="Sakkal Majalla" panose="02000000000000000000" pitchFamily="2" charset="-78"/>
                  <a:ea typeface="Calibri"/>
                  <a:cs typeface="Sakkal Majalla" panose="02000000000000000000" pitchFamily="2" charset="-78"/>
                  <a:sym typeface="Calibri"/>
                </a:rPr>
                <a:t/>
              </a:r>
              <a:br>
                <a:rPr lang="en-US" sz="2400" b="1" kern="0" dirty="0">
                  <a:solidFill>
                    <a:srgbClr val="002060"/>
                  </a:solidFill>
                  <a:latin typeface="Sakkal Majalla" panose="02000000000000000000" pitchFamily="2" charset="-78"/>
                  <a:ea typeface="Calibri"/>
                  <a:cs typeface="Sakkal Majalla" panose="02000000000000000000" pitchFamily="2" charset="-78"/>
                  <a:sym typeface="Calibri"/>
                </a:rPr>
              </a:b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 فى اختيار فريق العمل</a:t>
              </a:r>
              <a:endParaRPr sz="2400" b="1" kern="0" dirty="0">
                <a:solidFill>
                  <a:srgbClr val="002060"/>
                </a:solidFill>
                <a:latin typeface="Sakkal Majalla" panose="02000000000000000000" pitchFamily="2" charset="-78"/>
                <a:ea typeface="Calibri"/>
                <a:cs typeface="Sakkal Majalla" panose="02000000000000000000" pitchFamily="2" charset="-78"/>
                <a:sym typeface="Calibri"/>
              </a:endParaRPr>
            </a:p>
          </p:txBody>
        </p:sp>
      </p:grpSp>
      <p:grpSp>
        <p:nvGrpSpPr>
          <p:cNvPr id="10" name="Group 9">
            <a:extLst>
              <a:ext uri="{FF2B5EF4-FFF2-40B4-BE49-F238E27FC236}">
                <a16:creationId xmlns="" xmlns:a16="http://schemas.microsoft.com/office/drawing/2014/main" id="{3FA92141-14A2-AFED-D746-697445B79081}"/>
              </a:ext>
            </a:extLst>
          </p:cNvPr>
          <p:cNvGrpSpPr/>
          <p:nvPr/>
        </p:nvGrpSpPr>
        <p:grpSpPr>
          <a:xfrm>
            <a:off x="6109084" y="1389946"/>
            <a:ext cx="2324324" cy="1624068"/>
            <a:chOff x="6126211" y="1995484"/>
            <a:chExt cx="2483585" cy="1525774"/>
          </a:xfrm>
          <a:noFill/>
        </p:grpSpPr>
        <p:sp>
          <p:nvSpPr>
            <p:cNvPr id="11" name="Shape 2728">
              <a:extLst>
                <a:ext uri="{FF2B5EF4-FFF2-40B4-BE49-F238E27FC236}">
                  <a16:creationId xmlns="" xmlns:a16="http://schemas.microsoft.com/office/drawing/2014/main" id="{251520FD-1EA0-4B19-4D77-638E574A1EFE}"/>
                </a:ext>
              </a:extLst>
            </p:cNvPr>
            <p:cNvSpPr/>
            <p:nvPr/>
          </p:nvSpPr>
          <p:spPr>
            <a:xfrm>
              <a:off x="6126211" y="1995484"/>
              <a:ext cx="2453375"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8FE9FF"/>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12" name="Shape 2732">
              <a:extLst>
                <a:ext uri="{FF2B5EF4-FFF2-40B4-BE49-F238E27FC236}">
                  <a16:creationId xmlns="" xmlns:a16="http://schemas.microsoft.com/office/drawing/2014/main" id="{3B173F19-AD8C-844D-445A-AAF6A3D3FAF6}"/>
                </a:ext>
              </a:extLst>
            </p:cNvPr>
            <p:cNvSpPr/>
            <p:nvPr/>
          </p:nvSpPr>
          <p:spPr>
            <a:xfrm>
              <a:off x="6156421" y="2351515"/>
              <a:ext cx="2453375" cy="848063"/>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FFFFFF"/>
                  </a:solidFill>
                  <a:latin typeface="Roboto Black"/>
                  <a:ea typeface="Roboto Black"/>
                  <a:cs typeface="Roboto Black"/>
                  <a:sym typeface="Roboto Black"/>
                </a:defRPr>
              </a:lvl1pPr>
            </a:lstStyle>
            <a:p>
              <a:pPr defTabSz="914354" rtl="0">
                <a:lnSpc>
                  <a:spcPct val="125000"/>
                </a:lnSpc>
                <a:defRPr sz="1800">
                  <a:solidFill>
                    <a:srgbClr val="000000"/>
                  </a:solidFill>
                  <a:latin typeface="Calibri"/>
                  <a:ea typeface="Calibri"/>
                  <a:cs typeface="Calibri"/>
                  <a:sym typeface="Calibri"/>
                </a:defRPr>
              </a:pP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تحديد التخصصات المطلوبة لفريق العمل</a:t>
              </a:r>
              <a:endParaRPr sz="2400" b="1" kern="0" dirty="0">
                <a:solidFill>
                  <a:srgbClr val="002060"/>
                </a:solidFill>
                <a:latin typeface="Sakkal Majalla" panose="02000000000000000000" pitchFamily="2" charset="-78"/>
                <a:ea typeface="Calibri"/>
                <a:cs typeface="Sakkal Majalla" panose="02000000000000000000" pitchFamily="2" charset="-78"/>
                <a:sym typeface="Calibri"/>
              </a:endParaRPr>
            </a:p>
          </p:txBody>
        </p:sp>
      </p:grpSp>
      <p:grpSp>
        <p:nvGrpSpPr>
          <p:cNvPr id="13" name="Group 12">
            <a:extLst>
              <a:ext uri="{FF2B5EF4-FFF2-40B4-BE49-F238E27FC236}">
                <a16:creationId xmlns="" xmlns:a16="http://schemas.microsoft.com/office/drawing/2014/main" id="{169F2A78-C2D7-E43A-1DC3-129A0502F6CF}"/>
              </a:ext>
            </a:extLst>
          </p:cNvPr>
          <p:cNvGrpSpPr/>
          <p:nvPr/>
        </p:nvGrpSpPr>
        <p:grpSpPr>
          <a:xfrm>
            <a:off x="8756117" y="1389946"/>
            <a:ext cx="2352602" cy="1624068"/>
            <a:chOff x="8579586" y="1995484"/>
            <a:chExt cx="2513801" cy="1525774"/>
          </a:xfrm>
          <a:noFill/>
        </p:grpSpPr>
        <p:sp>
          <p:nvSpPr>
            <p:cNvPr id="14" name="Shape 2734">
              <a:extLst>
                <a:ext uri="{FF2B5EF4-FFF2-40B4-BE49-F238E27FC236}">
                  <a16:creationId xmlns="" xmlns:a16="http://schemas.microsoft.com/office/drawing/2014/main" id="{949F6834-0E04-9D59-3686-D745CDCEE7C4}"/>
                </a:ext>
              </a:extLst>
            </p:cNvPr>
            <p:cNvSpPr/>
            <p:nvPr/>
          </p:nvSpPr>
          <p:spPr>
            <a:xfrm flipH="1">
              <a:off x="8640011" y="1995484"/>
              <a:ext cx="2453376"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0070C0"/>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15" name="Shape 2738">
              <a:extLst>
                <a:ext uri="{FF2B5EF4-FFF2-40B4-BE49-F238E27FC236}">
                  <a16:creationId xmlns="" xmlns:a16="http://schemas.microsoft.com/office/drawing/2014/main" id="{2F4976DF-0532-1A27-DFC4-0F6CE86305FD}"/>
                </a:ext>
              </a:extLst>
            </p:cNvPr>
            <p:cNvSpPr/>
            <p:nvPr/>
          </p:nvSpPr>
          <p:spPr>
            <a:xfrm>
              <a:off x="8579586" y="2653865"/>
              <a:ext cx="2453379" cy="462579"/>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595959"/>
                  </a:solidFill>
                  <a:latin typeface="Roboto Black"/>
                  <a:ea typeface="Roboto Black"/>
                  <a:cs typeface="Roboto Black"/>
                  <a:sym typeface="Roboto Black"/>
                </a:defRPr>
              </a:lvl1pPr>
            </a:lstStyle>
            <a:p>
              <a:pPr lvl="0" defTabSz="914354" rtl="0">
                <a:lnSpc>
                  <a:spcPct val="125000"/>
                </a:lnSpc>
                <a:defRPr sz="1800">
                  <a:solidFill>
                    <a:srgbClr val="000000"/>
                  </a:solidFill>
                  <a:latin typeface="Calibri"/>
                  <a:ea typeface="Calibri"/>
                  <a:cs typeface="Calibri"/>
                  <a:sym typeface="Calibri"/>
                </a:defRPr>
              </a:pPr>
              <a:r>
                <a:rPr lang="ar-EG" sz="2400" b="1" kern="0" spc="-150" dirty="0">
                  <a:solidFill>
                    <a:srgbClr val="002060"/>
                  </a:solidFill>
                  <a:latin typeface="Sakkal Majalla" panose="02000000000000000000" pitchFamily="2" charset="-78"/>
                  <a:cs typeface="Sakkal Majalla" panose="02000000000000000000" pitchFamily="2" charset="-78"/>
                  <a:sym typeface="Calibri"/>
                </a:rPr>
                <a:t>تحديد الهدف من فريق العمل</a:t>
              </a:r>
              <a:endParaRPr kumimoji="0" sz="2400" b="1" i="0" u="none" strike="noStrike" kern="0" cap="none" spc="-150" normalizeH="0" baseline="0" noProof="0" dirty="0">
                <a:ln>
                  <a:noFill/>
                </a:ln>
                <a:solidFill>
                  <a:srgbClr val="002060"/>
                </a:solidFill>
                <a:effectLst/>
                <a:uLnTx/>
                <a:uFillTx/>
                <a:latin typeface="Sakkal Majalla" panose="02000000000000000000" pitchFamily="2" charset="-78"/>
                <a:cs typeface="Sakkal Majalla" panose="02000000000000000000" pitchFamily="2" charset="-78"/>
                <a:sym typeface="Calibri"/>
              </a:endParaRPr>
            </a:p>
          </p:txBody>
        </p:sp>
      </p:grpSp>
      <p:grpSp>
        <p:nvGrpSpPr>
          <p:cNvPr id="16" name="Group 15">
            <a:extLst>
              <a:ext uri="{FF2B5EF4-FFF2-40B4-BE49-F238E27FC236}">
                <a16:creationId xmlns="" xmlns:a16="http://schemas.microsoft.com/office/drawing/2014/main" id="{0812DB7F-F5CE-5F5D-54B8-7F70193ED63B}"/>
              </a:ext>
            </a:extLst>
          </p:cNvPr>
          <p:cNvGrpSpPr/>
          <p:nvPr/>
        </p:nvGrpSpPr>
        <p:grpSpPr>
          <a:xfrm>
            <a:off x="689113" y="3279236"/>
            <a:ext cx="2296052" cy="1624068"/>
            <a:chOff x="1098614" y="3573016"/>
            <a:chExt cx="2453376" cy="1525774"/>
          </a:xfrm>
          <a:noFill/>
        </p:grpSpPr>
        <p:sp>
          <p:nvSpPr>
            <p:cNvPr id="17" name="Shape 2740">
              <a:extLst>
                <a:ext uri="{FF2B5EF4-FFF2-40B4-BE49-F238E27FC236}">
                  <a16:creationId xmlns="" xmlns:a16="http://schemas.microsoft.com/office/drawing/2014/main" id="{979C238A-9371-F849-9510-E25189C7B43B}"/>
                </a:ext>
              </a:extLst>
            </p:cNvPr>
            <p:cNvSpPr/>
            <p:nvPr/>
          </p:nvSpPr>
          <p:spPr>
            <a:xfrm rot="10800000" flipH="1">
              <a:off x="1098614" y="3573016"/>
              <a:ext cx="2453376"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C0392B"/>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18" name="Shape 2744">
              <a:extLst>
                <a:ext uri="{FF2B5EF4-FFF2-40B4-BE49-F238E27FC236}">
                  <a16:creationId xmlns="" xmlns:a16="http://schemas.microsoft.com/office/drawing/2014/main" id="{EA7682DD-DF86-8FD6-D8C6-5131858A6F43}"/>
                </a:ext>
              </a:extLst>
            </p:cNvPr>
            <p:cNvSpPr/>
            <p:nvPr/>
          </p:nvSpPr>
          <p:spPr>
            <a:xfrm>
              <a:off x="1107752" y="3800921"/>
              <a:ext cx="2381438" cy="848063"/>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FFFFFF"/>
                  </a:solidFill>
                  <a:latin typeface="Roboto Black"/>
                  <a:ea typeface="Roboto Black"/>
                  <a:cs typeface="Roboto Black"/>
                  <a:sym typeface="Roboto Black"/>
                </a:defRPr>
              </a:lvl1pPr>
            </a:lstStyle>
            <a:p>
              <a:pPr lvl="0" defTabSz="914354" rtl="0">
                <a:lnSpc>
                  <a:spcPct val="125000"/>
                </a:lnSpc>
                <a:defRPr sz="1800">
                  <a:solidFill>
                    <a:srgbClr val="000000"/>
                  </a:solidFill>
                  <a:latin typeface="Calibri"/>
                  <a:ea typeface="Calibri"/>
                  <a:cs typeface="Calibri"/>
                  <a:sym typeface="Calibri"/>
                </a:defRPr>
              </a:pP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اختيار افراد لديهم القدرة للعمل فى فريق</a:t>
              </a:r>
              <a:endParaRPr sz="2400" b="1" kern="0" dirty="0">
                <a:solidFill>
                  <a:srgbClr val="002060"/>
                </a:solidFill>
                <a:latin typeface="Sakkal Majalla" panose="02000000000000000000" pitchFamily="2" charset="-78"/>
                <a:ea typeface="Calibri"/>
                <a:cs typeface="Sakkal Majalla" panose="02000000000000000000" pitchFamily="2" charset="-78"/>
                <a:sym typeface="Calibri"/>
              </a:endParaRPr>
            </a:p>
          </p:txBody>
        </p:sp>
      </p:grpSp>
      <p:grpSp>
        <p:nvGrpSpPr>
          <p:cNvPr id="19" name="Group 18">
            <a:extLst>
              <a:ext uri="{FF2B5EF4-FFF2-40B4-BE49-F238E27FC236}">
                <a16:creationId xmlns="" xmlns:a16="http://schemas.microsoft.com/office/drawing/2014/main" id="{EE52C589-B8DE-77B8-7CC1-72F99305BEA8}"/>
              </a:ext>
            </a:extLst>
          </p:cNvPr>
          <p:cNvGrpSpPr/>
          <p:nvPr/>
        </p:nvGrpSpPr>
        <p:grpSpPr>
          <a:xfrm>
            <a:off x="8812668" y="3279236"/>
            <a:ext cx="2296053" cy="1624068"/>
            <a:chOff x="8640011" y="3573016"/>
            <a:chExt cx="2453377" cy="1525774"/>
          </a:xfrm>
          <a:noFill/>
        </p:grpSpPr>
        <p:sp>
          <p:nvSpPr>
            <p:cNvPr id="20" name="Shape 2746">
              <a:extLst>
                <a:ext uri="{FF2B5EF4-FFF2-40B4-BE49-F238E27FC236}">
                  <a16:creationId xmlns="" xmlns:a16="http://schemas.microsoft.com/office/drawing/2014/main" id="{FEE710DA-46C0-3E0E-B609-C98BD97976B5}"/>
                </a:ext>
              </a:extLst>
            </p:cNvPr>
            <p:cNvSpPr/>
            <p:nvPr/>
          </p:nvSpPr>
          <p:spPr>
            <a:xfrm rot="10800000">
              <a:off x="8640011" y="3573016"/>
              <a:ext cx="2453377"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8FE9FF"/>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21" name="Shape 2750">
              <a:extLst>
                <a:ext uri="{FF2B5EF4-FFF2-40B4-BE49-F238E27FC236}">
                  <a16:creationId xmlns="" xmlns:a16="http://schemas.microsoft.com/office/drawing/2014/main" id="{A922D7CA-E5ED-BF40-CF28-F801DDBBAF10}"/>
                </a:ext>
              </a:extLst>
            </p:cNvPr>
            <p:cNvSpPr/>
            <p:nvPr/>
          </p:nvSpPr>
          <p:spPr>
            <a:xfrm>
              <a:off x="8763232" y="3750937"/>
              <a:ext cx="2206933" cy="462579"/>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FFFFFF"/>
                  </a:solidFill>
                  <a:latin typeface="Roboto Black"/>
                  <a:ea typeface="Roboto Black"/>
                  <a:cs typeface="Roboto Black"/>
                  <a:sym typeface="Roboto Black"/>
                </a:defRPr>
              </a:lvl1pPr>
            </a:lstStyle>
            <a:p>
              <a:pPr lvl="0" defTabSz="914354" rtl="0">
                <a:lnSpc>
                  <a:spcPct val="125000"/>
                </a:lnSpc>
                <a:defRPr sz="1800">
                  <a:solidFill>
                    <a:srgbClr val="000000"/>
                  </a:solidFill>
                  <a:latin typeface="Calibri"/>
                  <a:ea typeface="Calibri"/>
                  <a:cs typeface="Calibri"/>
                  <a:sym typeface="Calibri"/>
                </a:defRPr>
              </a:pPr>
              <a:r>
                <a:rPr lang="ar-EG" sz="2400" b="1" kern="0" dirty="0">
                  <a:solidFill>
                    <a:srgbClr val="002060"/>
                  </a:solidFill>
                  <a:latin typeface="Sakkal Majalla" panose="02000000000000000000" pitchFamily="2" charset="-78"/>
                  <a:cs typeface="Sakkal Majalla" panose="02000000000000000000" pitchFamily="2" charset="-78"/>
                  <a:sym typeface="Calibri"/>
                </a:rPr>
                <a:t>تحديد قائد لفريق العمل</a:t>
              </a:r>
              <a:endParaRPr kumimoji="0" sz="2400" b="1" i="0" u="none" strike="noStrike" kern="0" cap="none" spc="0" normalizeH="0" baseline="0" noProof="0" dirty="0">
                <a:ln>
                  <a:noFill/>
                </a:ln>
                <a:solidFill>
                  <a:srgbClr val="002060"/>
                </a:solidFill>
                <a:effectLst/>
                <a:uLnTx/>
                <a:uFillTx/>
                <a:latin typeface="Sakkal Majalla" panose="02000000000000000000" pitchFamily="2" charset="-78"/>
                <a:cs typeface="Sakkal Majalla" panose="02000000000000000000" pitchFamily="2" charset="-78"/>
                <a:sym typeface="Calibri"/>
              </a:endParaRPr>
            </a:p>
          </p:txBody>
        </p:sp>
      </p:grpSp>
      <p:grpSp>
        <p:nvGrpSpPr>
          <p:cNvPr id="22" name="Group 21">
            <a:extLst>
              <a:ext uri="{FF2B5EF4-FFF2-40B4-BE49-F238E27FC236}">
                <a16:creationId xmlns="" xmlns:a16="http://schemas.microsoft.com/office/drawing/2014/main" id="{4DD777BA-E0F0-8630-4F77-F6D940684144}"/>
              </a:ext>
            </a:extLst>
          </p:cNvPr>
          <p:cNvGrpSpPr/>
          <p:nvPr/>
        </p:nvGrpSpPr>
        <p:grpSpPr>
          <a:xfrm>
            <a:off x="3403369" y="3279233"/>
            <a:ext cx="2296052" cy="1624067"/>
            <a:chOff x="3612414" y="3573016"/>
            <a:chExt cx="2453376" cy="1525774"/>
          </a:xfrm>
          <a:noFill/>
        </p:grpSpPr>
        <p:sp>
          <p:nvSpPr>
            <p:cNvPr id="23" name="Shape 2752">
              <a:extLst>
                <a:ext uri="{FF2B5EF4-FFF2-40B4-BE49-F238E27FC236}">
                  <a16:creationId xmlns="" xmlns:a16="http://schemas.microsoft.com/office/drawing/2014/main" id="{7EEDB321-3462-6024-D067-8488D73C1B1D}"/>
                </a:ext>
              </a:extLst>
            </p:cNvPr>
            <p:cNvSpPr/>
            <p:nvPr/>
          </p:nvSpPr>
          <p:spPr>
            <a:xfrm rot="10800000">
              <a:off x="3612414" y="3573016"/>
              <a:ext cx="2453376"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50B775"/>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24" name="Shape 2756">
              <a:extLst>
                <a:ext uri="{FF2B5EF4-FFF2-40B4-BE49-F238E27FC236}">
                  <a16:creationId xmlns="" xmlns:a16="http://schemas.microsoft.com/office/drawing/2014/main" id="{7DBA2084-36D2-99A9-7A53-2418141A84DC}"/>
                </a:ext>
              </a:extLst>
            </p:cNvPr>
            <p:cNvSpPr/>
            <p:nvPr/>
          </p:nvSpPr>
          <p:spPr>
            <a:xfrm>
              <a:off x="3691391" y="3858807"/>
              <a:ext cx="2085547" cy="954190"/>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595959"/>
                  </a:solidFill>
                  <a:latin typeface="Roboto Black"/>
                  <a:ea typeface="Roboto Black"/>
                  <a:cs typeface="Roboto Black"/>
                  <a:sym typeface="Roboto Black"/>
                </a:defRPr>
              </a:lvl1pPr>
            </a:lstStyle>
            <a:p>
              <a:pPr lvl="0" defTabSz="914354" rtl="0">
                <a:lnSpc>
                  <a:spcPct val="125000"/>
                </a:lnSpc>
                <a:defRPr sz="1800">
                  <a:solidFill>
                    <a:srgbClr val="000000"/>
                  </a:solidFill>
                  <a:latin typeface="Calibri"/>
                  <a:ea typeface="Calibri"/>
                  <a:cs typeface="Calibri"/>
                  <a:sym typeface="Calibri"/>
                </a:defRPr>
              </a:pPr>
              <a:r>
                <a:rPr lang="ar-EG" sz="2400" b="1" kern="0" spc="-150" dirty="0">
                  <a:solidFill>
                    <a:srgbClr val="002060"/>
                  </a:solidFill>
                  <a:latin typeface="Sakkal Majalla" panose="02000000000000000000" pitchFamily="2" charset="-78"/>
                  <a:ea typeface="Calibri"/>
                  <a:cs typeface="Sakkal Majalla" panose="02000000000000000000" pitchFamily="2" charset="-78"/>
                  <a:sym typeface="Calibri"/>
                </a:rPr>
                <a:t>اختيار مستويات مختلفة من الخبرة</a:t>
              </a:r>
              <a:endParaRPr sz="2400" b="1" kern="0" spc="-150" dirty="0">
                <a:solidFill>
                  <a:srgbClr val="002060"/>
                </a:solidFill>
                <a:latin typeface="Sakkal Majalla" panose="02000000000000000000" pitchFamily="2" charset="-78"/>
                <a:ea typeface="Calibri"/>
                <a:cs typeface="Sakkal Majalla" panose="02000000000000000000" pitchFamily="2" charset="-78"/>
                <a:sym typeface="Calibri"/>
              </a:endParaRPr>
            </a:p>
          </p:txBody>
        </p:sp>
      </p:grpSp>
      <p:grpSp>
        <p:nvGrpSpPr>
          <p:cNvPr id="25" name="Group 24">
            <a:extLst>
              <a:ext uri="{FF2B5EF4-FFF2-40B4-BE49-F238E27FC236}">
                <a16:creationId xmlns="" xmlns:a16="http://schemas.microsoft.com/office/drawing/2014/main" id="{BFC4A0AE-94A0-1915-CB45-421321ED4D92}"/>
              </a:ext>
            </a:extLst>
          </p:cNvPr>
          <p:cNvGrpSpPr/>
          <p:nvPr/>
        </p:nvGrpSpPr>
        <p:grpSpPr>
          <a:xfrm>
            <a:off x="6080809" y="3279236"/>
            <a:ext cx="2352599" cy="1624068"/>
            <a:chOff x="6095998" y="3573016"/>
            <a:chExt cx="2513798" cy="1525774"/>
          </a:xfrm>
          <a:noFill/>
        </p:grpSpPr>
        <p:sp>
          <p:nvSpPr>
            <p:cNvPr id="26" name="Shape 2758">
              <a:extLst>
                <a:ext uri="{FF2B5EF4-FFF2-40B4-BE49-F238E27FC236}">
                  <a16:creationId xmlns="" xmlns:a16="http://schemas.microsoft.com/office/drawing/2014/main" id="{EAA92ADE-28D3-1013-FCC5-707BC046A30F}"/>
                </a:ext>
              </a:extLst>
            </p:cNvPr>
            <p:cNvSpPr/>
            <p:nvPr/>
          </p:nvSpPr>
          <p:spPr>
            <a:xfrm rot="10800000" flipH="1">
              <a:off x="6126212" y="3573016"/>
              <a:ext cx="2453376" cy="15257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21600" y="0"/>
                  </a:lnTo>
                  <a:lnTo>
                    <a:pt x="21600" y="21600"/>
                  </a:lnTo>
                  <a:lnTo>
                    <a:pt x="0" y="21600"/>
                  </a:lnTo>
                  <a:close/>
                </a:path>
              </a:pathLst>
            </a:custGeom>
            <a:grpFill/>
            <a:ln w="28575" cap="flat">
              <a:solidFill>
                <a:srgbClr val="0070C0"/>
              </a:solidFill>
              <a:prstDash val="sysDash"/>
              <a:miter lim="400000"/>
            </a:ln>
            <a:effectLst/>
          </p:spPr>
          <p:txBody>
            <a:bodyPr wrap="square" lIns="45719" tIns="45719" rIns="45719" bIns="45719" numCol="1" anchor="ctr">
              <a:noAutofit/>
            </a:bodyPr>
            <a:lstStyle/>
            <a:p>
              <a:pPr marL="0" marR="0" lvl="0" indent="0" algn="ctr" defTabSz="914354" rtl="0" eaLnBrk="1" fontAlgn="auto" latinLnBrk="0" hangingPunct="1">
                <a:lnSpc>
                  <a:spcPct val="125000"/>
                </a:lnSpc>
                <a:spcBef>
                  <a:spcPts val="0"/>
                </a:spcBef>
                <a:spcAft>
                  <a:spcPts val="0"/>
                </a:spcAft>
                <a:buClrTx/>
                <a:buSzTx/>
                <a:buFontTx/>
                <a:buNone/>
                <a:tabLst/>
                <a:defRPr>
                  <a:solidFill>
                    <a:srgbClr val="FFFFFF"/>
                  </a:solidFill>
                </a:defRPr>
              </a:pPr>
              <a:endParaRPr kumimoji="0" sz="2400" b="1" i="0" u="none" strike="noStrike" kern="0" cap="none" spc="0" normalizeH="0" baseline="0" noProof="0">
                <a:ln>
                  <a:noFill/>
                </a:ln>
                <a:solidFill>
                  <a:srgbClr val="002060"/>
                </a:solidFill>
                <a:effectLst/>
                <a:uLnTx/>
                <a:uFillTx/>
                <a:latin typeface="Sakkal Majalla" panose="02000000000000000000" pitchFamily="2" charset="-78"/>
                <a:cs typeface="Sakkal Majalla" panose="02000000000000000000" pitchFamily="2" charset="-78"/>
              </a:endParaRPr>
            </a:p>
          </p:txBody>
        </p:sp>
        <p:sp>
          <p:nvSpPr>
            <p:cNvPr id="27" name="Shape 2762">
              <a:extLst>
                <a:ext uri="{FF2B5EF4-FFF2-40B4-BE49-F238E27FC236}">
                  <a16:creationId xmlns="" xmlns:a16="http://schemas.microsoft.com/office/drawing/2014/main" id="{18905672-4B6F-E0CF-2C8F-FE2DCB0B1311}"/>
                </a:ext>
              </a:extLst>
            </p:cNvPr>
            <p:cNvSpPr/>
            <p:nvPr/>
          </p:nvSpPr>
          <p:spPr>
            <a:xfrm>
              <a:off x="6095998" y="3781652"/>
              <a:ext cx="2513798" cy="848063"/>
            </a:xfrm>
            <a:prstGeom prst="rect">
              <a:avLst/>
            </a:prstGeom>
            <a:grpFill/>
            <a:ln w="28575" cap="flat">
              <a:noFill/>
              <a:prstDash val="sysDash"/>
              <a:miter lim="400000"/>
            </a:ln>
            <a:effectLst/>
            <a:extLst>
              <a:ext uri="{C572A759-6A51-4108-AA02-DFA0A04FC94B}">
                <ma14:wrappingTextBoxFlag xmlns:ma14="http://schemas.microsoft.com/office/mac/drawingml/2011/main" xmlns="" val="1"/>
              </a:ext>
            </a:extLst>
          </p:spPr>
          <p:txBody>
            <a:bodyPr wrap="square" lIns="45719" tIns="45719" rIns="45719" bIns="45719" numCol="1" anchor="t">
              <a:spAutoFit/>
            </a:bodyPr>
            <a:lstStyle>
              <a:lvl1pPr algn="ctr">
                <a:defRPr sz="3200">
                  <a:solidFill>
                    <a:srgbClr val="595959"/>
                  </a:solidFill>
                  <a:latin typeface="Roboto Black"/>
                  <a:ea typeface="Roboto Black"/>
                  <a:cs typeface="Roboto Black"/>
                  <a:sym typeface="Roboto Black"/>
                </a:defRPr>
              </a:lvl1pPr>
            </a:lstStyle>
            <a:p>
              <a:pPr defTabSz="914354" rtl="0">
                <a:lnSpc>
                  <a:spcPct val="125000"/>
                </a:lnSpc>
                <a:defRPr sz="1800">
                  <a:solidFill>
                    <a:srgbClr val="000000"/>
                  </a:solidFill>
                  <a:latin typeface="Calibri"/>
                  <a:ea typeface="Calibri"/>
                  <a:cs typeface="Calibri"/>
                  <a:sym typeface="Calibri"/>
                </a:defRPr>
              </a:pP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مشاركة قائد فريق العمل</a:t>
              </a:r>
              <a:r>
                <a:rPr lang="en-US" sz="2400" b="1" kern="0" dirty="0">
                  <a:solidFill>
                    <a:srgbClr val="002060"/>
                  </a:solidFill>
                  <a:latin typeface="Sakkal Majalla" panose="02000000000000000000" pitchFamily="2" charset="-78"/>
                  <a:ea typeface="Calibri"/>
                  <a:cs typeface="Sakkal Majalla" panose="02000000000000000000" pitchFamily="2" charset="-78"/>
                  <a:sym typeface="Calibri"/>
                </a:rPr>
                <a:t/>
              </a:r>
              <a:br>
                <a:rPr lang="en-US" sz="2400" b="1" kern="0" dirty="0">
                  <a:solidFill>
                    <a:srgbClr val="002060"/>
                  </a:solidFill>
                  <a:latin typeface="Sakkal Majalla" panose="02000000000000000000" pitchFamily="2" charset="-78"/>
                  <a:ea typeface="Calibri"/>
                  <a:cs typeface="Sakkal Majalla" panose="02000000000000000000" pitchFamily="2" charset="-78"/>
                  <a:sym typeface="Calibri"/>
                </a:rPr>
              </a:br>
              <a:r>
                <a:rPr lang="ar-EG" sz="2400" b="1" kern="0" dirty="0">
                  <a:solidFill>
                    <a:srgbClr val="002060"/>
                  </a:solidFill>
                  <a:latin typeface="Sakkal Majalla" panose="02000000000000000000" pitchFamily="2" charset="-78"/>
                  <a:ea typeface="Calibri"/>
                  <a:cs typeface="Sakkal Majalla" panose="02000000000000000000" pitchFamily="2" charset="-78"/>
                  <a:sym typeface="Calibri"/>
                </a:rPr>
                <a:t> فى اختيار فريق العمل</a:t>
              </a:r>
              <a:endParaRPr sz="2400" b="1" kern="0" dirty="0">
                <a:solidFill>
                  <a:srgbClr val="002060"/>
                </a:solidFill>
                <a:latin typeface="Sakkal Majalla" panose="02000000000000000000" pitchFamily="2" charset="-78"/>
                <a:ea typeface="Calibri"/>
                <a:cs typeface="Sakkal Majalla" panose="02000000000000000000" pitchFamily="2" charset="-78"/>
                <a:sym typeface="Calibri"/>
              </a:endParaRPr>
            </a:p>
          </p:txBody>
        </p:sp>
      </p:grpSp>
      <p:pic>
        <p:nvPicPr>
          <p:cNvPr id="28" name="Picture 27" descr="التعاون والعمل الجماعي">
            <a:extLst>
              <a:ext uri="{FF2B5EF4-FFF2-40B4-BE49-F238E27FC236}">
                <a16:creationId xmlns="" xmlns:a16="http://schemas.microsoft.com/office/drawing/2014/main" id="{46E32A47-C60B-D4E8-D74E-CBB7C28698B6}"/>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51908" y="4479565"/>
            <a:ext cx="3773236" cy="2288290"/>
          </a:xfrm>
          <a:prstGeom prst="rect">
            <a:avLst/>
          </a:prstGeom>
          <a:noFill/>
          <a:ln>
            <a:noFill/>
          </a:ln>
        </p:spPr>
      </p:pic>
      <p:sp>
        <p:nvSpPr>
          <p:cNvPr id="29" name="مستطيل 2"/>
          <p:cNvSpPr/>
          <p:nvPr/>
        </p:nvSpPr>
        <p:spPr>
          <a:xfrm>
            <a:off x="949033" y="658091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93454753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arn(inVertic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arn(inVertical)">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barn(inVertical)">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barn(inVertical)">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barn(inVertical)">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تطوير فريق العمل</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68</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3251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402368259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9" name="Group 18">
            <a:extLst>
              <a:ext uri="{FF2B5EF4-FFF2-40B4-BE49-F238E27FC236}">
                <a16:creationId xmlns="" xmlns:a16="http://schemas.microsoft.com/office/drawing/2014/main" id="{3842428B-1F1E-1C6A-EF30-E327385EFAC9}"/>
              </a:ext>
            </a:extLst>
          </p:cNvPr>
          <p:cNvGrpSpPr/>
          <p:nvPr/>
        </p:nvGrpSpPr>
        <p:grpSpPr>
          <a:xfrm>
            <a:off x="1557955" y="2118732"/>
            <a:ext cx="9114646" cy="3808284"/>
            <a:chOff x="1557955" y="2118732"/>
            <a:chExt cx="9114646" cy="3808284"/>
          </a:xfrm>
        </p:grpSpPr>
        <p:grpSp>
          <p:nvGrpSpPr>
            <p:cNvPr id="7" name="Group 6">
              <a:extLst>
                <a:ext uri="{FF2B5EF4-FFF2-40B4-BE49-F238E27FC236}">
                  <a16:creationId xmlns="" xmlns:a16="http://schemas.microsoft.com/office/drawing/2014/main" id="{CBE3B7FA-505A-102A-F313-11B39A581426}"/>
                </a:ext>
              </a:extLst>
            </p:cNvPr>
            <p:cNvGrpSpPr/>
            <p:nvPr/>
          </p:nvGrpSpPr>
          <p:grpSpPr>
            <a:xfrm>
              <a:off x="2640527" y="2568249"/>
              <a:ext cx="8032074" cy="3062077"/>
              <a:chOff x="0" y="34119"/>
              <a:chExt cx="4257646" cy="1391825"/>
            </a:xfrm>
          </p:grpSpPr>
          <p:grpSp>
            <p:nvGrpSpPr>
              <p:cNvPr id="13" name="Group 12">
                <a:extLst>
                  <a:ext uri="{FF2B5EF4-FFF2-40B4-BE49-F238E27FC236}">
                    <a16:creationId xmlns="" xmlns:a16="http://schemas.microsoft.com/office/drawing/2014/main" id="{7B68728D-B27E-C1CD-0FBF-0C5DF9BB90D0}"/>
                  </a:ext>
                </a:extLst>
              </p:cNvPr>
              <p:cNvGrpSpPr/>
              <p:nvPr/>
            </p:nvGrpSpPr>
            <p:grpSpPr>
              <a:xfrm>
                <a:off x="0" y="34119"/>
                <a:ext cx="4257646" cy="1391825"/>
                <a:chOff x="0" y="0"/>
                <a:chExt cx="4257646" cy="1391825"/>
              </a:xfrm>
            </p:grpSpPr>
            <p:sp>
              <p:nvSpPr>
                <p:cNvPr id="15" name="Rounded Rectangle 13">
                  <a:extLst>
                    <a:ext uri="{FF2B5EF4-FFF2-40B4-BE49-F238E27FC236}">
                      <a16:creationId xmlns="" xmlns:a16="http://schemas.microsoft.com/office/drawing/2014/main" id="{6038245B-0B65-48AD-130F-C8810F5E7C0D}"/>
                    </a:ext>
                  </a:extLst>
                </p:cNvPr>
                <p:cNvSpPr/>
                <p:nvPr/>
              </p:nvSpPr>
              <p:spPr>
                <a:xfrm>
                  <a:off x="81886" y="0"/>
                  <a:ext cx="4175760" cy="1118870"/>
                </a:xfrm>
                <a:prstGeom prst="roundRect">
                  <a:avLst>
                    <a:gd name="adj" fmla="val 9348"/>
                  </a:avLst>
                </a:prstGeom>
                <a:solidFill>
                  <a:srgbClr val="00B050"/>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ysClr val="window" lastClr="FFFFFF"/>
                    </a:solidFill>
                    <a:effectLst/>
                    <a:uLnTx/>
                    <a:uFillTx/>
                    <a:latin typeface="Sakkal Majalla" panose="02000000000000000000" pitchFamily="2" charset="-78"/>
                    <a:ea typeface="+mn-ea"/>
                    <a:cs typeface="Sakkal Majalla" panose="02000000000000000000" pitchFamily="2" charset="-78"/>
                  </a:endParaRPr>
                </a:p>
              </p:txBody>
            </p:sp>
            <p:sp>
              <p:nvSpPr>
                <p:cNvPr id="16" name="Rounded Rectangle 14">
                  <a:extLst>
                    <a:ext uri="{FF2B5EF4-FFF2-40B4-BE49-F238E27FC236}">
                      <a16:creationId xmlns="" xmlns:a16="http://schemas.microsoft.com/office/drawing/2014/main" id="{9E27A553-343A-E9B7-6667-714CA083675D}"/>
                    </a:ext>
                  </a:extLst>
                </p:cNvPr>
                <p:cNvSpPr/>
                <p:nvPr/>
              </p:nvSpPr>
              <p:spPr>
                <a:xfrm>
                  <a:off x="0" y="272955"/>
                  <a:ext cx="4175760" cy="1118870"/>
                </a:xfrm>
                <a:prstGeom prst="roundRect">
                  <a:avLst>
                    <a:gd name="adj" fmla="val 9348"/>
                  </a:avLst>
                </a:prstGeom>
                <a:solidFill>
                  <a:sysClr val="window" lastClr="FFFFFF"/>
                </a:solidFill>
                <a:ln w="1270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ysClr val="window" lastClr="FFFFFF"/>
                    </a:solidFill>
                    <a:effectLst/>
                    <a:uLnTx/>
                    <a:uFillTx/>
                    <a:latin typeface="Sakkal Majalla" panose="02000000000000000000" pitchFamily="2" charset="-78"/>
                    <a:ea typeface="+mn-ea"/>
                    <a:cs typeface="Sakkal Majalla" panose="02000000000000000000" pitchFamily="2" charset="-78"/>
                  </a:endParaRPr>
                </a:p>
              </p:txBody>
            </p:sp>
          </p:grpSp>
          <p:sp>
            <p:nvSpPr>
              <p:cNvPr id="14" name="Text Box 280">
                <a:extLst>
                  <a:ext uri="{FF2B5EF4-FFF2-40B4-BE49-F238E27FC236}">
                    <a16:creationId xmlns="" xmlns:a16="http://schemas.microsoft.com/office/drawing/2014/main" id="{108C3E7F-DA3A-20F9-50C7-EFFAE34CF396}"/>
                  </a:ext>
                </a:extLst>
              </p:cNvPr>
              <p:cNvSpPr txBox="1"/>
              <p:nvPr/>
            </p:nvSpPr>
            <p:spPr>
              <a:xfrm>
                <a:off x="363875" y="34119"/>
                <a:ext cx="3759200" cy="381000"/>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800" b="1" i="0" u="none" strike="noStrike" kern="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مراحل تطوير الفريق</a:t>
                </a:r>
                <a:endParaRPr kumimoji="0" lang="en-US" sz="2800" b="0" i="0" u="none" strike="noStrike" kern="0" cap="none" spc="0" normalizeH="0" baseline="0" noProof="0" dirty="0">
                  <a:ln>
                    <a:noFill/>
                  </a:ln>
                  <a:solidFill>
                    <a:sysClr val="windowText" lastClr="000000"/>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pic>
          <p:nvPicPr>
            <p:cNvPr id="18" name="Picture 17" descr="روح الفريق والعمل الجماعي - تفاصيل">
              <a:extLst>
                <a:ext uri="{FF2B5EF4-FFF2-40B4-BE49-F238E27FC236}">
                  <a16:creationId xmlns="" xmlns:a16="http://schemas.microsoft.com/office/drawing/2014/main" id="{76CAB64E-BE73-C133-7595-71F5E706C2A4}"/>
                </a:ext>
              </a:extLst>
            </p:cNvPr>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20985" r="24312" b="4350"/>
            <a:stretch/>
          </p:blipFill>
          <p:spPr bwMode="auto">
            <a:xfrm>
              <a:off x="1557955" y="2118732"/>
              <a:ext cx="3610817" cy="3808284"/>
            </a:xfrm>
            <a:prstGeom prst="rect">
              <a:avLst/>
            </a:prstGeom>
            <a:noFill/>
            <a:ln>
              <a:noFill/>
            </a:ln>
            <a:extLst>
              <a:ext uri="{53640926-AAD7-44D8-BBD7-CCE9431645EC}">
                <a14:shadowObscured xmlns:a14="http://schemas.microsoft.com/office/drawing/2010/main"/>
              </a:ext>
            </a:extLst>
          </p:spPr>
        </p:pic>
      </p:grpSp>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69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تطوير فريق العمل</a:t>
            </a:r>
          </a:p>
        </p:txBody>
      </p:sp>
      <p:sp>
        <p:nvSpPr>
          <p:cNvPr id="17" name="Text Box 561">
            <a:extLst>
              <a:ext uri="{FF2B5EF4-FFF2-40B4-BE49-F238E27FC236}">
                <a16:creationId xmlns="" xmlns:a16="http://schemas.microsoft.com/office/drawing/2014/main" id="{79E43BC2-E20B-7899-B317-24725979572E}"/>
              </a:ext>
            </a:extLst>
          </p:cNvPr>
          <p:cNvSpPr txBox="1"/>
          <p:nvPr/>
        </p:nvSpPr>
        <p:spPr>
          <a:xfrm>
            <a:off x="4975937" y="3643081"/>
            <a:ext cx="5011974" cy="1558187"/>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lvl="0" algn="ctr">
              <a:lnSpc>
                <a:spcPct val="150000"/>
              </a:lnSpc>
              <a:spcAft>
                <a:spcPts val="800"/>
              </a:spcAft>
              <a:defRPr/>
            </a:pPr>
            <a:r>
              <a:rPr lang="ar-EG" sz="2400" b="1" kern="0" dirty="0">
                <a:solidFill>
                  <a:srgbClr val="000000"/>
                </a:solidFill>
                <a:latin typeface="Sakkal Majalla" panose="02000000000000000000" pitchFamily="2" charset="-78"/>
                <a:ea typeface="Calibri" panose="020F0502020204030204" pitchFamily="34" charset="0"/>
                <a:cs typeface="Sakkal Majalla" panose="02000000000000000000" pitchFamily="2" charset="-78"/>
              </a:rPr>
              <a:t>يمر كل فريق عمل بمراحل تطوير الفريق وقد حددها (بروس وين تاكمان) في خمس مراحل أساسية وهي</a:t>
            </a:r>
          </a:p>
        </p:txBody>
      </p:sp>
      <p:sp>
        <p:nvSpPr>
          <p:cNvPr id="1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35306505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3" name="Rectangle 2"/>
          <p:cNvSpPr/>
          <p:nvPr/>
        </p:nvSpPr>
        <p:spPr>
          <a:xfrm>
            <a:off x="2404250" y="2582772"/>
            <a:ext cx="6817893" cy="1107996"/>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6600" b="1" i="0" u="none" strike="noStrike" kern="1200" cap="none" spc="300" normalizeH="0" baseline="0" noProof="0" dirty="0">
                <a:ln>
                  <a:noFill/>
                </a:ln>
                <a:solidFill>
                  <a:prstClr val="black"/>
                </a:solidFill>
                <a:effectLst>
                  <a:outerShdw blurRad="38100" dist="38100" dir="2700000" algn="tl">
                    <a:srgbClr val="000000">
                      <a:alpha val="43137"/>
                    </a:srgbClr>
                  </a:outerShdw>
                </a:effectLst>
                <a:uLnTx/>
                <a:uFillTx/>
                <a:latin typeface="Adobe Arabic" panose="02040503050201020203" pitchFamily="18" charset="-78"/>
                <a:ea typeface="+mn-ea"/>
                <a:cs typeface="Adobe Arabic" panose="02040503050201020203" pitchFamily="18" charset="-78"/>
              </a:rPr>
              <a:t>اليــــوم التــــدريبي الأول</a:t>
            </a:r>
          </a:p>
        </p:txBody>
      </p:sp>
      <p:sp>
        <p:nvSpPr>
          <p:cNvPr id="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19878312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تطوير فريق العمل</a:t>
            </a:r>
          </a:p>
        </p:txBody>
      </p:sp>
      <p:pic>
        <p:nvPicPr>
          <p:cNvPr id="2" name="Picture 1" descr="روح الفريق والعمل الجماعي - تفاصيل">
            <a:extLst>
              <a:ext uri="{FF2B5EF4-FFF2-40B4-BE49-F238E27FC236}">
                <a16:creationId xmlns="" xmlns:a16="http://schemas.microsoft.com/office/drawing/2014/main" id="{73C5CD2D-0742-6BAB-48FD-9D1482CFCFE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0985" r="24312" b="4350"/>
          <a:stretch/>
        </p:blipFill>
        <p:spPr bwMode="auto">
          <a:xfrm>
            <a:off x="7672038" y="1636930"/>
            <a:ext cx="4284595" cy="4719421"/>
          </a:xfrm>
          <a:prstGeom prst="rect">
            <a:avLst/>
          </a:prstGeom>
          <a:noFill/>
          <a:ln>
            <a:noFill/>
          </a:ln>
          <a:extLst>
            <a:ext uri="{53640926-AAD7-44D8-BBD7-CCE9431645EC}">
              <a14:shadowObscured xmlns:a14="http://schemas.microsoft.com/office/drawing/2010/main"/>
            </a:ext>
          </a:extLst>
        </p:spPr>
      </p:pic>
      <p:sp>
        <p:nvSpPr>
          <p:cNvPr id="6" name="TextBox 5">
            <a:extLst>
              <a:ext uri="{FF2B5EF4-FFF2-40B4-BE49-F238E27FC236}">
                <a16:creationId xmlns="" xmlns:a16="http://schemas.microsoft.com/office/drawing/2014/main" id="{E1C284F7-D24A-29F8-EC2F-BDBCF4204F21}"/>
              </a:ext>
            </a:extLst>
          </p:cNvPr>
          <p:cNvSpPr txBox="1"/>
          <p:nvPr/>
        </p:nvSpPr>
        <p:spPr>
          <a:xfrm>
            <a:off x="571499" y="3791020"/>
            <a:ext cx="6910425" cy="2816156"/>
          </a:xfrm>
          <a:prstGeom prst="rect">
            <a:avLst/>
          </a:prstGeom>
          <a:noFill/>
        </p:spPr>
        <p:txBody>
          <a:bodyPr wrap="square">
            <a:spAutoFit/>
          </a:bodyPr>
          <a:lstStyle/>
          <a:p>
            <a:pPr algn="ctr">
              <a:lnSpc>
                <a:spcPct val="150000"/>
              </a:lnSpc>
            </a:pPr>
            <a:r>
              <a:rPr lang="ar-SA" sz="2400" b="1" dirty="0">
                <a:solidFill>
                  <a:srgbClr val="002060"/>
                </a:solidFill>
                <a:latin typeface="Sakkal Majalla" panose="02000000000000000000" pitchFamily="2" charset="-78"/>
                <a:cs typeface="Sakkal Majalla" panose="02000000000000000000" pitchFamily="2" charset="-78"/>
              </a:rPr>
              <a:t>حيث يعتبر البعض مراحل التطور تلك أداة قياس لمدى سرعة توجّه الفريق نحو النجاح، ويعتبرها البعض الآخر مراحل متدرجة قد يتمكن الفريق </a:t>
            </a:r>
            <a:r>
              <a:rPr lang="en-US" sz="2400" b="1" dirty="0">
                <a:solidFill>
                  <a:srgbClr val="002060"/>
                </a:solidFill>
                <a:latin typeface="Sakkal Majalla" panose="02000000000000000000" pitchFamily="2" charset="-78"/>
                <a:cs typeface="Sakkal Majalla" panose="02000000000000000000" pitchFamily="2" charset="-78"/>
              </a:rPr>
              <a:t/>
            </a:r>
            <a:br>
              <a:rPr lang="en-US" sz="2400" b="1" dirty="0">
                <a:solidFill>
                  <a:srgbClr val="002060"/>
                </a:solidFill>
                <a:latin typeface="Sakkal Majalla" panose="02000000000000000000" pitchFamily="2" charset="-78"/>
                <a:cs typeface="Sakkal Majalla" panose="02000000000000000000" pitchFamily="2" charset="-78"/>
              </a:rPr>
            </a:br>
            <a:r>
              <a:rPr lang="ar-SA" sz="2400" b="1" dirty="0">
                <a:solidFill>
                  <a:srgbClr val="002060"/>
                </a:solidFill>
                <a:latin typeface="Sakkal Majalla" panose="02000000000000000000" pitchFamily="2" charset="-78"/>
                <a:cs typeface="Sakkal Majalla" panose="02000000000000000000" pitchFamily="2" charset="-78"/>
              </a:rPr>
              <a:t>من إتمامهما أو يفشل في ذلك، وبغض النظر عن ذلك يجب على كل مدير أعمال ناجح أن يسعى للتعرف على مراحل تطوير الفريق حيث سيقوم وفي وقت قريب بتشكيل فريقه الخاص ويجب أن يتعرف على تلك المراحل</a:t>
            </a:r>
          </a:p>
        </p:txBody>
      </p:sp>
      <p:sp>
        <p:nvSpPr>
          <p:cNvPr id="7" name="TextBox 6">
            <a:extLst>
              <a:ext uri="{FF2B5EF4-FFF2-40B4-BE49-F238E27FC236}">
                <a16:creationId xmlns="" xmlns:a16="http://schemas.microsoft.com/office/drawing/2014/main" id="{DEA7280A-E76A-1648-90AC-F020146044AC}"/>
              </a:ext>
            </a:extLst>
          </p:cNvPr>
          <p:cNvSpPr txBox="1"/>
          <p:nvPr/>
        </p:nvSpPr>
        <p:spPr>
          <a:xfrm>
            <a:off x="-1" y="1498434"/>
            <a:ext cx="8987883" cy="1154162"/>
          </a:xfrm>
          <a:prstGeom prst="rect">
            <a:avLst/>
          </a:prstGeom>
          <a:noFill/>
        </p:spPr>
        <p:txBody>
          <a:bodyPr wrap="square">
            <a:spAutoFit/>
          </a:bodyPr>
          <a:lstStyle/>
          <a:p>
            <a:pPr algn="justLow">
              <a:lnSpc>
                <a:spcPct val="150000"/>
              </a:lnSpc>
            </a:pPr>
            <a:r>
              <a:rPr lang="ar-SA" sz="2400" b="1" dirty="0">
                <a:solidFill>
                  <a:srgbClr val="002060"/>
                </a:solidFill>
                <a:latin typeface="Sakkal Majalla" panose="02000000000000000000" pitchFamily="2" charset="-78"/>
                <a:cs typeface="Sakkal Majalla" panose="02000000000000000000" pitchFamily="2" charset="-78"/>
              </a:rPr>
              <a:t>لا بد لكل فريق عمل أن يمر بمراحل تطوير الفريق فإن التطور هو مبدأ يطبق على كل مجالات الحياة، وفي علم إدارة الأعمال قد صنف المتخصصون مراحل تعبر عن مدى تطور فريق العمل ورقيه</a:t>
            </a:r>
          </a:p>
        </p:txBody>
      </p:sp>
      <p:sp>
        <p:nvSpPr>
          <p:cNvPr id="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867710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circle(in)">
                                      <p:cBhvr>
                                        <p:cTn id="15" dur="2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تطوير فريق العمل</a:t>
            </a:r>
          </a:p>
        </p:txBody>
      </p:sp>
      <p:grpSp>
        <p:nvGrpSpPr>
          <p:cNvPr id="5" name="Group 4">
            <a:extLst>
              <a:ext uri="{FF2B5EF4-FFF2-40B4-BE49-F238E27FC236}">
                <a16:creationId xmlns="" xmlns:a16="http://schemas.microsoft.com/office/drawing/2014/main" id="{4E358FAB-D9FD-0BCB-A817-29B267FFF6A6}"/>
              </a:ext>
            </a:extLst>
          </p:cNvPr>
          <p:cNvGrpSpPr/>
          <p:nvPr/>
        </p:nvGrpSpPr>
        <p:grpSpPr>
          <a:xfrm>
            <a:off x="9653415" y="1192945"/>
            <a:ext cx="2482113" cy="1081583"/>
            <a:chOff x="9367560" y="424922"/>
            <a:chExt cx="3253415" cy="1333854"/>
          </a:xfrm>
        </p:grpSpPr>
        <p:pic>
          <p:nvPicPr>
            <p:cNvPr id="8" name="Picture 2" descr="https://www.tacoms.org/images/workspace.gif">
              <a:extLst>
                <a:ext uri="{FF2B5EF4-FFF2-40B4-BE49-F238E27FC236}">
                  <a16:creationId xmlns="" xmlns:a16="http://schemas.microsoft.com/office/drawing/2014/main" id="{2E50C7F6-B729-E437-A11D-BE20D573576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69962" y="717310"/>
              <a:ext cx="872118" cy="86482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 xmlns:a16="http://schemas.microsoft.com/office/drawing/2014/main" id="{36E16881-6F24-9252-A61D-714C0A615C34}"/>
                </a:ext>
              </a:extLst>
            </p:cNvPr>
            <p:cNvSpPr/>
            <p:nvPr/>
          </p:nvSpPr>
          <p:spPr>
            <a:xfrm>
              <a:off x="9367560" y="1113519"/>
              <a:ext cx="2202401" cy="645257"/>
            </a:xfrm>
            <a:prstGeom prst="rect">
              <a:avLst/>
            </a:prstGeom>
          </p:spPr>
          <p:txBody>
            <a:bodyPr wrap="none">
              <a:spAutoFit/>
            </a:bodyPr>
            <a:lstStyle/>
            <a:p>
              <a:r>
                <a:rPr lang="ar-EG" sz="2800" b="1" dirty="0">
                  <a:solidFill>
                    <a:srgbClr val="C00000"/>
                  </a:solidFill>
                  <a:latin typeface="Sakkal Majalla" panose="02000000000000000000" pitchFamily="2" charset="-78"/>
                  <a:cs typeface="Sakkal Majalla" panose="02000000000000000000" pitchFamily="2" charset="-78"/>
                </a:rPr>
                <a:t>مرحلة التشكّل</a:t>
              </a:r>
            </a:p>
          </p:txBody>
        </p:sp>
        <p:sp>
          <p:nvSpPr>
            <p:cNvPr id="10" name="Rectangle 9">
              <a:extLst>
                <a:ext uri="{FF2B5EF4-FFF2-40B4-BE49-F238E27FC236}">
                  <a16:creationId xmlns="" xmlns:a16="http://schemas.microsoft.com/office/drawing/2014/main" id="{DB0A380E-5FAF-47D0-94CC-403879A1B6D4}"/>
                </a:ext>
              </a:extLst>
            </p:cNvPr>
            <p:cNvSpPr/>
            <p:nvPr/>
          </p:nvSpPr>
          <p:spPr>
            <a:xfrm>
              <a:off x="12187722" y="424922"/>
              <a:ext cx="433253" cy="645257"/>
            </a:xfrm>
            <a:prstGeom prst="rect">
              <a:avLst/>
            </a:prstGeom>
          </p:spPr>
          <p:txBody>
            <a:bodyPr wrap="none">
              <a:spAutoFit/>
            </a:bodyPr>
            <a:lstStyle/>
            <a:p>
              <a:r>
                <a:rPr lang="ar-EG" sz="2800" b="1" dirty="0">
                  <a:solidFill>
                    <a:srgbClr val="C00000"/>
                  </a:solidFill>
                  <a:latin typeface="Sakkal Majalla" panose="02000000000000000000" pitchFamily="2" charset="-78"/>
                  <a:cs typeface="Sakkal Majalla" panose="02000000000000000000" pitchFamily="2" charset="-78"/>
                </a:rPr>
                <a:t>1</a:t>
              </a:r>
            </a:p>
          </p:txBody>
        </p:sp>
      </p:grpSp>
      <p:sp>
        <p:nvSpPr>
          <p:cNvPr id="11" name="Rectangle 10">
            <a:extLst>
              <a:ext uri="{FF2B5EF4-FFF2-40B4-BE49-F238E27FC236}">
                <a16:creationId xmlns="" xmlns:a16="http://schemas.microsoft.com/office/drawing/2014/main" id="{9ED60B41-F1CB-78A2-08BB-9C198732228F}"/>
              </a:ext>
            </a:extLst>
          </p:cNvPr>
          <p:cNvSpPr/>
          <p:nvPr/>
        </p:nvSpPr>
        <p:spPr>
          <a:xfrm>
            <a:off x="235366" y="2359383"/>
            <a:ext cx="11721268" cy="1708160"/>
          </a:xfrm>
          <a:prstGeom prst="rect">
            <a:avLst/>
          </a:prstGeom>
        </p:spPr>
        <p:txBody>
          <a:bodyPr wrap="square">
            <a:spAutoFit/>
          </a:bodyPr>
          <a:lstStyle/>
          <a:p>
            <a:pPr algn="justLow">
              <a:lnSpc>
                <a:spcPct val="150000"/>
              </a:lnSpc>
            </a:pPr>
            <a:r>
              <a:rPr lang="ar-EG" sz="2400" b="1" dirty="0">
                <a:solidFill>
                  <a:srgbClr val="002060"/>
                </a:solidFill>
                <a:latin typeface="Sakkal Majalla" panose="02000000000000000000" pitchFamily="2" charset="-78"/>
                <a:cs typeface="Sakkal Majalla" panose="02000000000000000000" pitchFamily="2" charset="-78"/>
              </a:rPr>
              <a:t>هي المرحلة الأولية لكل فريق حيث يبدأ الفريق بالتعرف على بعضهم البعض وتتميز هذه المرحلة بالحذر والتخوف من عدم تقبل الآخرين لهم، كما يكون معظم أفراد الفريق مترددين وفي كيفية القيام بالمهام، ويشعر البعض بالتوتر وعدم الراحة، وتتلاشى كل تلك المشاعر السلبية عند عقد أول اجتماع وتبادل المعلومات عن بعضهم البعض</a:t>
            </a:r>
          </a:p>
        </p:txBody>
      </p:sp>
      <p:grpSp>
        <p:nvGrpSpPr>
          <p:cNvPr id="12" name="Group 11">
            <a:extLst>
              <a:ext uri="{FF2B5EF4-FFF2-40B4-BE49-F238E27FC236}">
                <a16:creationId xmlns="" xmlns:a16="http://schemas.microsoft.com/office/drawing/2014/main" id="{4C8A1F88-AA2D-C5B6-BFD0-ABB15B831974}"/>
              </a:ext>
            </a:extLst>
          </p:cNvPr>
          <p:cNvGrpSpPr/>
          <p:nvPr/>
        </p:nvGrpSpPr>
        <p:grpSpPr>
          <a:xfrm>
            <a:off x="9412914" y="4168405"/>
            <a:ext cx="2559057" cy="1081583"/>
            <a:chOff x="9266706" y="424922"/>
            <a:chExt cx="3354269" cy="1333854"/>
          </a:xfrm>
        </p:grpSpPr>
        <p:pic>
          <p:nvPicPr>
            <p:cNvPr id="13" name="Picture 2" descr="https://www.tacoms.org/images/workspace.gif">
              <a:extLst>
                <a:ext uri="{FF2B5EF4-FFF2-40B4-BE49-F238E27FC236}">
                  <a16:creationId xmlns="" xmlns:a16="http://schemas.microsoft.com/office/drawing/2014/main" id="{7DE2C88B-699F-B64C-221E-E0DA27CFF69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69962" y="717310"/>
              <a:ext cx="872118" cy="86482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 xmlns:a16="http://schemas.microsoft.com/office/drawing/2014/main" id="{C9F5498D-31E8-5A38-7E18-E7BFE4AB0071}"/>
                </a:ext>
              </a:extLst>
            </p:cNvPr>
            <p:cNvSpPr/>
            <p:nvPr/>
          </p:nvSpPr>
          <p:spPr>
            <a:xfrm>
              <a:off x="9266706" y="1113519"/>
              <a:ext cx="2303255" cy="645257"/>
            </a:xfrm>
            <a:prstGeom prst="rect">
              <a:avLst/>
            </a:prstGeom>
          </p:spPr>
          <p:txBody>
            <a:bodyPr wrap="none">
              <a:spAutoFit/>
            </a:bodyPr>
            <a:lstStyle/>
            <a:p>
              <a:r>
                <a:rPr lang="ar-EG" sz="2800" b="1" dirty="0">
                  <a:solidFill>
                    <a:srgbClr val="C00000"/>
                  </a:solidFill>
                  <a:latin typeface="Sakkal Majalla" panose="02000000000000000000" pitchFamily="2" charset="-78"/>
                  <a:cs typeface="Sakkal Majalla" panose="02000000000000000000" pitchFamily="2" charset="-78"/>
                </a:rPr>
                <a:t>مرحلة العصف</a:t>
              </a:r>
            </a:p>
          </p:txBody>
        </p:sp>
        <p:sp>
          <p:nvSpPr>
            <p:cNvPr id="15" name="Rectangle 14">
              <a:extLst>
                <a:ext uri="{FF2B5EF4-FFF2-40B4-BE49-F238E27FC236}">
                  <a16:creationId xmlns="" xmlns:a16="http://schemas.microsoft.com/office/drawing/2014/main" id="{47E23C0F-5657-2F17-1EF6-A0BAAA9808AF}"/>
                </a:ext>
              </a:extLst>
            </p:cNvPr>
            <p:cNvSpPr/>
            <p:nvPr/>
          </p:nvSpPr>
          <p:spPr>
            <a:xfrm>
              <a:off x="12187722" y="424922"/>
              <a:ext cx="433253" cy="645257"/>
            </a:xfrm>
            <a:prstGeom prst="rect">
              <a:avLst/>
            </a:prstGeom>
          </p:spPr>
          <p:txBody>
            <a:bodyPr wrap="none">
              <a:spAutoFit/>
            </a:bodyPr>
            <a:lstStyle/>
            <a:p>
              <a:r>
                <a:rPr lang="en-US" sz="2800" b="1" dirty="0">
                  <a:solidFill>
                    <a:srgbClr val="C00000"/>
                  </a:solidFill>
                  <a:latin typeface="Sakkal Majalla" panose="02000000000000000000" pitchFamily="2" charset="-78"/>
                  <a:cs typeface="Sakkal Majalla" panose="02000000000000000000" pitchFamily="2" charset="-78"/>
                </a:rPr>
                <a:t>2</a:t>
              </a:r>
              <a:endParaRPr lang="ar-EG" sz="2800" b="1" dirty="0">
                <a:solidFill>
                  <a:srgbClr val="C00000"/>
                </a:solidFill>
                <a:latin typeface="Sakkal Majalla" panose="02000000000000000000" pitchFamily="2" charset="-78"/>
                <a:cs typeface="Sakkal Majalla" panose="02000000000000000000" pitchFamily="2" charset="-78"/>
              </a:endParaRPr>
            </a:p>
          </p:txBody>
        </p:sp>
      </p:grpSp>
      <p:sp>
        <p:nvSpPr>
          <p:cNvPr id="16" name="Rectangle 15">
            <a:extLst>
              <a:ext uri="{FF2B5EF4-FFF2-40B4-BE49-F238E27FC236}">
                <a16:creationId xmlns="" xmlns:a16="http://schemas.microsoft.com/office/drawing/2014/main" id="{70912A39-78B5-F611-9A16-FE6D330B360E}"/>
              </a:ext>
            </a:extLst>
          </p:cNvPr>
          <p:cNvSpPr/>
          <p:nvPr/>
        </p:nvSpPr>
        <p:spPr>
          <a:xfrm>
            <a:off x="235366" y="5269252"/>
            <a:ext cx="11721268" cy="1154162"/>
          </a:xfrm>
          <a:prstGeom prst="rect">
            <a:avLst/>
          </a:prstGeom>
        </p:spPr>
        <p:txBody>
          <a:bodyPr wrap="square">
            <a:spAutoFit/>
          </a:bodyPr>
          <a:lstStyle/>
          <a:p>
            <a:pPr algn="justLow">
              <a:lnSpc>
                <a:spcPct val="150000"/>
              </a:lnSpc>
            </a:pPr>
            <a:r>
              <a:rPr lang="ar-EG" sz="2400" b="1" dirty="0">
                <a:solidFill>
                  <a:srgbClr val="002060"/>
                </a:solidFill>
                <a:latin typeface="Sakkal Majalla" panose="02000000000000000000" pitchFamily="2" charset="-78"/>
                <a:cs typeface="Sakkal Majalla" panose="02000000000000000000" pitchFamily="2" charset="-78"/>
              </a:rPr>
              <a:t>هي ثاني مراحل تطوير الفريق وتتسم هذه المرحلة بالصراع بين أفراد الفريق ويبدأ الجدال والاختلاف بين أفراد الفريق الواحد، ويعود الشعور بعد الارتياح والتوتر، وقد يعتقد البعض أن هذا الصراع هو أمر سيء ولكن </a:t>
            </a:r>
          </a:p>
        </p:txBody>
      </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9841469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26" presetClass="entr" presetSubtype="0"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down)">
                                      <p:cBhvr>
                                        <p:cTn id="30" dur="580">
                                          <p:stCondLst>
                                            <p:cond delay="0"/>
                                          </p:stCondLst>
                                        </p:cTn>
                                        <p:tgtEl>
                                          <p:spTgt spid="12"/>
                                        </p:tgtEl>
                                      </p:cBhvr>
                                    </p:animEffect>
                                    <p:anim calcmode="lin" valueType="num">
                                      <p:cBhvr>
                                        <p:cTn id="31"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36" dur="26">
                                          <p:stCondLst>
                                            <p:cond delay="650"/>
                                          </p:stCondLst>
                                        </p:cTn>
                                        <p:tgtEl>
                                          <p:spTgt spid="12"/>
                                        </p:tgtEl>
                                      </p:cBhvr>
                                      <p:to x="100000" y="60000"/>
                                    </p:animScale>
                                    <p:animScale>
                                      <p:cBhvr>
                                        <p:cTn id="37" dur="166" decel="50000">
                                          <p:stCondLst>
                                            <p:cond delay="676"/>
                                          </p:stCondLst>
                                        </p:cTn>
                                        <p:tgtEl>
                                          <p:spTgt spid="12"/>
                                        </p:tgtEl>
                                      </p:cBhvr>
                                      <p:to x="100000" y="100000"/>
                                    </p:animScale>
                                    <p:animScale>
                                      <p:cBhvr>
                                        <p:cTn id="38" dur="26">
                                          <p:stCondLst>
                                            <p:cond delay="1312"/>
                                          </p:stCondLst>
                                        </p:cTn>
                                        <p:tgtEl>
                                          <p:spTgt spid="12"/>
                                        </p:tgtEl>
                                      </p:cBhvr>
                                      <p:to x="100000" y="80000"/>
                                    </p:animScale>
                                    <p:animScale>
                                      <p:cBhvr>
                                        <p:cTn id="39" dur="166" decel="50000">
                                          <p:stCondLst>
                                            <p:cond delay="1338"/>
                                          </p:stCondLst>
                                        </p:cTn>
                                        <p:tgtEl>
                                          <p:spTgt spid="12"/>
                                        </p:tgtEl>
                                      </p:cBhvr>
                                      <p:to x="100000" y="100000"/>
                                    </p:animScale>
                                    <p:animScale>
                                      <p:cBhvr>
                                        <p:cTn id="40" dur="26">
                                          <p:stCondLst>
                                            <p:cond delay="1642"/>
                                          </p:stCondLst>
                                        </p:cTn>
                                        <p:tgtEl>
                                          <p:spTgt spid="12"/>
                                        </p:tgtEl>
                                      </p:cBhvr>
                                      <p:to x="100000" y="90000"/>
                                    </p:animScale>
                                    <p:animScale>
                                      <p:cBhvr>
                                        <p:cTn id="41" dur="166" decel="50000">
                                          <p:stCondLst>
                                            <p:cond delay="1668"/>
                                          </p:stCondLst>
                                        </p:cTn>
                                        <p:tgtEl>
                                          <p:spTgt spid="12"/>
                                        </p:tgtEl>
                                      </p:cBhvr>
                                      <p:to x="100000" y="100000"/>
                                    </p:animScale>
                                    <p:animScale>
                                      <p:cBhvr>
                                        <p:cTn id="42" dur="26">
                                          <p:stCondLst>
                                            <p:cond delay="1808"/>
                                          </p:stCondLst>
                                        </p:cTn>
                                        <p:tgtEl>
                                          <p:spTgt spid="12"/>
                                        </p:tgtEl>
                                      </p:cBhvr>
                                      <p:to x="100000" y="95000"/>
                                    </p:animScale>
                                    <p:animScale>
                                      <p:cBhvr>
                                        <p:cTn id="43" dur="166" decel="50000">
                                          <p:stCondLst>
                                            <p:cond delay="1834"/>
                                          </p:stCondLst>
                                        </p:cTn>
                                        <p:tgtEl>
                                          <p:spTgt spid="12"/>
                                        </p:tgtEl>
                                      </p:cBhvr>
                                      <p:to x="100000" y="100000"/>
                                    </p:animScale>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barn(inVertical)">
                                      <p:cBhvr>
                                        <p:cTn id="4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تطوير فريق العمل</a:t>
            </a:r>
          </a:p>
        </p:txBody>
      </p:sp>
      <p:grpSp>
        <p:nvGrpSpPr>
          <p:cNvPr id="5" name="Group 4">
            <a:extLst>
              <a:ext uri="{FF2B5EF4-FFF2-40B4-BE49-F238E27FC236}">
                <a16:creationId xmlns="" xmlns:a16="http://schemas.microsoft.com/office/drawing/2014/main" id="{4E358FAB-D9FD-0BCB-A817-29B267FFF6A6}"/>
              </a:ext>
            </a:extLst>
          </p:cNvPr>
          <p:cNvGrpSpPr/>
          <p:nvPr/>
        </p:nvGrpSpPr>
        <p:grpSpPr>
          <a:xfrm>
            <a:off x="9121218" y="1192945"/>
            <a:ext cx="3014310" cy="1081583"/>
            <a:chOff x="8669986" y="424922"/>
            <a:chExt cx="3950989" cy="1333854"/>
          </a:xfrm>
        </p:grpSpPr>
        <p:pic>
          <p:nvPicPr>
            <p:cNvPr id="8" name="Picture 2" descr="https://www.tacoms.org/images/workspace.gif">
              <a:extLst>
                <a:ext uri="{FF2B5EF4-FFF2-40B4-BE49-F238E27FC236}">
                  <a16:creationId xmlns="" xmlns:a16="http://schemas.microsoft.com/office/drawing/2014/main" id="{2E50C7F6-B729-E437-A11D-BE20D573576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69962" y="717310"/>
              <a:ext cx="872118" cy="86482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 xmlns:a16="http://schemas.microsoft.com/office/drawing/2014/main" id="{36E16881-6F24-9252-A61D-714C0A615C34}"/>
                </a:ext>
              </a:extLst>
            </p:cNvPr>
            <p:cNvSpPr/>
            <p:nvPr/>
          </p:nvSpPr>
          <p:spPr>
            <a:xfrm>
              <a:off x="8669986" y="1113519"/>
              <a:ext cx="2899975" cy="645257"/>
            </a:xfrm>
            <a:prstGeom prst="rect">
              <a:avLst/>
            </a:prstGeom>
          </p:spPr>
          <p:txBody>
            <a:bodyPr wrap="none">
              <a:spAutoFit/>
            </a:bodyPr>
            <a:lstStyle/>
            <a:p>
              <a:r>
                <a:rPr lang="ar-EG" sz="2800" b="1" dirty="0">
                  <a:solidFill>
                    <a:srgbClr val="C00000"/>
                  </a:solidFill>
                  <a:latin typeface="Sakkal Majalla" panose="02000000000000000000" pitchFamily="2" charset="-78"/>
                  <a:cs typeface="Sakkal Majalla" panose="02000000000000000000" pitchFamily="2" charset="-78"/>
                </a:rPr>
                <a:t>مرحلة بناء الأعراف:</a:t>
              </a:r>
            </a:p>
          </p:txBody>
        </p:sp>
        <p:sp>
          <p:nvSpPr>
            <p:cNvPr id="10" name="Rectangle 9">
              <a:extLst>
                <a:ext uri="{FF2B5EF4-FFF2-40B4-BE49-F238E27FC236}">
                  <a16:creationId xmlns="" xmlns:a16="http://schemas.microsoft.com/office/drawing/2014/main" id="{DB0A380E-5FAF-47D0-94CC-403879A1B6D4}"/>
                </a:ext>
              </a:extLst>
            </p:cNvPr>
            <p:cNvSpPr/>
            <p:nvPr/>
          </p:nvSpPr>
          <p:spPr>
            <a:xfrm>
              <a:off x="12187722" y="424922"/>
              <a:ext cx="433253" cy="645257"/>
            </a:xfrm>
            <a:prstGeom prst="rect">
              <a:avLst/>
            </a:prstGeom>
          </p:spPr>
          <p:txBody>
            <a:bodyPr wrap="none">
              <a:spAutoFit/>
            </a:bodyPr>
            <a:lstStyle/>
            <a:p>
              <a:r>
                <a:rPr lang="en-US" sz="2800" b="1" dirty="0">
                  <a:solidFill>
                    <a:srgbClr val="C00000"/>
                  </a:solidFill>
                  <a:latin typeface="Sakkal Majalla" panose="02000000000000000000" pitchFamily="2" charset="-78"/>
                  <a:cs typeface="Sakkal Majalla" panose="02000000000000000000" pitchFamily="2" charset="-78"/>
                </a:rPr>
                <a:t>3</a:t>
              </a:r>
              <a:endParaRPr lang="ar-EG" sz="2800" b="1" dirty="0">
                <a:solidFill>
                  <a:srgbClr val="C00000"/>
                </a:solidFill>
                <a:latin typeface="Sakkal Majalla" panose="02000000000000000000" pitchFamily="2" charset="-78"/>
                <a:cs typeface="Sakkal Majalla" panose="02000000000000000000" pitchFamily="2" charset="-78"/>
              </a:endParaRPr>
            </a:p>
          </p:txBody>
        </p:sp>
      </p:grpSp>
      <p:sp>
        <p:nvSpPr>
          <p:cNvPr id="11" name="Rectangle 10">
            <a:extLst>
              <a:ext uri="{FF2B5EF4-FFF2-40B4-BE49-F238E27FC236}">
                <a16:creationId xmlns="" xmlns:a16="http://schemas.microsoft.com/office/drawing/2014/main" id="{9ED60B41-F1CB-78A2-08BB-9C198732228F}"/>
              </a:ext>
            </a:extLst>
          </p:cNvPr>
          <p:cNvSpPr/>
          <p:nvPr/>
        </p:nvSpPr>
        <p:spPr>
          <a:xfrm>
            <a:off x="235366" y="2359383"/>
            <a:ext cx="11721268" cy="1154162"/>
          </a:xfrm>
          <a:prstGeom prst="rect">
            <a:avLst/>
          </a:prstGeom>
        </p:spPr>
        <p:txBody>
          <a:bodyPr wrap="square">
            <a:spAutoFit/>
          </a:bodyPr>
          <a:lstStyle/>
          <a:p>
            <a:pPr algn="justLow">
              <a:lnSpc>
                <a:spcPct val="150000"/>
              </a:lnSpc>
            </a:pPr>
            <a:r>
              <a:rPr lang="ar-EG" sz="2400" b="1" dirty="0">
                <a:solidFill>
                  <a:srgbClr val="002060"/>
                </a:solidFill>
                <a:latin typeface="Sakkal Majalla" panose="02000000000000000000" pitchFamily="2" charset="-78"/>
                <a:cs typeface="Sakkal Majalla" panose="02000000000000000000" pitchFamily="2" charset="-78"/>
              </a:rPr>
              <a:t>بعد نشوب الصراعات يسود جو من التفاهم وشعور بالإنتماء عند أفراج الفريق مما يدعو إلى بعض الاستقرار، تزداد في هذه المرحلة علاقات الفريق ارتباطاً، ويبدأ أفراد الفريق بتفهم الفرد الآخر ويتعلم كيفية التعايش معه والتعامل معه</a:t>
            </a:r>
          </a:p>
        </p:txBody>
      </p:sp>
      <p:grpSp>
        <p:nvGrpSpPr>
          <p:cNvPr id="12" name="Group 11">
            <a:extLst>
              <a:ext uri="{FF2B5EF4-FFF2-40B4-BE49-F238E27FC236}">
                <a16:creationId xmlns="" xmlns:a16="http://schemas.microsoft.com/office/drawing/2014/main" id="{4C8A1F88-AA2D-C5B6-BFD0-ABB15B831974}"/>
              </a:ext>
            </a:extLst>
          </p:cNvPr>
          <p:cNvGrpSpPr/>
          <p:nvPr/>
        </p:nvGrpSpPr>
        <p:grpSpPr>
          <a:xfrm>
            <a:off x="9729410" y="3753082"/>
            <a:ext cx="2313797" cy="1081583"/>
            <a:chOff x="9588179" y="424922"/>
            <a:chExt cx="3032796" cy="1333854"/>
          </a:xfrm>
        </p:grpSpPr>
        <p:pic>
          <p:nvPicPr>
            <p:cNvPr id="13" name="Picture 2" descr="https://www.tacoms.org/images/workspace.gif">
              <a:extLst>
                <a:ext uri="{FF2B5EF4-FFF2-40B4-BE49-F238E27FC236}">
                  <a16:creationId xmlns="" xmlns:a16="http://schemas.microsoft.com/office/drawing/2014/main" id="{7DE2C88B-699F-B64C-221E-E0DA27CFF69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69962" y="717310"/>
              <a:ext cx="872118" cy="86482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 xmlns:a16="http://schemas.microsoft.com/office/drawing/2014/main" id="{C9F5498D-31E8-5A38-7E18-E7BFE4AB0071}"/>
                </a:ext>
              </a:extLst>
            </p:cNvPr>
            <p:cNvSpPr/>
            <p:nvPr/>
          </p:nvSpPr>
          <p:spPr>
            <a:xfrm>
              <a:off x="9588179" y="1113519"/>
              <a:ext cx="1981782" cy="645257"/>
            </a:xfrm>
            <a:prstGeom prst="rect">
              <a:avLst/>
            </a:prstGeom>
          </p:spPr>
          <p:txBody>
            <a:bodyPr wrap="none">
              <a:spAutoFit/>
            </a:bodyPr>
            <a:lstStyle/>
            <a:p>
              <a:r>
                <a:rPr lang="ar-EG" sz="2800" b="1" dirty="0">
                  <a:solidFill>
                    <a:srgbClr val="C00000"/>
                  </a:solidFill>
                  <a:latin typeface="Sakkal Majalla" panose="02000000000000000000" pitchFamily="2" charset="-78"/>
                  <a:cs typeface="Sakkal Majalla" panose="02000000000000000000" pitchFamily="2" charset="-78"/>
                </a:rPr>
                <a:t>مرحلة الأداء:</a:t>
              </a:r>
            </a:p>
          </p:txBody>
        </p:sp>
        <p:sp>
          <p:nvSpPr>
            <p:cNvPr id="15" name="Rectangle 14">
              <a:extLst>
                <a:ext uri="{FF2B5EF4-FFF2-40B4-BE49-F238E27FC236}">
                  <a16:creationId xmlns="" xmlns:a16="http://schemas.microsoft.com/office/drawing/2014/main" id="{47E23C0F-5657-2F17-1EF6-A0BAAA9808AF}"/>
                </a:ext>
              </a:extLst>
            </p:cNvPr>
            <p:cNvSpPr/>
            <p:nvPr/>
          </p:nvSpPr>
          <p:spPr>
            <a:xfrm>
              <a:off x="12187722" y="424922"/>
              <a:ext cx="433253" cy="645257"/>
            </a:xfrm>
            <a:prstGeom prst="rect">
              <a:avLst/>
            </a:prstGeom>
          </p:spPr>
          <p:txBody>
            <a:bodyPr wrap="none">
              <a:spAutoFit/>
            </a:bodyPr>
            <a:lstStyle/>
            <a:p>
              <a:r>
                <a:rPr lang="en-US" sz="2800" b="1" dirty="0">
                  <a:solidFill>
                    <a:srgbClr val="C00000"/>
                  </a:solidFill>
                  <a:latin typeface="Sakkal Majalla" panose="02000000000000000000" pitchFamily="2" charset="-78"/>
                  <a:cs typeface="Sakkal Majalla" panose="02000000000000000000" pitchFamily="2" charset="-78"/>
                </a:rPr>
                <a:t>4</a:t>
              </a:r>
              <a:endParaRPr lang="ar-EG" sz="2800" b="1" dirty="0">
                <a:solidFill>
                  <a:srgbClr val="C00000"/>
                </a:solidFill>
                <a:latin typeface="Sakkal Majalla" panose="02000000000000000000" pitchFamily="2" charset="-78"/>
                <a:cs typeface="Sakkal Majalla" panose="02000000000000000000" pitchFamily="2" charset="-78"/>
              </a:endParaRPr>
            </a:p>
          </p:txBody>
        </p:sp>
      </p:grpSp>
      <p:sp>
        <p:nvSpPr>
          <p:cNvPr id="16" name="Rectangle 15">
            <a:extLst>
              <a:ext uri="{FF2B5EF4-FFF2-40B4-BE49-F238E27FC236}">
                <a16:creationId xmlns="" xmlns:a16="http://schemas.microsoft.com/office/drawing/2014/main" id="{70912A39-78B5-F611-9A16-FE6D330B360E}"/>
              </a:ext>
            </a:extLst>
          </p:cNvPr>
          <p:cNvSpPr/>
          <p:nvPr/>
        </p:nvSpPr>
        <p:spPr>
          <a:xfrm>
            <a:off x="278267" y="5087974"/>
            <a:ext cx="11721268" cy="1154162"/>
          </a:xfrm>
          <a:prstGeom prst="rect">
            <a:avLst/>
          </a:prstGeom>
        </p:spPr>
        <p:txBody>
          <a:bodyPr wrap="square">
            <a:spAutoFit/>
          </a:bodyPr>
          <a:lstStyle/>
          <a:p>
            <a:pPr algn="justLow">
              <a:lnSpc>
                <a:spcPct val="150000"/>
              </a:lnSpc>
            </a:pPr>
            <a:r>
              <a:rPr lang="ar-EG" sz="2400" b="1" dirty="0">
                <a:solidFill>
                  <a:srgbClr val="002060"/>
                </a:solidFill>
                <a:latin typeface="Sakkal Majalla" panose="02000000000000000000" pitchFamily="2" charset="-78"/>
                <a:cs typeface="Sakkal Majalla" panose="02000000000000000000" pitchFamily="2" charset="-78"/>
              </a:rPr>
              <a:t>وهي رابع مراحل تطوير الفريق وفي هذه المرحلة تبدأ إنجازات الفريق تتضح ويزداد السعي لتحقيق أهداف الفريق، وتكتمل العلاقات الاجتماعية بين أفراد الفريق ويتعمق الشعور بالإنتماء، ويجب أن ننوه أن الفرق المميزة فقط هي من تصل إلى هذه المرحلة</a:t>
            </a:r>
          </a:p>
        </p:txBody>
      </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8667940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26" presetClass="entr" presetSubtype="0"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down)">
                                      <p:cBhvr>
                                        <p:cTn id="30" dur="580">
                                          <p:stCondLst>
                                            <p:cond delay="0"/>
                                          </p:stCondLst>
                                        </p:cTn>
                                        <p:tgtEl>
                                          <p:spTgt spid="12"/>
                                        </p:tgtEl>
                                      </p:cBhvr>
                                    </p:animEffect>
                                    <p:anim calcmode="lin" valueType="num">
                                      <p:cBhvr>
                                        <p:cTn id="31"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36" dur="26">
                                          <p:stCondLst>
                                            <p:cond delay="650"/>
                                          </p:stCondLst>
                                        </p:cTn>
                                        <p:tgtEl>
                                          <p:spTgt spid="12"/>
                                        </p:tgtEl>
                                      </p:cBhvr>
                                      <p:to x="100000" y="60000"/>
                                    </p:animScale>
                                    <p:animScale>
                                      <p:cBhvr>
                                        <p:cTn id="37" dur="166" decel="50000">
                                          <p:stCondLst>
                                            <p:cond delay="676"/>
                                          </p:stCondLst>
                                        </p:cTn>
                                        <p:tgtEl>
                                          <p:spTgt spid="12"/>
                                        </p:tgtEl>
                                      </p:cBhvr>
                                      <p:to x="100000" y="100000"/>
                                    </p:animScale>
                                    <p:animScale>
                                      <p:cBhvr>
                                        <p:cTn id="38" dur="26">
                                          <p:stCondLst>
                                            <p:cond delay="1312"/>
                                          </p:stCondLst>
                                        </p:cTn>
                                        <p:tgtEl>
                                          <p:spTgt spid="12"/>
                                        </p:tgtEl>
                                      </p:cBhvr>
                                      <p:to x="100000" y="80000"/>
                                    </p:animScale>
                                    <p:animScale>
                                      <p:cBhvr>
                                        <p:cTn id="39" dur="166" decel="50000">
                                          <p:stCondLst>
                                            <p:cond delay="1338"/>
                                          </p:stCondLst>
                                        </p:cTn>
                                        <p:tgtEl>
                                          <p:spTgt spid="12"/>
                                        </p:tgtEl>
                                      </p:cBhvr>
                                      <p:to x="100000" y="100000"/>
                                    </p:animScale>
                                    <p:animScale>
                                      <p:cBhvr>
                                        <p:cTn id="40" dur="26">
                                          <p:stCondLst>
                                            <p:cond delay="1642"/>
                                          </p:stCondLst>
                                        </p:cTn>
                                        <p:tgtEl>
                                          <p:spTgt spid="12"/>
                                        </p:tgtEl>
                                      </p:cBhvr>
                                      <p:to x="100000" y="90000"/>
                                    </p:animScale>
                                    <p:animScale>
                                      <p:cBhvr>
                                        <p:cTn id="41" dur="166" decel="50000">
                                          <p:stCondLst>
                                            <p:cond delay="1668"/>
                                          </p:stCondLst>
                                        </p:cTn>
                                        <p:tgtEl>
                                          <p:spTgt spid="12"/>
                                        </p:tgtEl>
                                      </p:cBhvr>
                                      <p:to x="100000" y="100000"/>
                                    </p:animScale>
                                    <p:animScale>
                                      <p:cBhvr>
                                        <p:cTn id="42" dur="26">
                                          <p:stCondLst>
                                            <p:cond delay="1808"/>
                                          </p:stCondLst>
                                        </p:cTn>
                                        <p:tgtEl>
                                          <p:spTgt spid="12"/>
                                        </p:tgtEl>
                                      </p:cBhvr>
                                      <p:to x="100000" y="95000"/>
                                    </p:animScale>
                                    <p:animScale>
                                      <p:cBhvr>
                                        <p:cTn id="43" dur="166" decel="50000">
                                          <p:stCondLst>
                                            <p:cond delay="1834"/>
                                          </p:stCondLst>
                                        </p:cTn>
                                        <p:tgtEl>
                                          <p:spTgt spid="12"/>
                                        </p:tgtEl>
                                      </p:cBhvr>
                                      <p:to x="100000" y="100000"/>
                                    </p:animScale>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barn(inVertical)">
                                      <p:cBhvr>
                                        <p:cTn id="4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تطوير فريق العمل</a:t>
            </a:r>
          </a:p>
        </p:txBody>
      </p:sp>
      <p:grpSp>
        <p:nvGrpSpPr>
          <p:cNvPr id="5" name="Group 4">
            <a:extLst>
              <a:ext uri="{FF2B5EF4-FFF2-40B4-BE49-F238E27FC236}">
                <a16:creationId xmlns="" xmlns:a16="http://schemas.microsoft.com/office/drawing/2014/main" id="{4E358FAB-D9FD-0BCB-A817-29B267FFF6A6}"/>
              </a:ext>
            </a:extLst>
          </p:cNvPr>
          <p:cNvGrpSpPr/>
          <p:nvPr/>
        </p:nvGrpSpPr>
        <p:grpSpPr>
          <a:xfrm>
            <a:off x="7737627" y="1709780"/>
            <a:ext cx="2555850" cy="1081583"/>
            <a:chOff x="9270910" y="424922"/>
            <a:chExt cx="3350065" cy="1333854"/>
          </a:xfrm>
        </p:grpSpPr>
        <p:pic>
          <p:nvPicPr>
            <p:cNvPr id="8" name="Picture 2" descr="https://www.tacoms.org/images/workspace.gif">
              <a:extLst>
                <a:ext uri="{FF2B5EF4-FFF2-40B4-BE49-F238E27FC236}">
                  <a16:creationId xmlns="" xmlns:a16="http://schemas.microsoft.com/office/drawing/2014/main" id="{2E50C7F6-B729-E437-A11D-BE20D573576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69962" y="717310"/>
              <a:ext cx="872118" cy="86482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 xmlns:a16="http://schemas.microsoft.com/office/drawing/2014/main" id="{36E16881-6F24-9252-A61D-714C0A615C34}"/>
                </a:ext>
              </a:extLst>
            </p:cNvPr>
            <p:cNvSpPr/>
            <p:nvPr/>
          </p:nvSpPr>
          <p:spPr>
            <a:xfrm>
              <a:off x="9270910" y="1113519"/>
              <a:ext cx="2299052" cy="645257"/>
            </a:xfrm>
            <a:prstGeom prst="rect">
              <a:avLst/>
            </a:prstGeom>
          </p:spPr>
          <p:txBody>
            <a:bodyPr wrap="none">
              <a:spAutoFit/>
            </a:bodyPr>
            <a:lstStyle/>
            <a:p>
              <a:r>
                <a:rPr lang="ar-EG" sz="2800" b="1" dirty="0">
                  <a:solidFill>
                    <a:srgbClr val="C00000"/>
                  </a:solidFill>
                  <a:latin typeface="Sakkal Majalla" panose="02000000000000000000" pitchFamily="2" charset="-78"/>
                  <a:cs typeface="Sakkal Majalla" panose="02000000000000000000" pitchFamily="2" charset="-78"/>
                </a:rPr>
                <a:t>مرحلة التفكك:</a:t>
              </a:r>
            </a:p>
          </p:txBody>
        </p:sp>
        <p:sp>
          <p:nvSpPr>
            <p:cNvPr id="10" name="Rectangle 9">
              <a:extLst>
                <a:ext uri="{FF2B5EF4-FFF2-40B4-BE49-F238E27FC236}">
                  <a16:creationId xmlns="" xmlns:a16="http://schemas.microsoft.com/office/drawing/2014/main" id="{DB0A380E-5FAF-47D0-94CC-403879A1B6D4}"/>
                </a:ext>
              </a:extLst>
            </p:cNvPr>
            <p:cNvSpPr/>
            <p:nvPr/>
          </p:nvSpPr>
          <p:spPr>
            <a:xfrm>
              <a:off x="12187722" y="424922"/>
              <a:ext cx="433253" cy="645257"/>
            </a:xfrm>
            <a:prstGeom prst="rect">
              <a:avLst/>
            </a:prstGeom>
          </p:spPr>
          <p:txBody>
            <a:bodyPr wrap="none">
              <a:spAutoFit/>
            </a:bodyPr>
            <a:lstStyle/>
            <a:p>
              <a:r>
                <a:rPr lang="en-US" sz="2800" b="1" dirty="0">
                  <a:solidFill>
                    <a:srgbClr val="C00000"/>
                  </a:solidFill>
                  <a:latin typeface="Sakkal Majalla" panose="02000000000000000000" pitchFamily="2" charset="-78"/>
                  <a:cs typeface="Sakkal Majalla" panose="02000000000000000000" pitchFamily="2" charset="-78"/>
                </a:rPr>
                <a:t>5</a:t>
              </a:r>
              <a:endParaRPr lang="ar-EG" sz="2800" b="1" dirty="0">
                <a:solidFill>
                  <a:srgbClr val="C00000"/>
                </a:solidFill>
                <a:latin typeface="Sakkal Majalla" panose="02000000000000000000" pitchFamily="2" charset="-78"/>
                <a:cs typeface="Sakkal Majalla" panose="02000000000000000000" pitchFamily="2" charset="-78"/>
              </a:endParaRPr>
            </a:p>
          </p:txBody>
        </p:sp>
      </p:grpSp>
      <p:sp>
        <p:nvSpPr>
          <p:cNvPr id="11" name="Rectangle 10">
            <a:extLst>
              <a:ext uri="{FF2B5EF4-FFF2-40B4-BE49-F238E27FC236}">
                <a16:creationId xmlns="" xmlns:a16="http://schemas.microsoft.com/office/drawing/2014/main" id="{9ED60B41-F1CB-78A2-08BB-9C198732228F}"/>
              </a:ext>
            </a:extLst>
          </p:cNvPr>
          <p:cNvSpPr/>
          <p:nvPr/>
        </p:nvSpPr>
        <p:spPr>
          <a:xfrm>
            <a:off x="7076563" y="3090079"/>
            <a:ext cx="4257121" cy="2811779"/>
          </a:xfrm>
          <a:prstGeom prst="rect">
            <a:avLst/>
          </a:prstGeom>
        </p:spPr>
        <p:txBody>
          <a:bodyPr wrap="square">
            <a:spAutoFit/>
          </a:bodyPr>
          <a:lstStyle/>
          <a:p>
            <a:pPr algn="ctr">
              <a:lnSpc>
                <a:spcPct val="150000"/>
              </a:lnSpc>
            </a:pPr>
            <a:r>
              <a:rPr lang="ar-EG" sz="2400" b="1" dirty="0">
                <a:solidFill>
                  <a:srgbClr val="002060"/>
                </a:solidFill>
                <a:latin typeface="Sakkal Majalla" panose="02000000000000000000" pitchFamily="2" charset="-78"/>
                <a:cs typeface="Sakkal Majalla" panose="02000000000000000000" pitchFamily="2" charset="-78"/>
              </a:rPr>
              <a:t>تنطبق هذه المرحلة على الفرق الغير دائمة حيث يتم تفكيك الفريق بعد إنجاز المهمة التي تم تشكيل الفريق لأجل إنجازها، وأحيانا تصل بعض الفرق الدائمة إلى هذه المرحلة بعد انسحاب أحد أفراده</a:t>
            </a:r>
          </a:p>
        </p:txBody>
      </p:sp>
      <p:pic>
        <p:nvPicPr>
          <p:cNvPr id="2" name="Picture 1" descr="روح الفريق والعمل الجماعي من اجل نجاح الاعمال - Lebanon Economy">
            <a:extLst>
              <a:ext uri="{FF2B5EF4-FFF2-40B4-BE49-F238E27FC236}">
                <a16:creationId xmlns="" xmlns:a16="http://schemas.microsoft.com/office/drawing/2014/main" id="{363FA120-F9A9-D933-45CF-C301C763EF99}"/>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 y="0"/>
            <a:ext cx="6940080" cy="6858000"/>
          </a:xfrm>
          <a:prstGeom prst="rect">
            <a:avLst/>
          </a:prstGeom>
        </p:spPr>
      </p:pic>
      <p:sp>
        <p:nvSpPr>
          <p:cNvPr id="12" name="مستطيل 2"/>
          <p:cNvSpPr/>
          <p:nvPr/>
        </p:nvSpPr>
        <p:spPr>
          <a:xfrm>
            <a:off x="949033" y="656705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86020963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نظام التحفيز والمكافئات</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74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04801"/>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92329675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pic>
        <p:nvPicPr>
          <p:cNvPr id="9" name="Picture 8">
            <a:extLst>
              <a:ext uri="{FF2B5EF4-FFF2-40B4-BE49-F238E27FC236}">
                <a16:creationId xmlns="" xmlns:a16="http://schemas.microsoft.com/office/drawing/2014/main" id="{E9CCFED2-65D5-850D-8137-394159F776E9}"/>
              </a:ext>
            </a:extLst>
          </p:cNvPr>
          <p:cNvPicPr>
            <a:picLocks noChangeAspect="1"/>
          </p:cNvPicPr>
          <p:nvPr/>
        </p:nvPicPr>
        <p:blipFill>
          <a:blip r:embed="rId4"/>
          <a:stretch>
            <a:fillRect/>
          </a:stretch>
        </p:blipFill>
        <p:spPr>
          <a:xfrm>
            <a:off x="5215467" y="1357840"/>
            <a:ext cx="6741167" cy="5453369"/>
          </a:xfrm>
          <a:prstGeom prst="rect">
            <a:avLst/>
          </a:prstGeom>
        </p:spPr>
      </p:pic>
      <p:sp>
        <p:nvSpPr>
          <p:cNvPr id="10" name="Rectangle 9">
            <a:extLst>
              <a:ext uri="{FF2B5EF4-FFF2-40B4-BE49-F238E27FC236}">
                <a16:creationId xmlns="" xmlns:a16="http://schemas.microsoft.com/office/drawing/2014/main" id="{B4C656D8-615D-D935-D722-D436D1E098A2}"/>
              </a:ext>
            </a:extLst>
          </p:cNvPr>
          <p:cNvSpPr/>
          <p:nvPr/>
        </p:nvSpPr>
        <p:spPr>
          <a:xfrm>
            <a:off x="446049" y="2223876"/>
            <a:ext cx="7907867" cy="1477328"/>
          </a:xfrm>
          <a:prstGeom prst="rect">
            <a:avLst/>
          </a:prstGeom>
        </p:spPr>
        <p:txBody>
          <a:bodyPr wrap="square">
            <a:spAutoFit/>
          </a:bodyPr>
          <a:lstStyle/>
          <a:p>
            <a:pPr algn="justLow">
              <a:lnSpc>
                <a:spcPct val="125000"/>
              </a:lnSpc>
            </a:pPr>
            <a:r>
              <a:rPr lang="ar-EG" sz="2400" b="1" dirty="0">
                <a:solidFill>
                  <a:srgbClr val="002060"/>
                </a:solidFill>
                <a:ea typeface="Calibri" panose="020F0502020204030204" pitchFamily="34" charset="0"/>
                <a:cs typeface="Sakkal Majalla" panose="02000000000000000000" pitchFamily="2" charset="-78"/>
              </a:rPr>
              <a:t>ان نظام التحفيز والمكافآت والذي غالبا ما ينضوي تحت مظلة (المزايا) في اغلب الشركات، يتميز كبقية وظائف الموارد البشرية بالمرونة، فهو بدرجة من المرونة مما يجعل من غير المنطقي اعداد وتصميم نظام حوافز ومكافآت عام قابل للتطبيق في جميع الشركات</a:t>
            </a:r>
            <a:endParaRPr lang="ar-EG" sz="2400" dirty="0"/>
          </a:p>
        </p:txBody>
      </p:sp>
      <p:sp>
        <p:nvSpPr>
          <p:cNvPr id="11" name="Rectangle 10">
            <a:extLst>
              <a:ext uri="{FF2B5EF4-FFF2-40B4-BE49-F238E27FC236}">
                <a16:creationId xmlns="" xmlns:a16="http://schemas.microsoft.com/office/drawing/2014/main" id="{28DD298A-25D9-1D66-A937-ABCD1BFD59BB}"/>
              </a:ext>
            </a:extLst>
          </p:cNvPr>
          <p:cNvSpPr/>
          <p:nvPr/>
        </p:nvSpPr>
        <p:spPr>
          <a:xfrm>
            <a:off x="446049" y="5213180"/>
            <a:ext cx="8511686" cy="1454244"/>
          </a:xfrm>
          <a:prstGeom prst="rect">
            <a:avLst/>
          </a:prstGeom>
        </p:spPr>
        <p:txBody>
          <a:bodyPr wrap="square">
            <a:spAutoFit/>
          </a:bodyPr>
          <a:lstStyle/>
          <a:p>
            <a:pPr algn="justLow">
              <a:lnSpc>
                <a:spcPct val="125000"/>
              </a:lnSpc>
            </a:pPr>
            <a:r>
              <a:rPr lang="ar-EG" sz="2400" b="1" dirty="0">
                <a:solidFill>
                  <a:srgbClr val="002060"/>
                </a:solidFill>
                <a:ea typeface="Calibri" panose="020F0502020204030204" pitchFamily="34" charset="0"/>
                <a:cs typeface="Sakkal Majalla" panose="02000000000000000000" pitchFamily="2" charset="-78"/>
              </a:rPr>
              <a:t> بل على العكس، هنالك نقاط رئيسية تحدد الإطار العام لنظام التحفيز والمكافآت، وعلى أساسها يمكن لأي شركة ان تصمم نظام التحفيز الذي يخصها ويلائم بيئة عملها وإمكانياتها وقدرتها المالية ومجال عملها وغيرها من العوامل</a:t>
            </a:r>
            <a:endParaRPr lang="ar-EG" sz="2400" dirty="0"/>
          </a:p>
        </p:txBody>
      </p:sp>
      <p:sp>
        <p:nvSpPr>
          <p:cNvPr id="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8311335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161212" y="206187"/>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sp>
        <p:nvSpPr>
          <p:cNvPr id="12" name="Rectangle 11">
            <a:extLst>
              <a:ext uri="{FF2B5EF4-FFF2-40B4-BE49-F238E27FC236}">
                <a16:creationId xmlns="" xmlns:a16="http://schemas.microsoft.com/office/drawing/2014/main" id="{44D82CE1-8A4B-AB8C-41E5-63EFF5080E86}"/>
              </a:ext>
            </a:extLst>
          </p:cNvPr>
          <p:cNvSpPr/>
          <p:nvPr/>
        </p:nvSpPr>
        <p:spPr>
          <a:xfrm>
            <a:off x="6411556" y="2374198"/>
            <a:ext cx="4474710" cy="2954655"/>
          </a:xfrm>
          <a:prstGeom prst="rect">
            <a:avLst/>
          </a:prstGeom>
        </p:spPr>
        <p:txBody>
          <a:bodyPr wrap="square">
            <a:spAutoFit/>
          </a:bodyPr>
          <a:lstStyle/>
          <a:p>
            <a:pPr algn="ctr">
              <a:lnSpc>
                <a:spcPct val="200000"/>
              </a:lnSpc>
            </a:pPr>
            <a:r>
              <a:rPr lang="ar-EG" sz="2400" b="1" dirty="0">
                <a:solidFill>
                  <a:srgbClr val="002060"/>
                </a:solidFill>
                <a:ea typeface="Calibri" panose="020F0502020204030204" pitchFamily="34" charset="0"/>
                <a:cs typeface="Sakkal Majalla" panose="02000000000000000000" pitchFamily="2" charset="-78"/>
              </a:rPr>
              <a:t>فلو كنت معنياً او مهتماً بتصميم نظام تحفيز لشركتك الخاصة او الشركة التي تعمل فيها، يمكنك إتباع الخطوات التالية مع إمكانية التعديل حـسب ما تراه مناسبا</a:t>
            </a:r>
          </a:p>
        </p:txBody>
      </p:sp>
      <p:pic>
        <p:nvPicPr>
          <p:cNvPr id="10" name="Picture 9" descr="Does your boss find you proactive…or pushy? - Social Science Space">
            <a:extLst>
              <a:ext uri="{FF2B5EF4-FFF2-40B4-BE49-F238E27FC236}">
                <a16:creationId xmlns="" xmlns:a16="http://schemas.microsoft.com/office/drawing/2014/main" id="{110A7084-9228-DD6E-02D2-4476B2084E89}"/>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t="17894" b="9473"/>
          <a:stretch/>
        </p:blipFill>
        <p:spPr bwMode="auto">
          <a:xfrm>
            <a:off x="556078" y="1008703"/>
            <a:ext cx="5605881" cy="4520872"/>
          </a:xfrm>
          <a:prstGeom prst="rect">
            <a:avLst/>
          </a:prstGeom>
          <a:noFill/>
          <a:ln>
            <a:noFill/>
          </a:ln>
          <a:extLst>
            <a:ext uri="{53640926-AAD7-44D8-BBD7-CCE9431645EC}">
              <a14:shadowObscured xmlns:a14="http://schemas.microsoft.com/office/drawing/2010/main"/>
            </a:ext>
          </a:extLst>
        </p:spPr>
      </p:pic>
      <p:sp>
        <p:nvSpPr>
          <p:cNvPr id="6"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89210840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sp>
        <p:nvSpPr>
          <p:cNvPr id="12" name="Rectangle 11">
            <a:extLst>
              <a:ext uri="{FF2B5EF4-FFF2-40B4-BE49-F238E27FC236}">
                <a16:creationId xmlns="" xmlns:a16="http://schemas.microsoft.com/office/drawing/2014/main" id="{44D82CE1-8A4B-AB8C-41E5-63EFF5080E86}"/>
              </a:ext>
            </a:extLst>
          </p:cNvPr>
          <p:cNvSpPr/>
          <p:nvPr/>
        </p:nvSpPr>
        <p:spPr>
          <a:xfrm>
            <a:off x="0" y="2310889"/>
            <a:ext cx="11579403" cy="1708160"/>
          </a:xfrm>
          <a:prstGeom prst="rect">
            <a:avLst/>
          </a:prstGeom>
        </p:spPr>
        <p:txBody>
          <a:bodyPr wrap="square">
            <a:spAutoFit/>
          </a:bodyPr>
          <a:lstStyle/>
          <a:p>
            <a:pPr algn="justLow">
              <a:lnSpc>
                <a:spcPct val="150000"/>
              </a:lnSpc>
            </a:pPr>
            <a:r>
              <a:rPr lang="ar-EG" sz="2400" b="1" dirty="0">
                <a:solidFill>
                  <a:srgbClr val="002060"/>
                </a:solidFill>
                <a:ea typeface="Calibri" panose="020F0502020204030204" pitchFamily="34" charset="0"/>
                <a:cs typeface="Sakkal Majalla" panose="02000000000000000000" pitchFamily="2" charset="-78"/>
              </a:rPr>
              <a:t>مما لا خلاف فيه أنه لكل شركة إستراتيجياتها وأهدافها التي تسعى الى تحقيقها والتي بطبيعة الحال تختلف من شركة الى أخرى وفقا للعديد من العوامل والمحددات، لذلك فإنه على من يقـوم بتصميم نظام للتحفيز أن يعي هذا جيدا لغرض تصميم نظام دقيق ومجدي ومتكامل للحوافز والمكافآت</a:t>
            </a:r>
          </a:p>
        </p:txBody>
      </p:sp>
      <p:grpSp>
        <p:nvGrpSpPr>
          <p:cNvPr id="2" name="Group 1">
            <a:extLst>
              <a:ext uri="{FF2B5EF4-FFF2-40B4-BE49-F238E27FC236}">
                <a16:creationId xmlns="" xmlns:a16="http://schemas.microsoft.com/office/drawing/2014/main" id="{54331F40-2B06-2CC3-5073-A95715C5B347}"/>
              </a:ext>
            </a:extLst>
          </p:cNvPr>
          <p:cNvGrpSpPr/>
          <p:nvPr/>
        </p:nvGrpSpPr>
        <p:grpSpPr>
          <a:xfrm>
            <a:off x="1694985" y="0"/>
            <a:ext cx="3584659" cy="988951"/>
            <a:chOff x="0" y="0"/>
            <a:chExt cx="2426335" cy="582379"/>
          </a:xfrm>
        </p:grpSpPr>
        <p:pic>
          <p:nvPicPr>
            <p:cNvPr id="5" name="Picture 4">
              <a:extLst>
                <a:ext uri="{FF2B5EF4-FFF2-40B4-BE49-F238E27FC236}">
                  <a16:creationId xmlns="" xmlns:a16="http://schemas.microsoft.com/office/drawing/2014/main" id="{3B6B21E4-F90E-8A09-BA82-D45E4D06274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2426335" cy="569595"/>
            </a:xfrm>
            <a:prstGeom prst="rect">
              <a:avLst/>
            </a:prstGeom>
            <a:noFill/>
            <a:ln>
              <a:noFill/>
            </a:ln>
          </p:spPr>
        </p:pic>
        <p:sp>
          <p:nvSpPr>
            <p:cNvPr id="9" name="Rectangle 8">
              <a:extLst>
                <a:ext uri="{FF2B5EF4-FFF2-40B4-BE49-F238E27FC236}">
                  <a16:creationId xmlns="" xmlns:a16="http://schemas.microsoft.com/office/drawing/2014/main" id="{7694B4D3-E646-2840-6723-D2AF0B0A86AD}"/>
                </a:ext>
              </a:extLst>
            </p:cNvPr>
            <p:cNvSpPr/>
            <p:nvPr/>
          </p:nvSpPr>
          <p:spPr>
            <a:xfrm>
              <a:off x="243840" y="181495"/>
              <a:ext cx="1954321" cy="400884"/>
            </a:xfrm>
            <a:prstGeom prst="rect">
              <a:avLst/>
            </a:prstGeom>
          </p:spPr>
          <p:txBody>
            <a:bodyPr wrap="square">
              <a:noAutofit/>
            </a:bodyPr>
            <a:lstStyle/>
            <a:p>
              <a:pPr marL="0" marR="0" algn="ctr" rtl="1">
                <a:lnSpc>
                  <a:spcPct val="107000"/>
                </a:lnSpc>
                <a:spcBef>
                  <a:spcPts val="0"/>
                </a:spcBef>
                <a:spcAft>
                  <a:spcPts val="800"/>
                </a:spcAft>
              </a:pPr>
              <a:r>
                <a:rPr lang="ar-SA" sz="2800" b="1" dirty="0">
                  <a:solidFill>
                    <a:srgbClr val="FFFFFF"/>
                  </a:solidFill>
                  <a:effectLst/>
                  <a:latin typeface="Calibri" panose="020F0502020204030204" pitchFamily="34" charset="0"/>
                  <a:ea typeface="Calibri" panose="020F0502020204030204" pitchFamily="34" charset="0"/>
                  <a:cs typeface="Adobe Arabic" panose="02040503050201020203" pitchFamily="18" charset="-78"/>
                </a:rPr>
                <a:t>مراحل تصميم نظام الحوافـز</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grpSp>
        <p:nvGrpSpPr>
          <p:cNvPr id="6" name="Group 5">
            <a:extLst>
              <a:ext uri="{FF2B5EF4-FFF2-40B4-BE49-F238E27FC236}">
                <a16:creationId xmlns="" xmlns:a16="http://schemas.microsoft.com/office/drawing/2014/main" id="{BEF93F8B-6CCA-1E5C-446F-D9E57DA0E1BC}"/>
              </a:ext>
            </a:extLst>
          </p:cNvPr>
          <p:cNvGrpSpPr/>
          <p:nvPr/>
        </p:nvGrpSpPr>
        <p:grpSpPr>
          <a:xfrm>
            <a:off x="5447610" y="1297152"/>
            <a:ext cx="6509024" cy="806379"/>
            <a:chOff x="1824455" y="-1211"/>
            <a:chExt cx="8270352" cy="658276"/>
          </a:xfrm>
        </p:grpSpPr>
        <p:pic>
          <p:nvPicPr>
            <p:cNvPr id="7" name="Picture 6">
              <a:extLst>
                <a:ext uri="{FF2B5EF4-FFF2-40B4-BE49-F238E27FC236}">
                  <a16:creationId xmlns="" xmlns:a16="http://schemas.microsoft.com/office/drawing/2014/main" id="{C313A545-B0EE-AC81-E4CF-9FE8A3BB964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9422996" y="2"/>
              <a:ext cx="593702" cy="591807"/>
            </a:xfrm>
            <a:prstGeom prst="rect">
              <a:avLst/>
            </a:prstGeom>
          </p:spPr>
        </p:pic>
        <p:grpSp>
          <p:nvGrpSpPr>
            <p:cNvPr id="8" name="Group 7">
              <a:extLst>
                <a:ext uri="{FF2B5EF4-FFF2-40B4-BE49-F238E27FC236}">
                  <a16:creationId xmlns="" xmlns:a16="http://schemas.microsoft.com/office/drawing/2014/main" id="{4889D241-CC14-76B0-2557-360057E3A21F}"/>
                </a:ext>
              </a:extLst>
            </p:cNvPr>
            <p:cNvGrpSpPr/>
            <p:nvPr/>
          </p:nvGrpSpPr>
          <p:grpSpPr>
            <a:xfrm>
              <a:off x="1824455" y="-1211"/>
              <a:ext cx="8270352" cy="658276"/>
              <a:chOff x="505239" y="17759"/>
              <a:chExt cx="2290275" cy="283883"/>
            </a:xfrm>
          </p:grpSpPr>
          <p:sp>
            <p:nvSpPr>
              <p:cNvPr id="10" name="Rectangle 9">
                <a:extLst>
                  <a:ext uri="{FF2B5EF4-FFF2-40B4-BE49-F238E27FC236}">
                    <a16:creationId xmlns="" xmlns:a16="http://schemas.microsoft.com/office/drawing/2014/main" id="{6AF75C13-FD4C-3319-A320-E42A09047BDC}"/>
                  </a:ext>
                </a:extLst>
              </p:cNvPr>
              <p:cNvSpPr/>
              <p:nvPr/>
            </p:nvSpPr>
            <p:spPr>
              <a:xfrm>
                <a:off x="505239" y="17759"/>
                <a:ext cx="2077578" cy="283883"/>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justLow" rtl="1">
                  <a:lnSpc>
                    <a:spcPct val="106000"/>
                  </a:lnSpc>
                  <a:spcBef>
                    <a:spcPts val="0"/>
                  </a:spcBef>
                  <a:spcAft>
                    <a:spcPts val="0"/>
                  </a:spcAft>
                  <a:tabLst>
                    <a:tab pos="2637155" algn="ctr"/>
                    <a:tab pos="5274310" algn="r"/>
                  </a:tabLst>
                </a:pPr>
                <a:r>
                  <a:rPr lang="ar-SA" sz="2800" b="1" kern="1200" dirty="0">
                    <a:solidFill>
                      <a:srgbClr val="C00000"/>
                    </a:solidFill>
                    <a:effectLst/>
                    <a:latin typeface="Calibri" panose="020F0502020204030204" pitchFamily="34" charset="0"/>
                    <a:ea typeface="Calibri" panose="020F0502020204030204" pitchFamily="34" charset="0"/>
                    <a:cs typeface="Adobe Arabic" panose="02040503050201020203" pitchFamily="18" charset="-78"/>
                  </a:rPr>
                  <a:t>تحديد الهدف من نظام التحفيز:</a:t>
                </a:r>
                <a:endParaRPr lang="en-US" sz="2800" dirty="0">
                  <a:effectLst/>
                  <a:latin typeface="Calibri" panose="020F0502020204030204" pitchFamily="34" charset="0"/>
                  <a:ea typeface="Times New Roman" panose="02020603050405020304" pitchFamily="18" charset="0"/>
                  <a:cs typeface="Arial" panose="020B0604020202020204" pitchFamily="34" charset="0"/>
                </a:endParaRPr>
              </a:p>
            </p:txBody>
          </p:sp>
          <p:sp>
            <p:nvSpPr>
              <p:cNvPr id="11" name="Rectangle 10">
                <a:extLst>
                  <a:ext uri="{FF2B5EF4-FFF2-40B4-BE49-F238E27FC236}">
                    <a16:creationId xmlns="" xmlns:a16="http://schemas.microsoft.com/office/drawing/2014/main" id="{0CAFB7B8-7007-4148-37FA-6850A9B819EF}"/>
                  </a:ext>
                </a:extLst>
              </p:cNvPr>
              <p:cNvSpPr/>
              <p:nvPr/>
            </p:nvSpPr>
            <p:spPr>
              <a:xfrm>
                <a:off x="2662781" y="18282"/>
                <a:ext cx="132733" cy="226637"/>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6000"/>
                  </a:lnSpc>
                  <a:spcBef>
                    <a:spcPts val="0"/>
                  </a:spcBef>
                  <a:spcAft>
                    <a:spcPts val="0"/>
                  </a:spcAft>
                  <a:tabLst>
                    <a:tab pos="2637155" algn="ctr"/>
                    <a:tab pos="5274310" algn="r"/>
                  </a:tabLst>
                </a:pPr>
                <a:r>
                  <a:rPr lang="ar-EG"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1</a:t>
                </a:r>
                <a:endParaRPr lang="en-US" sz="2800" dirty="0">
                  <a:effectLst/>
                  <a:latin typeface="Calibri" panose="020F0502020204030204" pitchFamily="34" charset="0"/>
                  <a:ea typeface="Times New Roman" panose="02020603050405020304" pitchFamily="18" charset="0"/>
                  <a:cs typeface="Arial" panose="020B0604020202020204" pitchFamily="34" charset="0"/>
                </a:endParaRPr>
              </a:p>
            </p:txBody>
          </p:sp>
        </p:grpSp>
      </p:grpSp>
      <p:sp>
        <p:nvSpPr>
          <p:cNvPr id="14" name="Rectangle 13">
            <a:extLst>
              <a:ext uri="{FF2B5EF4-FFF2-40B4-BE49-F238E27FC236}">
                <a16:creationId xmlns="" xmlns:a16="http://schemas.microsoft.com/office/drawing/2014/main" id="{0504AE00-1E68-AEE1-5151-9FFE1788B209}"/>
              </a:ext>
            </a:extLst>
          </p:cNvPr>
          <p:cNvSpPr/>
          <p:nvPr/>
        </p:nvSpPr>
        <p:spPr>
          <a:xfrm>
            <a:off x="-1" y="4895551"/>
            <a:ext cx="11579403" cy="1154162"/>
          </a:xfrm>
          <a:prstGeom prst="rect">
            <a:avLst/>
          </a:prstGeom>
        </p:spPr>
        <p:txBody>
          <a:bodyPr wrap="square">
            <a:spAutoFit/>
          </a:bodyPr>
          <a:lstStyle/>
          <a:p>
            <a:pPr algn="justLow">
              <a:lnSpc>
                <a:spcPct val="150000"/>
              </a:lnSpc>
            </a:pPr>
            <a:r>
              <a:rPr lang="ar-EG" sz="2400" b="1" dirty="0">
                <a:solidFill>
                  <a:srgbClr val="002060"/>
                </a:solidFill>
                <a:ea typeface="Calibri" panose="020F0502020204030204" pitchFamily="34" charset="0"/>
                <a:cs typeface="Sakkal Majalla" panose="02000000000000000000" pitchFamily="2" charset="-78"/>
              </a:rPr>
              <a:t>من المهم جدا عند تصميم نظام تحفيز متكامل ولضمان نجاحه وفاعليته يجب تحديد نوع وحجم الأداء الذي سيتم احتساب المكافآت على أساسه، لذلك تقوم الشركات بتحديد وتوصيف الأداء المطلوب كما تقوم أيضا بتحديد طرق القياس الفعالة والواقعية للأداء</a:t>
            </a:r>
          </a:p>
        </p:txBody>
      </p:sp>
      <p:grpSp>
        <p:nvGrpSpPr>
          <p:cNvPr id="15" name="Group 14">
            <a:extLst>
              <a:ext uri="{FF2B5EF4-FFF2-40B4-BE49-F238E27FC236}">
                <a16:creationId xmlns="" xmlns:a16="http://schemas.microsoft.com/office/drawing/2014/main" id="{075AE4EF-ED49-A7B8-05A0-C6D2934BAFF2}"/>
              </a:ext>
            </a:extLst>
          </p:cNvPr>
          <p:cNvGrpSpPr/>
          <p:nvPr/>
        </p:nvGrpSpPr>
        <p:grpSpPr>
          <a:xfrm>
            <a:off x="5467265" y="4327250"/>
            <a:ext cx="6509024" cy="806379"/>
            <a:chOff x="1824455" y="-1211"/>
            <a:chExt cx="8270352" cy="658276"/>
          </a:xfrm>
        </p:grpSpPr>
        <p:pic>
          <p:nvPicPr>
            <p:cNvPr id="16" name="Picture 15">
              <a:extLst>
                <a:ext uri="{FF2B5EF4-FFF2-40B4-BE49-F238E27FC236}">
                  <a16:creationId xmlns="" xmlns:a16="http://schemas.microsoft.com/office/drawing/2014/main" id="{864E05AB-6BA3-2EAF-2A64-D17B480468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9422996" y="2"/>
              <a:ext cx="593702" cy="591807"/>
            </a:xfrm>
            <a:prstGeom prst="rect">
              <a:avLst/>
            </a:prstGeom>
          </p:spPr>
        </p:pic>
        <p:grpSp>
          <p:nvGrpSpPr>
            <p:cNvPr id="17" name="Group 16">
              <a:extLst>
                <a:ext uri="{FF2B5EF4-FFF2-40B4-BE49-F238E27FC236}">
                  <a16:creationId xmlns="" xmlns:a16="http://schemas.microsoft.com/office/drawing/2014/main" id="{56C66BDF-799D-F78F-A63B-5656311D06EC}"/>
                </a:ext>
              </a:extLst>
            </p:cNvPr>
            <p:cNvGrpSpPr/>
            <p:nvPr/>
          </p:nvGrpSpPr>
          <p:grpSpPr>
            <a:xfrm>
              <a:off x="1824455" y="-1211"/>
              <a:ext cx="8270352" cy="658276"/>
              <a:chOff x="505239" y="17759"/>
              <a:chExt cx="2290275" cy="283883"/>
            </a:xfrm>
          </p:grpSpPr>
          <p:sp>
            <p:nvSpPr>
              <p:cNvPr id="18" name="Rectangle 17">
                <a:extLst>
                  <a:ext uri="{FF2B5EF4-FFF2-40B4-BE49-F238E27FC236}">
                    <a16:creationId xmlns="" xmlns:a16="http://schemas.microsoft.com/office/drawing/2014/main" id="{849BBB17-43F1-6540-3A74-5FD7E7A4FE55}"/>
                  </a:ext>
                </a:extLst>
              </p:cNvPr>
              <p:cNvSpPr/>
              <p:nvPr/>
            </p:nvSpPr>
            <p:spPr>
              <a:xfrm>
                <a:off x="505239" y="17759"/>
                <a:ext cx="2077578" cy="283883"/>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justLow" rtl="1">
                  <a:lnSpc>
                    <a:spcPct val="106000"/>
                  </a:lnSpc>
                  <a:spcBef>
                    <a:spcPts val="0"/>
                  </a:spcBef>
                  <a:spcAft>
                    <a:spcPts val="0"/>
                  </a:spcAft>
                  <a:tabLst>
                    <a:tab pos="2637155" algn="ctr"/>
                    <a:tab pos="5274310" algn="r"/>
                  </a:tabLst>
                </a:pPr>
                <a:r>
                  <a:rPr lang="ar-SA" sz="2800" b="1" kern="1200" dirty="0">
                    <a:solidFill>
                      <a:srgbClr val="C00000"/>
                    </a:solidFill>
                    <a:effectLst/>
                    <a:latin typeface="Calibri" panose="020F0502020204030204" pitchFamily="34" charset="0"/>
                    <a:ea typeface="Calibri" panose="020F0502020204030204" pitchFamily="34" charset="0"/>
                    <a:cs typeface="Adobe Arabic" panose="02040503050201020203" pitchFamily="18" charset="-78"/>
                  </a:rPr>
                  <a:t>دراسة الأداء:</a:t>
                </a:r>
                <a:endParaRPr lang="en-US" sz="2800" dirty="0">
                  <a:effectLst/>
                  <a:latin typeface="Calibri" panose="020F0502020204030204" pitchFamily="34" charset="0"/>
                  <a:ea typeface="Times New Roman" panose="02020603050405020304" pitchFamily="18" charset="0"/>
                  <a:cs typeface="Arial" panose="020B0604020202020204" pitchFamily="34" charset="0"/>
                </a:endParaRPr>
              </a:p>
            </p:txBody>
          </p:sp>
          <p:sp>
            <p:nvSpPr>
              <p:cNvPr id="19" name="Rectangle 18">
                <a:extLst>
                  <a:ext uri="{FF2B5EF4-FFF2-40B4-BE49-F238E27FC236}">
                    <a16:creationId xmlns="" xmlns:a16="http://schemas.microsoft.com/office/drawing/2014/main" id="{FE59DAFA-34B7-FAD5-A3CB-3A92EBA23E51}"/>
                  </a:ext>
                </a:extLst>
              </p:cNvPr>
              <p:cNvSpPr/>
              <p:nvPr/>
            </p:nvSpPr>
            <p:spPr>
              <a:xfrm>
                <a:off x="2662781" y="18282"/>
                <a:ext cx="132733" cy="226637"/>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6000"/>
                  </a:lnSpc>
                  <a:spcBef>
                    <a:spcPts val="0"/>
                  </a:spcBef>
                  <a:spcAft>
                    <a:spcPts val="0"/>
                  </a:spcAft>
                  <a:tabLst>
                    <a:tab pos="2637155" algn="ctr"/>
                    <a:tab pos="5274310" algn="r"/>
                  </a:tabLst>
                </a:pPr>
                <a:r>
                  <a:rPr lang="ar-SA" sz="2800" b="1" kern="1200" dirty="0">
                    <a:solidFill>
                      <a:srgbClr val="00B050"/>
                    </a:solidFill>
                    <a:effectLst/>
                    <a:latin typeface="Calibri" panose="020F0502020204030204" pitchFamily="34" charset="0"/>
                    <a:ea typeface="Calibri" panose="020F0502020204030204" pitchFamily="34" charset="0"/>
                    <a:cs typeface="Adobe Arabic" panose="02040503050201020203" pitchFamily="18" charset="-78"/>
                  </a:rPr>
                  <a:t>2</a:t>
                </a:r>
                <a:endParaRPr lang="en-US" sz="2800" dirty="0">
                  <a:effectLst/>
                  <a:latin typeface="Calibri" panose="020F0502020204030204" pitchFamily="34" charset="0"/>
                  <a:ea typeface="Times New Roman" panose="02020603050405020304" pitchFamily="18" charset="0"/>
                  <a:cs typeface="Arial" panose="020B0604020202020204" pitchFamily="34" charset="0"/>
                </a:endParaRPr>
              </a:p>
            </p:txBody>
          </p:sp>
        </p:grpSp>
      </p:grpSp>
      <p:sp>
        <p:nvSpPr>
          <p:cNvPr id="20"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25012254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p:cTn id="21" dur="1000" fill="hold"/>
                                        <p:tgtEl>
                                          <p:spTgt spid="15"/>
                                        </p:tgtEl>
                                        <p:attrNameLst>
                                          <p:attrName>ppt_w</p:attrName>
                                        </p:attrNameLst>
                                      </p:cBhvr>
                                      <p:tavLst>
                                        <p:tav tm="0">
                                          <p:val>
                                            <p:fltVal val="0"/>
                                          </p:val>
                                        </p:tav>
                                        <p:tav tm="100000">
                                          <p:val>
                                            <p:strVal val="#ppt_w"/>
                                          </p:val>
                                        </p:tav>
                                      </p:tavLst>
                                    </p:anim>
                                    <p:anim calcmode="lin" valueType="num">
                                      <p:cBhvr>
                                        <p:cTn id="22" dur="1000" fill="hold"/>
                                        <p:tgtEl>
                                          <p:spTgt spid="15"/>
                                        </p:tgtEl>
                                        <p:attrNameLst>
                                          <p:attrName>ppt_h</p:attrName>
                                        </p:attrNameLst>
                                      </p:cBhvr>
                                      <p:tavLst>
                                        <p:tav tm="0">
                                          <p:val>
                                            <p:fltVal val="0"/>
                                          </p:val>
                                        </p:tav>
                                        <p:tav tm="100000">
                                          <p:val>
                                            <p:strVal val="#ppt_h"/>
                                          </p:val>
                                        </p:tav>
                                      </p:tavLst>
                                    </p:anim>
                                    <p:anim calcmode="lin" valueType="num">
                                      <p:cBhvr>
                                        <p:cTn id="23" dur="1000" fill="hold"/>
                                        <p:tgtEl>
                                          <p:spTgt spid="15"/>
                                        </p:tgtEl>
                                        <p:attrNameLst>
                                          <p:attrName>style.rotation</p:attrName>
                                        </p:attrNameLst>
                                      </p:cBhvr>
                                      <p:tavLst>
                                        <p:tav tm="0">
                                          <p:val>
                                            <p:fltVal val="90"/>
                                          </p:val>
                                        </p:tav>
                                        <p:tav tm="100000">
                                          <p:val>
                                            <p:fltVal val="0"/>
                                          </p:val>
                                        </p:tav>
                                      </p:tavLst>
                                    </p:anim>
                                    <p:animEffect transition="in" filter="fade">
                                      <p:cBhvr>
                                        <p:cTn id="24" dur="1000"/>
                                        <p:tgtEl>
                                          <p:spTgt spid="15"/>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grpSp>
        <p:nvGrpSpPr>
          <p:cNvPr id="6" name="Group 5">
            <a:extLst>
              <a:ext uri="{FF2B5EF4-FFF2-40B4-BE49-F238E27FC236}">
                <a16:creationId xmlns="" xmlns:a16="http://schemas.microsoft.com/office/drawing/2014/main" id="{40444C6E-5449-0301-A85C-95DB0EFC1530}"/>
              </a:ext>
            </a:extLst>
          </p:cNvPr>
          <p:cNvGrpSpPr/>
          <p:nvPr/>
        </p:nvGrpSpPr>
        <p:grpSpPr>
          <a:xfrm>
            <a:off x="7391148" y="1420822"/>
            <a:ext cx="4565486" cy="932913"/>
            <a:chOff x="7391148" y="1420822"/>
            <a:chExt cx="4565486" cy="932913"/>
          </a:xfrm>
        </p:grpSpPr>
        <p:pic>
          <p:nvPicPr>
            <p:cNvPr id="7" name="Picture 6">
              <a:extLst>
                <a:ext uri="{FF2B5EF4-FFF2-40B4-BE49-F238E27FC236}">
                  <a16:creationId xmlns="" xmlns:a16="http://schemas.microsoft.com/office/drawing/2014/main" id="{32915946-4E23-97D9-E71C-E6C1FF977A05}"/>
                </a:ext>
              </a:extLst>
            </p:cNvPr>
            <p:cNvPicPr>
              <a:picLocks noChangeAspect="1"/>
            </p:cNvPicPr>
            <p:nvPr/>
          </p:nvPicPr>
          <p:blipFill rotWithShape="1">
            <a:blip r:embed="rId4">
              <a:clrChange>
                <a:clrFrom>
                  <a:srgbClr val="FFFFFF"/>
                </a:clrFrom>
                <a:clrTo>
                  <a:srgbClr val="FFFFFF">
                    <a:alpha val="0"/>
                  </a:srgbClr>
                </a:clrTo>
              </a:clrChange>
            </a:blip>
            <a:srcRect l="10452" t="9365" r="4955" b="12085"/>
            <a:stretch/>
          </p:blipFill>
          <p:spPr>
            <a:xfrm>
              <a:off x="11006667" y="1471621"/>
              <a:ext cx="949967" cy="882114"/>
            </a:xfrm>
            <a:prstGeom prst="rect">
              <a:avLst/>
            </a:prstGeom>
          </p:spPr>
        </p:pic>
        <p:sp>
          <p:nvSpPr>
            <p:cNvPr id="8" name="Rectangle 7">
              <a:extLst>
                <a:ext uri="{FF2B5EF4-FFF2-40B4-BE49-F238E27FC236}">
                  <a16:creationId xmlns="" xmlns:a16="http://schemas.microsoft.com/office/drawing/2014/main" id="{989772F2-0E33-F4A1-3B17-7C67008ADE2B}"/>
                </a:ext>
              </a:extLst>
            </p:cNvPr>
            <p:cNvSpPr/>
            <p:nvPr/>
          </p:nvSpPr>
          <p:spPr>
            <a:xfrm>
              <a:off x="7391148" y="1420822"/>
              <a:ext cx="4302781" cy="523220"/>
            </a:xfrm>
            <a:prstGeom prst="rect">
              <a:avLst/>
            </a:prstGeom>
          </p:spPr>
          <p:txBody>
            <a:bodyPr wrap="none">
              <a:spAutoFit/>
            </a:bodyPr>
            <a:lstStyle/>
            <a:p>
              <a:r>
                <a:rPr lang="ar-EG" sz="2800" b="1" dirty="0">
                  <a:solidFill>
                    <a:srgbClr val="C00000"/>
                  </a:solidFill>
                  <a:ea typeface="Calibri" panose="020F0502020204030204" pitchFamily="34" charset="0"/>
                  <a:cs typeface="Sakkal Majalla" panose="02000000000000000000" pitchFamily="2" charset="-78"/>
                </a:rPr>
                <a:t>وجود وصف وظيفي نموذجي لكل وظيفة:</a:t>
              </a:r>
              <a:endParaRPr lang="ar-EG" sz="3200" dirty="0">
                <a:solidFill>
                  <a:srgbClr val="C00000"/>
                </a:solidFill>
              </a:endParaRPr>
            </a:p>
          </p:txBody>
        </p:sp>
      </p:grpSp>
      <p:sp>
        <p:nvSpPr>
          <p:cNvPr id="12" name="Rectangle 11">
            <a:extLst>
              <a:ext uri="{FF2B5EF4-FFF2-40B4-BE49-F238E27FC236}">
                <a16:creationId xmlns="" xmlns:a16="http://schemas.microsoft.com/office/drawing/2014/main" id="{44D82CE1-8A4B-AB8C-41E5-63EFF5080E86}"/>
              </a:ext>
            </a:extLst>
          </p:cNvPr>
          <p:cNvSpPr/>
          <p:nvPr/>
        </p:nvSpPr>
        <p:spPr>
          <a:xfrm>
            <a:off x="457200" y="2404534"/>
            <a:ext cx="11499434" cy="1477328"/>
          </a:xfrm>
          <a:prstGeom prst="rect">
            <a:avLst/>
          </a:prstGeom>
        </p:spPr>
        <p:txBody>
          <a:bodyPr wrap="square">
            <a:spAutoFit/>
          </a:bodyPr>
          <a:lstStyle/>
          <a:p>
            <a:pPr algn="justLow">
              <a:lnSpc>
                <a:spcPct val="125000"/>
              </a:lnSpc>
            </a:pPr>
            <a:r>
              <a:rPr lang="ar-EG" sz="2400" b="1" dirty="0">
                <a:solidFill>
                  <a:srgbClr val="002060"/>
                </a:solidFill>
                <a:ea typeface="Calibri" panose="020F0502020204030204" pitchFamily="34" charset="0"/>
                <a:cs typeface="Sakkal Majalla" panose="02000000000000000000" pitchFamily="2" charset="-78"/>
              </a:rPr>
              <a:t>ينبغي توفر وصف وظيفي نموذجي وواقعي لكل وظيفة متاحة في الشركة ليكون كلا الموظفين والإدارة على بينة مما لهم وما عليهم، وعليه يكون أداء الموظف مؤطر بمهام معينة ومحددة مسبقاً ويمكن للإدارة اعتمادها لتحديد وقياس حجم ونوع الأداء المطلوب من كل موظف</a:t>
            </a:r>
          </a:p>
        </p:txBody>
      </p:sp>
      <p:grpSp>
        <p:nvGrpSpPr>
          <p:cNvPr id="13" name="Group 12">
            <a:extLst>
              <a:ext uri="{FF2B5EF4-FFF2-40B4-BE49-F238E27FC236}">
                <a16:creationId xmlns="" xmlns:a16="http://schemas.microsoft.com/office/drawing/2014/main" id="{343A89D7-69FB-5605-BD64-31B6B3703140}"/>
              </a:ext>
            </a:extLst>
          </p:cNvPr>
          <p:cNvGrpSpPr/>
          <p:nvPr/>
        </p:nvGrpSpPr>
        <p:grpSpPr>
          <a:xfrm>
            <a:off x="7325424" y="4084019"/>
            <a:ext cx="4631210" cy="932913"/>
            <a:chOff x="7325424" y="1420822"/>
            <a:chExt cx="4631210" cy="932913"/>
          </a:xfrm>
        </p:grpSpPr>
        <p:pic>
          <p:nvPicPr>
            <p:cNvPr id="14" name="Picture 13">
              <a:extLst>
                <a:ext uri="{FF2B5EF4-FFF2-40B4-BE49-F238E27FC236}">
                  <a16:creationId xmlns="" xmlns:a16="http://schemas.microsoft.com/office/drawing/2014/main" id="{578CE5BF-2C30-55B2-2674-A4AD168561E4}"/>
                </a:ext>
              </a:extLst>
            </p:cNvPr>
            <p:cNvPicPr>
              <a:picLocks noChangeAspect="1"/>
            </p:cNvPicPr>
            <p:nvPr/>
          </p:nvPicPr>
          <p:blipFill rotWithShape="1">
            <a:blip r:embed="rId4">
              <a:clrChange>
                <a:clrFrom>
                  <a:srgbClr val="FFFFFF"/>
                </a:clrFrom>
                <a:clrTo>
                  <a:srgbClr val="FFFFFF">
                    <a:alpha val="0"/>
                  </a:srgbClr>
                </a:clrTo>
              </a:clrChange>
            </a:blip>
            <a:srcRect l="10452" t="9365" r="4955" b="12085"/>
            <a:stretch/>
          </p:blipFill>
          <p:spPr>
            <a:xfrm>
              <a:off x="11006667" y="1471621"/>
              <a:ext cx="949967" cy="882114"/>
            </a:xfrm>
            <a:prstGeom prst="rect">
              <a:avLst/>
            </a:prstGeom>
          </p:spPr>
        </p:pic>
        <p:sp>
          <p:nvSpPr>
            <p:cNvPr id="15" name="Rectangle 14">
              <a:extLst>
                <a:ext uri="{FF2B5EF4-FFF2-40B4-BE49-F238E27FC236}">
                  <a16:creationId xmlns="" xmlns:a16="http://schemas.microsoft.com/office/drawing/2014/main" id="{15DDCEC2-E166-A794-4509-3BC46752A375}"/>
                </a:ext>
              </a:extLst>
            </p:cNvPr>
            <p:cNvSpPr/>
            <p:nvPr/>
          </p:nvSpPr>
          <p:spPr>
            <a:xfrm>
              <a:off x="7325424" y="1420822"/>
              <a:ext cx="4368505" cy="523220"/>
            </a:xfrm>
            <a:prstGeom prst="rect">
              <a:avLst/>
            </a:prstGeom>
          </p:spPr>
          <p:txBody>
            <a:bodyPr wrap="none">
              <a:spAutoFit/>
            </a:bodyPr>
            <a:lstStyle/>
            <a:p>
              <a:r>
                <a:rPr lang="ar-EG" sz="2800" b="1" dirty="0">
                  <a:solidFill>
                    <a:srgbClr val="C00000"/>
                  </a:solidFill>
                  <a:ea typeface="Calibri" panose="020F0502020204030204" pitchFamily="34" charset="0"/>
                  <a:cs typeface="Sakkal Majalla" panose="02000000000000000000" pitchFamily="2" charset="-78"/>
                </a:rPr>
                <a:t>توفر حاجة الشركة الفعلية من الموظفين:</a:t>
              </a:r>
              <a:endParaRPr lang="ar-EG" sz="3200" dirty="0">
                <a:solidFill>
                  <a:srgbClr val="C00000"/>
                </a:solidFill>
              </a:endParaRPr>
            </a:p>
          </p:txBody>
        </p:sp>
      </p:grpSp>
      <p:sp>
        <p:nvSpPr>
          <p:cNvPr id="16" name="Rectangle 15">
            <a:extLst>
              <a:ext uri="{FF2B5EF4-FFF2-40B4-BE49-F238E27FC236}">
                <a16:creationId xmlns="" xmlns:a16="http://schemas.microsoft.com/office/drawing/2014/main" id="{53678B43-03C0-A6DB-8912-81F2AE208EDA}"/>
              </a:ext>
            </a:extLst>
          </p:cNvPr>
          <p:cNvSpPr/>
          <p:nvPr/>
        </p:nvSpPr>
        <p:spPr>
          <a:xfrm>
            <a:off x="457200" y="5219090"/>
            <a:ext cx="11499434" cy="1015663"/>
          </a:xfrm>
          <a:prstGeom prst="rect">
            <a:avLst/>
          </a:prstGeom>
        </p:spPr>
        <p:txBody>
          <a:bodyPr wrap="square">
            <a:spAutoFit/>
          </a:bodyPr>
          <a:lstStyle/>
          <a:p>
            <a:pPr algn="justLow">
              <a:lnSpc>
                <a:spcPct val="125000"/>
              </a:lnSpc>
            </a:pPr>
            <a:r>
              <a:rPr lang="ar-EG" sz="2400" b="1" dirty="0">
                <a:solidFill>
                  <a:srgbClr val="002060"/>
                </a:solidFill>
                <a:ea typeface="Calibri" panose="020F0502020204030204" pitchFamily="34" charset="0"/>
                <a:cs typeface="Sakkal Majalla" panose="02000000000000000000" pitchFamily="2" charset="-78"/>
              </a:rPr>
              <a:t>لغرض تحديد حجم ونوع الأداء المطلوب من كل موظف بشكل احترافي ودقيق وذو جدوى، ينبغي ان يكون لدى الشركة حاجتها الفعلية من الموظفين، فلا اعداد اكثر من الحاجة و اقل منها، إذ انه في الحالتين سوف نحصل على نتائج غير دقيقة وغير واقعية</a:t>
            </a:r>
          </a:p>
        </p:txBody>
      </p:sp>
      <p:sp>
        <p:nvSpPr>
          <p:cNvPr id="18" name="TextBox 17">
            <a:extLst>
              <a:ext uri="{FF2B5EF4-FFF2-40B4-BE49-F238E27FC236}">
                <a16:creationId xmlns="" xmlns:a16="http://schemas.microsoft.com/office/drawing/2014/main" id="{CAAC9C7E-EDBD-1EC9-EE97-6CE0DBEA51B7}"/>
              </a:ext>
            </a:extLst>
          </p:cNvPr>
          <p:cNvSpPr txBox="1"/>
          <p:nvPr/>
        </p:nvSpPr>
        <p:spPr>
          <a:xfrm>
            <a:off x="483765" y="268197"/>
            <a:ext cx="5359474" cy="684803"/>
          </a:xfrm>
          <a:prstGeom prst="rect">
            <a:avLst/>
          </a:prstGeom>
          <a:noFill/>
        </p:spPr>
        <p:txBody>
          <a:bodyPr wrap="square">
            <a:spAutoFit/>
          </a:bodyPr>
          <a:lstStyle/>
          <a:p>
            <a:pPr>
              <a:lnSpc>
                <a:spcPct val="150000"/>
              </a:lnSpc>
            </a:pPr>
            <a:r>
              <a:rPr lang="ar-SA" sz="2800" b="1" dirty="0">
                <a:solidFill>
                  <a:srgbClr val="00B050"/>
                </a:solidFill>
                <a:latin typeface="Adobe Arabic" panose="02040503050201020203" pitchFamily="18" charset="-78"/>
                <a:cs typeface="Adobe Arabic" panose="02040503050201020203" pitchFamily="18" charset="-78"/>
              </a:rPr>
              <a:t>ولغرض تحديد الأداء المطلوب يجب توفر العناصر التالية:</a:t>
            </a:r>
            <a:endParaRPr lang="en-US" sz="2800" b="1" dirty="0">
              <a:solidFill>
                <a:srgbClr val="00B050"/>
              </a:solidFill>
              <a:latin typeface="Adobe Arabic" panose="02040503050201020203" pitchFamily="18" charset="-78"/>
              <a:cs typeface="Adobe Arabic" panose="02040503050201020203" pitchFamily="18" charset="-78"/>
            </a:endParaRPr>
          </a:p>
        </p:txBody>
      </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93998175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6"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79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grpSp>
        <p:nvGrpSpPr>
          <p:cNvPr id="6" name="Group 5">
            <a:extLst>
              <a:ext uri="{FF2B5EF4-FFF2-40B4-BE49-F238E27FC236}">
                <a16:creationId xmlns="" xmlns:a16="http://schemas.microsoft.com/office/drawing/2014/main" id="{40444C6E-5449-0301-A85C-95DB0EFC1530}"/>
              </a:ext>
            </a:extLst>
          </p:cNvPr>
          <p:cNvGrpSpPr/>
          <p:nvPr/>
        </p:nvGrpSpPr>
        <p:grpSpPr>
          <a:xfrm>
            <a:off x="8428291" y="1420822"/>
            <a:ext cx="3528343" cy="932913"/>
            <a:chOff x="8428291" y="1420822"/>
            <a:chExt cx="3528343" cy="932913"/>
          </a:xfrm>
        </p:grpSpPr>
        <p:pic>
          <p:nvPicPr>
            <p:cNvPr id="7" name="Picture 6">
              <a:extLst>
                <a:ext uri="{FF2B5EF4-FFF2-40B4-BE49-F238E27FC236}">
                  <a16:creationId xmlns="" xmlns:a16="http://schemas.microsoft.com/office/drawing/2014/main" id="{32915946-4E23-97D9-E71C-E6C1FF977A05}"/>
                </a:ext>
              </a:extLst>
            </p:cNvPr>
            <p:cNvPicPr>
              <a:picLocks noChangeAspect="1"/>
            </p:cNvPicPr>
            <p:nvPr/>
          </p:nvPicPr>
          <p:blipFill rotWithShape="1">
            <a:blip r:embed="rId4">
              <a:clrChange>
                <a:clrFrom>
                  <a:srgbClr val="FFFFFF"/>
                </a:clrFrom>
                <a:clrTo>
                  <a:srgbClr val="FFFFFF">
                    <a:alpha val="0"/>
                  </a:srgbClr>
                </a:clrTo>
              </a:clrChange>
            </a:blip>
            <a:srcRect l="10452" t="9365" r="4955" b="12085"/>
            <a:stretch/>
          </p:blipFill>
          <p:spPr>
            <a:xfrm>
              <a:off x="11006667" y="1471621"/>
              <a:ext cx="949967" cy="882114"/>
            </a:xfrm>
            <a:prstGeom prst="rect">
              <a:avLst/>
            </a:prstGeom>
          </p:spPr>
        </p:pic>
        <p:sp>
          <p:nvSpPr>
            <p:cNvPr id="8" name="Rectangle 7">
              <a:extLst>
                <a:ext uri="{FF2B5EF4-FFF2-40B4-BE49-F238E27FC236}">
                  <a16:creationId xmlns="" xmlns:a16="http://schemas.microsoft.com/office/drawing/2014/main" id="{989772F2-0E33-F4A1-3B17-7C67008ADE2B}"/>
                </a:ext>
              </a:extLst>
            </p:cNvPr>
            <p:cNvSpPr/>
            <p:nvPr/>
          </p:nvSpPr>
          <p:spPr>
            <a:xfrm>
              <a:off x="8428291" y="1420822"/>
              <a:ext cx="3265638" cy="523220"/>
            </a:xfrm>
            <a:prstGeom prst="rect">
              <a:avLst/>
            </a:prstGeom>
          </p:spPr>
          <p:txBody>
            <a:bodyPr wrap="none">
              <a:spAutoFit/>
            </a:bodyPr>
            <a:lstStyle/>
            <a:p>
              <a:r>
                <a:rPr lang="ar-EG" sz="2800" b="1" dirty="0">
                  <a:solidFill>
                    <a:srgbClr val="C00000"/>
                  </a:solidFill>
                  <a:ea typeface="Calibri" panose="020F0502020204030204" pitchFamily="34" charset="0"/>
                  <a:cs typeface="Sakkal Majalla" panose="02000000000000000000" pitchFamily="2" charset="-78"/>
                </a:rPr>
                <a:t>وجود إجراءات عمل نموذجية:</a:t>
              </a:r>
              <a:endParaRPr lang="ar-EG" sz="3200" dirty="0">
                <a:solidFill>
                  <a:srgbClr val="C00000"/>
                </a:solidFill>
              </a:endParaRPr>
            </a:p>
          </p:txBody>
        </p:sp>
      </p:grpSp>
      <p:sp>
        <p:nvSpPr>
          <p:cNvPr id="12" name="Rectangle 11">
            <a:extLst>
              <a:ext uri="{FF2B5EF4-FFF2-40B4-BE49-F238E27FC236}">
                <a16:creationId xmlns="" xmlns:a16="http://schemas.microsoft.com/office/drawing/2014/main" id="{44D82CE1-8A4B-AB8C-41E5-63EFF5080E86}"/>
              </a:ext>
            </a:extLst>
          </p:cNvPr>
          <p:cNvSpPr/>
          <p:nvPr/>
        </p:nvSpPr>
        <p:spPr>
          <a:xfrm>
            <a:off x="457200" y="2404534"/>
            <a:ext cx="11499434" cy="1477328"/>
          </a:xfrm>
          <a:prstGeom prst="rect">
            <a:avLst/>
          </a:prstGeom>
        </p:spPr>
        <p:txBody>
          <a:bodyPr wrap="square">
            <a:spAutoFit/>
          </a:bodyPr>
          <a:lstStyle/>
          <a:p>
            <a:pPr algn="justLow">
              <a:lnSpc>
                <a:spcPct val="125000"/>
              </a:lnSpc>
            </a:pPr>
            <a:r>
              <a:rPr lang="ar-EG" sz="2400" b="1" dirty="0">
                <a:solidFill>
                  <a:srgbClr val="002060"/>
                </a:solidFill>
                <a:ea typeface="Calibri" panose="020F0502020204030204" pitchFamily="34" charset="0"/>
                <a:cs typeface="Sakkal Majalla" panose="02000000000000000000" pitchFamily="2" charset="-78"/>
              </a:rPr>
              <a:t>من العوامل المهمة أيضا في هذا المجال وجود سياسات وإجراءات عمل نموذجية ومتكاملة تجعل من خطوط سير العمل واضحة تماما أمام الموظفين مما يساعدهم في بذل أفضل ما لديهم من جهد وفي المسار الصحيح، وهذا ينعكس إيجاباً على مستويات الأداء وتحسينها</a:t>
            </a:r>
          </a:p>
        </p:txBody>
      </p:sp>
      <p:grpSp>
        <p:nvGrpSpPr>
          <p:cNvPr id="13" name="Group 12">
            <a:extLst>
              <a:ext uri="{FF2B5EF4-FFF2-40B4-BE49-F238E27FC236}">
                <a16:creationId xmlns="" xmlns:a16="http://schemas.microsoft.com/office/drawing/2014/main" id="{343A89D7-69FB-5605-BD64-31B6B3703140}"/>
              </a:ext>
            </a:extLst>
          </p:cNvPr>
          <p:cNvGrpSpPr/>
          <p:nvPr/>
        </p:nvGrpSpPr>
        <p:grpSpPr>
          <a:xfrm>
            <a:off x="8883544" y="4084019"/>
            <a:ext cx="3073090" cy="932913"/>
            <a:chOff x="8883544" y="1420822"/>
            <a:chExt cx="3073090" cy="932913"/>
          </a:xfrm>
        </p:grpSpPr>
        <p:pic>
          <p:nvPicPr>
            <p:cNvPr id="14" name="Picture 13">
              <a:extLst>
                <a:ext uri="{FF2B5EF4-FFF2-40B4-BE49-F238E27FC236}">
                  <a16:creationId xmlns="" xmlns:a16="http://schemas.microsoft.com/office/drawing/2014/main" id="{578CE5BF-2C30-55B2-2674-A4AD168561E4}"/>
                </a:ext>
              </a:extLst>
            </p:cNvPr>
            <p:cNvPicPr>
              <a:picLocks noChangeAspect="1"/>
            </p:cNvPicPr>
            <p:nvPr/>
          </p:nvPicPr>
          <p:blipFill rotWithShape="1">
            <a:blip r:embed="rId4">
              <a:clrChange>
                <a:clrFrom>
                  <a:srgbClr val="FFFFFF"/>
                </a:clrFrom>
                <a:clrTo>
                  <a:srgbClr val="FFFFFF">
                    <a:alpha val="0"/>
                  </a:srgbClr>
                </a:clrTo>
              </a:clrChange>
            </a:blip>
            <a:srcRect l="10452" t="9365" r="4955" b="12085"/>
            <a:stretch/>
          </p:blipFill>
          <p:spPr>
            <a:xfrm>
              <a:off x="11006667" y="1471621"/>
              <a:ext cx="949967" cy="882114"/>
            </a:xfrm>
            <a:prstGeom prst="rect">
              <a:avLst/>
            </a:prstGeom>
          </p:spPr>
        </p:pic>
        <p:sp>
          <p:nvSpPr>
            <p:cNvPr id="15" name="Rectangle 14">
              <a:extLst>
                <a:ext uri="{FF2B5EF4-FFF2-40B4-BE49-F238E27FC236}">
                  <a16:creationId xmlns="" xmlns:a16="http://schemas.microsoft.com/office/drawing/2014/main" id="{15DDCEC2-E166-A794-4509-3BC46752A375}"/>
                </a:ext>
              </a:extLst>
            </p:cNvPr>
            <p:cNvSpPr/>
            <p:nvPr/>
          </p:nvSpPr>
          <p:spPr>
            <a:xfrm>
              <a:off x="8883544" y="1420822"/>
              <a:ext cx="2810385" cy="523220"/>
            </a:xfrm>
            <a:prstGeom prst="rect">
              <a:avLst/>
            </a:prstGeom>
          </p:spPr>
          <p:txBody>
            <a:bodyPr wrap="none">
              <a:spAutoFit/>
            </a:bodyPr>
            <a:lstStyle/>
            <a:p>
              <a:r>
                <a:rPr lang="ar-EG" sz="2800" b="1" dirty="0">
                  <a:solidFill>
                    <a:srgbClr val="C00000"/>
                  </a:solidFill>
                  <a:ea typeface="Calibri" panose="020F0502020204030204" pitchFamily="34" charset="0"/>
                  <a:cs typeface="Sakkal Majalla" panose="02000000000000000000" pitchFamily="2" charset="-78"/>
                </a:rPr>
                <a:t>وجود ظروف عمل ملائمة:</a:t>
              </a:r>
              <a:endParaRPr lang="ar-EG" sz="3200" dirty="0">
                <a:solidFill>
                  <a:srgbClr val="C00000"/>
                </a:solidFill>
              </a:endParaRPr>
            </a:p>
          </p:txBody>
        </p:sp>
      </p:grpSp>
      <p:sp>
        <p:nvSpPr>
          <p:cNvPr id="16" name="Rectangle 15">
            <a:extLst>
              <a:ext uri="{FF2B5EF4-FFF2-40B4-BE49-F238E27FC236}">
                <a16:creationId xmlns="" xmlns:a16="http://schemas.microsoft.com/office/drawing/2014/main" id="{53678B43-03C0-A6DB-8912-81F2AE208EDA}"/>
              </a:ext>
            </a:extLst>
          </p:cNvPr>
          <p:cNvSpPr/>
          <p:nvPr/>
        </p:nvSpPr>
        <p:spPr>
          <a:xfrm>
            <a:off x="457200" y="5219090"/>
            <a:ext cx="11499434" cy="1477328"/>
          </a:xfrm>
          <a:prstGeom prst="rect">
            <a:avLst/>
          </a:prstGeom>
        </p:spPr>
        <p:txBody>
          <a:bodyPr wrap="square">
            <a:spAutoFit/>
          </a:bodyPr>
          <a:lstStyle/>
          <a:p>
            <a:pPr algn="justLow">
              <a:lnSpc>
                <a:spcPct val="125000"/>
              </a:lnSpc>
            </a:pPr>
            <a:r>
              <a:rPr lang="ar-EG" sz="2400" b="1" dirty="0">
                <a:solidFill>
                  <a:srgbClr val="002060"/>
                </a:solidFill>
                <a:ea typeface="Calibri" panose="020F0502020204030204" pitchFamily="34" charset="0"/>
                <a:cs typeface="Sakkal Majalla" panose="02000000000000000000" pitchFamily="2" charset="-78"/>
              </a:rPr>
              <a:t>ويقصد بذلك مكان العمل، بيئة العمل، ظروف العمل المحيطة، وغيرها من العوامل التي قد يكون لها تأثير مباشر او غير مباشر على أداء الموظف وقد يكون ذلك التأثير سلباً او إيجابا على الأداء، حيث ينبغي على الشركة ان تحرص على ان تكون تلك الظروف ملائمة ومستقرة ومساعدة على بذل أفضل أداء ممكن</a:t>
            </a:r>
          </a:p>
        </p:txBody>
      </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36134785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oogle Shape;105;p14"/>
          <p:cNvPicPr preferRelativeResize="0"/>
          <p:nvPr/>
        </p:nvPicPr>
        <p:blipFill>
          <a:blip r:embed="rId3">
            <a:extLst>
              <a:ext uri="{28A0092B-C50C-407E-A947-70E740481C1C}">
                <a14:useLocalDpi xmlns:a14="http://schemas.microsoft.com/office/drawing/2010/main" val="0"/>
              </a:ext>
            </a:extLst>
          </a:blip>
          <a:srcRect/>
          <a:stretch/>
        </p:blipFill>
        <p:spPr>
          <a:xfrm flipH="1">
            <a:off x="5604588" y="0"/>
            <a:ext cx="6587412" cy="6857999"/>
          </a:xfrm>
          <a:custGeom>
            <a:avLst/>
            <a:gdLst/>
            <a:ahLst/>
            <a:cxnLst/>
            <a:rect l="l" t="t" r="r" b="b"/>
            <a:pathLst>
              <a:path w="21600" h="21600" extrusionOk="0">
                <a:moveTo>
                  <a:pt x="0" y="0"/>
                </a:moveTo>
                <a:lnTo>
                  <a:pt x="0" y="21600"/>
                </a:lnTo>
                <a:lnTo>
                  <a:pt x="20218" y="21600"/>
                </a:lnTo>
                <a:lnTo>
                  <a:pt x="21600" y="15354"/>
                </a:lnTo>
                <a:lnTo>
                  <a:pt x="16966" y="16698"/>
                </a:lnTo>
                <a:lnTo>
                  <a:pt x="14603" y="14996"/>
                </a:lnTo>
                <a:lnTo>
                  <a:pt x="14607" y="14994"/>
                </a:lnTo>
                <a:lnTo>
                  <a:pt x="17925" y="0"/>
                </a:lnTo>
                <a:lnTo>
                  <a:pt x="0" y="0"/>
                </a:lnTo>
                <a:close/>
              </a:path>
            </a:pathLst>
          </a:custGeom>
          <a:blipFill>
            <a:blip r:embed="rId4"/>
            <a:stretch>
              <a:fillRect/>
            </a:stretch>
          </a:blipFill>
          <a:ln>
            <a:noFill/>
          </a:ln>
        </p:spPr>
      </p:pic>
      <p:sp>
        <p:nvSpPr>
          <p:cNvPr id="19" name="TextBox 18">
            <a:extLst>
              <a:ext uri="{FF2B5EF4-FFF2-40B4-BE49-F238E27FC236}">
                <a16:creationId xmlns="" xmlns:a16="http://schemas.microsoft.com/office/drawing/2014/main" id="{7E5A0D50-BD01-48CF-9E1E-6EBE3CFE0757}"/>
              </a:ext>
            </a:extLst>
          </p:cNvPr>
          <p:cNvSpPr txBox="1"/>
          <p:nvPr/>
        </p:nvSpPr>
        <p:spPr>
          <a:xfrm rot="4793141" flipH="1">
            <a:off x="4500585" y="1646021"/>
            <a:ext cx="4622296" cy="114372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defRPr/>
            </a:pPr>
            <a:r>
              <a:rPr lang="ar-EG" sz="4000" b="1" kern="0" dirty="0">
                <a:solidFill>
                  <a:schemeClr val="bg1"/>
                </a:solidFill>
                <a:latin typeface="Sakkal Majalla" pitchFamily="2" charset="-78"/>
                <a:cs typeface="Sakkal Majalla" pitchFamily="2" charset="-78"/>
              </a:rPr>
              <a:t>الجلسة التدريبية الأولى</a:t>
            </a:r>
          </a:p>
        </p:txBody>
      </p:sp>
      <p:sp>
        <p:nvSpPr>
          <p:cNvPr id="18" name="TextBox 17">
            <a:extLst>
              <a:ext uri="{FF2B5EF4-FFF2-40B4-BE49-F238E27FC236}">
                <a16:creationId xmlns="" xmlns:a16="http://schemas.microsoft.com/office/drawing/2014/main" id="{7E5A0D50-BD01-48CF-9E1E-6EBE3CFE0757}"/>
              </a:ext>
            </a:extLst>
          </p:cNvPr>
          <p:cNvSpPr txBox="1"/>
          <p:nvPr/>
        </p:nvSpPr>
        <p:spPr>
          <a:xfrm>
            <a:off x="156082" y="2256245"/>
            <a:ext cx="6214738" cy="165618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defRPr/>
            </a:pPr>
            <a:r>
              <a:rPr lang="ar-EG" b="1" kern="0" dirty="0">
                <a:solidFill>
                  <a:schemeClr val="tx1">
                    <a:lumMod val="75000"/>
                    <a:lumOff val="25000"/>
                  </a:schemeClr>
                </a:solidFill>
                <a:effectLst>
                  <a:outerShdw blurRad="38100" dist="38100" dir="2700000" algn="tl">
                    <a:srgbClr val="000000">
                      <a:alpha val="43137"/>
                    </a:srgbClr>
                  </a:outerShdw>
                </a:effectLst>
                <a:latin typeface="Sakkal Majalla" pitchFamily="2" charset="-78"/>
                <a:cs typeface="Sakkal Majalla" pitchFamily="2" charset="-78"/>
              </a:rPr>
              <a:t>مدخل الي ادارة الموارد البشرية وإعادة الهيكل التنظيمي داخل المؤسسات</a:t>
            </a:r>
          </a:p>
        </p:txBody>
      </p:sp>
      <p:sp>
        <p:nvSpPr>
          <p:cNvPr id="4" name="Slide Number Placeholder 3"/>
          <p:cNvSpPr>
            <a:spLocks noGrp="1"/>
          </p:cNvSpPr>
          <p:nvPr>
            <p:ph type="sldNum" sz="quarter" idx="12"/>
          </p:nvPr>
        </p:nvSpPr>
        <p:spPr/>
        <p:txBody>
          <a:bodyPr/>
          <a:lstStyle/>
          <a:p>
            <a:fld id="{802A93DA-8321-490E-B7A0-7881EC602D96}" type="slidenum">
              <a:rPr lang="ar-EG" smtClean="0"/>
              <a:t>8</a:t>
            </a:fld>
            <a:endParaRPr lang="ar-EG"/>
          </a:p>
        </p:txBody>
      </p:sp>
      <p:sp>
        <p:nvSpPr>
          <p:cNvPr id="6" name="مستطيل 2"/>
          <p:cNvSpPr/>
          <p:nvPr/>
        </p:nvSpPr>
        <p:spPr>
          <a:xfrm>
            <a:off x="10820400" y="6553200"/>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11528861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80</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grpSp>
        <p:nvGrpSpPr>
          <p:cNvPr id="6" name="Group 5">
            <a:extLst>
              <a:ext uri="{FF2B5EF4-FFF2-40B4-BE49-F238E27FC236}">
                <a16:creationId xmlns="" xmlns:a16="http://schemas.microsoft.com/office/drawing/2014/main" id="{40444C6E-5449-0301-A85C-95DB0EFC1530}"/>
              </a:ext>
            </a:extLst>
          </p:cNvPr>
          <p:cNvGrpSpPr/>
          <p:nvPr/>
        </p:nvGrpSpPr>
        <p:grpSpPr>
          <a:xfrm>
            <a:off x="2791794" y="1549960"/>
            <a:ext cx="6927485" cy="1879040"/>
            <a:chOff x="6521079" y="890995"/>
            <a:chExt cx="6927485" cy="1879040"/>
          </a:xfrm>
        </p:grpSpPr>
        <p:pic>
          <p:nvPicPr>
            <p:cNvPr id="7" name="Picture 6">
              <a:extLst>
                <a:ext uri="{FF2B5EF4-FFF2-40B4-BE49-F238E27FC236}">
                  <a16:creationId xmlns="" xmlns:a16="http://schemas.microsoft.com/office/drawing/2014/main" id="{32915946-4E23-97D9-E71C-E6C1FF977A05}"/>
                </a:ext>
              </a:extLst>
            </p:cNvPr>
            <p:cNvPicPr>
              <a:picLocks noChangeAspect="1"/>
            </p:cNvPicPr>
            <p:nvPr/>
          </p:nvPicPr>
          <p:blipFill rotWithShape="1">
            <a:blip r:embed="rId4">
              <a:clrChange>
                <a:clrFrom>
                  <a:srgbClr val="FFFFFF"/>
                </a:clrFrom>
                <a:clrTo>
                  <a:srgbClr val="FFFFFF">
                    <a:alpha val="0"/>
                  </a:srgbClr>
                </a:clrTo>
              </a:clrChange>
            </a:blip>
            <a:srcRect l="10452" t="9365" r="4955" b="12085"/>
            <a:stretch/>
          </p:blipFill>
          <p:spPr>
            <a:xfrm>
              <a:off x="11424987" y="890995"/>
              <a:ext cx="2023577" cy="1879040"/>
            </a:xfrm>
            <a:prstGeom prst="rect">
              <a:avLst/>
            </a:prstGeom>
          </p:spPr>
        </p:pic>
        <p:sp>
          <p:nvSpPr>
            <p:cNvPr id="8" name="Rectangle 7">
              <a:extLst>
                <a:ext uri="{FF2B5EF4-FFF2-40B4-BE49-F238E27FC236}">
                  <a16:creationId xmlns="" xmlns:a16="http://schemas.microsoft.com/office/drawing/2014/main" id="{989772F2-0E33-F4A1-3B17-7C67008ADE2B}"/>
                </a:ext>
              </a:extLst>
            </p:cNvPr>
            <p:cNvSpPr/>
            <p:nvPr/>
          </p:nvSpPr>
          <p:spPr>
            <a:xfrm>
              <a:off x="6521079" y="1698416"/>
              <a:ext cx="4903908" cy="523220"/>
            </a:xfrm>
            <a:prstGeom prst="rect">
              <a:avLst/>
            </a:prstGeom>
          </p:spPr>
          <p:txBody>
            <a:bodyPr wrap="none">
              <a:spAutoFit/>
            </a:bodyPr>
            <a:lstStyle/>
            <a:p>
              <a:r>
                <a:rPr lang="ar-EG" sz="2800" b="1" dirty="0">
                  <a:solidFill>
                    <a:srgbClr val="C00000"/>
                  </a:solidFill>
                  <a:ea typeface="Calibri" panose="020F0502020204030204" pitchFamily="34" charset="0"/>
                  <a:cs typeface="Sakkal Majalla" panose="02000000000000000000" pitchFamily="2" charset="-78"/>
                </a:rPr>
                <a:t>وجود صلاحيات كاملة لدى الموظف في وظيفته:</a:t>
              </a:r>
              <a:endParaRPr lang="ar-EG" sz="3200" dirty="0">
                <a:solidFill>
                  <a:srgbClr val="C00000"/>
                </a:solidFill>
              </a:endParaRPr>
            </a:p>
          </p:txBody>
        </p:sp>
      </p:grpSp>
      <p:sp>
        <p:nvSpPr>
          <p:cNvPr id="12" name="Rectangle 11">
            <a:extLst>
              <a:ext uri="{FF2B5EF4-FFF2-40B4-BE49-F238E27FC236}">
                <a16:creationId xmlns="" xmlns:a16="http://schemas.microsoft.com/office/drawing/2014/main" id="{44D82CE1-8A4B-AB8C-41E5-63EFF5080E86}"/>
              </a:ext>
            </a:extLst>
          </p:cNvPr>
          <p:cNvSpPr/>
          <p:nvPr/>
        </p:nvSpPr>
        <p:spPr>
          <a:xfrm>
            <a:off x="2704766" y="3749180"/>
            <a:ext cx="6782468" cy="2262158"/>
          </a:xfrm>
          <a:prstGeom prst="rect">
            <a:avLst/>
          </a:prstGeom>
        </p:spPr>
        <p:txBody>
          <a:bodyPr wrap="square">
            <a:spAutoFit/>
          </a:bodyPr>
          <a:lstStyle/>
          <a:p>
            <a:pPr algn="ctr">
              <a:lnSpc>
                <a:spcPct val="150000"/>
              </a:lnSpc>
            </a:pPr>
            <a:r>
              <a:rPr lang="ar-EG" sz="2400" b="1" dirty="0">
                <a:solidFill>
                  <a:srgbClr val="002060"/>
                </a:solidFill>
                <a:ea typeface="Calibri" panose="020F0502020204030204" pitchFamily="34" charset="0"/>
                <a:cs typeface="Sakkal Majalla" panose="02000000000000000000" pitchFamily="2" charset="-78"/>
              </a:rPr>
              <a:t>ينبغي منح الموظف كافة الصلاحيات التي ينص عليها الوصف الوظيفي الخاص بوظيفته، وذلك ليتم متابعة اداءه بشكل واقعي، حيث لا يمكن محاسبة الموظف او مطالبته بعمل هو ليس ضمن دائرة صلاحياتها ولا يمكن قياس اداءه لمهام هي ليست ضمن سيطرته او تفويضه</a:t>
            </a:r>
          </a:p>
        </p:txBody>
      </p:sp>
      <p:sp>
        <p:nvSpPr>
          <p:cNvPr id="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4353580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sp>
        <p:nvSpPr>
          <p:cNvPr id="12" name="Rectangle 11">
            <a:extLst>
              <a:ext uri="{FF2B5EF4-FFF2-40B4-BE49-F238E27FC236}">
                <a16:creationId xmlns="" xmlns:a16="http://schemas.microsoft.com/office/drawing/2014/main" id="{44D82CE1-8A4B-AB8C-41E5-63EFF5080E86}"/>
              </a:ext>
            </a:extLst>
          </p:cNvPr>
          <p:cNvSpPr/>
          <p:nvPr/>
        </p:nvSpPr>
        <p:spPr>
          <a:xfrm>
            <a:off x="5739192" y="2525214"/>
            <a:ext cx="5802230" cy="1154162"/>
          </a:xfrm>
          <a:prstGeom prst="rect">
            <a:avLst/>
          </a:prstGeom>
        </p:spPr>
        <p:txBody>
          <a:bodyPr wrap="square">
            <a:spAutoFit/>
          </a:bodyPr>
          <a:lstStyle/>
          <a:p>
            <a:pPr lvl="0" algn="justLow">
              <a:lnSpc>
                <a:spcPct val="150000"/>
              </a:lnSpc>
            </a:pPr>
            <a:r>
              <a:rPr lang="ar-EG" sz="2400" b="1" dirty="0">
                <a:solidFill>
                  <a:srgbClr val="002060"/>
                </a:solidFill>
                <a:ea typeface="Calibri" panose="020F0502020204030204" pitchFamily="34" charset="0"/>
                <a:cs typeface="Sakkal Majalla" panose="02000000000000000000" pitchFamily="2" charset="-78"/>
              </a:rPr>
              <a:t>ويقصد بذلك المبلغ الكلي الذي ترصده الإدارة وتضعه تحت تصرف القسم المعني ويتم انفاقه على نظام الحوافز والمكافآت</a:t>
            </a:r>
            <a:endPar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endParaRPr>
          </a:p>
        </p:txBody>
      </p:sp>
      <p:grpSp>
        <p:nvGrpSpPr>
          <p:cNvPr id="6" name="Group 5">
            <a:extLst>
              <a:ext uri="{FF2B5EF4-FFF2-40B4-BE49-F238E27FC236}">
                <a16:creationId xmlns="" xmlns:a16="http://schemas.microsoft.com/office/drawing/2014/main" id="{BEF93F8B-6CCA-1E5C-446F-D9E57DA0E1BC}"/>
              </a:ext>
            </a:extLst>
          </p:cNvPr>
          <p:cNvGrpSpPr/>
          <p:nvPr/>
        </p:nvGrpSpPr>
        <p:grpSpPr>
          <a:xfrm>
            <a:off x="7329590" y="1410065"/>
            <a:ext cx="4640437" cy="806379"/>
            <a:chOff x="4198678" y="-1211"/>
            <a:chExt cx="5896129" cy="658276"/>
          </a:xfrm>
        </p:grpSpPr>
        <p:pic>
          <p:nvPicPr>
            <p:cNvPr id="7" name="Picture 6">
              <a:extLst>
                <a:ext uri="{FF2B5EF4-FFF2-40B4-BE49-F238E27FC236}">
                  <a16:creationId xmlns="" xmlns:a16="http://schemas.microsoft.com/office/drawing/2014/main" id="{C313A545-B0EE-AC81-E4CF-9FE8A3BB96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9422996" y="2"/>
              <a:ext cx="593702" cy="591807"/>
            </a:xfrm>
            <a:prstGeom prst="rect">
              <a:avLst/>
            </a:prstGeom>
          </p:spPr>
        </p:pic>
        <p:grpSp>
          <p:nvGrpSpPr>
            <p:cNvPr id="8" name="Group 7">
              <a:extLst>
                <a:ext uri="{FF2B5EF4-FFF2-40B4-BE49-F238E27FC236}">
                  <a16:creationId xmlns="" xmlns:a16="http://schemas.microsoft.com/office/drawing/2014/main" id="{4889D241-CC14-76B0-2557-360057E3A21F}"/>
                </a:ext>
              </a:extLst>
            </p:cNvPr>
            <p:cNvGrpSpPr/>
            <p:nvPr/>
          </p:nvGrpSpPr>
          <p:grpSpPr>
            <a:xfrm>
              <a:off x="4198678" y="-1211"/>
              <a:ext cx="5896129" cy="658276"/>
              <a:chOff x="1162723" y="17759"/>
              <a:chExt cx="1632791" cy="283883"/>
            </a:xfrm>
          </p:grpSpPr>
          <p:sp>
            <p:nvSpPr>
              <p:cNvPr id="10" name="Rectangle 9">
                <a:extLst>
                  <a:ext uri="{FF2B5EF4-FFF2-40B4-BE49-F238E27FC236}">
                    <a16:creationId xmlns="" xmlns:a16="http://schemas.microsoft.com/office/drawing/2014/main" id="{6AF75C13-FD4C-3319-A320-E42A09047BDC}"/>
                  </a:ext>
                </a:extLst>
              </p:cNvPr>
              <p:cNvSpPr/>
              <p:nvPr/>
            </p:nvSpPr>
            <p:spPr>
              <a:xfrm>
                <a:off x="1162723" y="17759"/>
                <a:ext cx="1420094" cy="283883"/>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justLow" defTabSz="914400" rtl="1" eaLnBrk="1" fontAlgn="auto" latinLnBrk="0" hangingPunct="1">
                  <a:lnSpc>
                    <a:spcPct val="106000"/>
                  </a:lnSpc>
                  <a:spcBef>
                    <a:spcPts val="0"/>
                  </a:spcBef>
                  <a:spcAft>
                    <a:spcPts val="0"/>
                  </a:spcAft>
                  <a:buClrTx/>
                  <a:buSzTx/>
                  <a:buFontTx/>
                  <a:buNone/>
                  <a:tabLst>
                    <a:tab pos="2637155" algn="ctr"/>
                    <a:tab pos="5274310" algn="r"/>
                  </a:tabLst>
                  <a:defRPr/>
                </a:pPr>
                <a:r>
                  <a:rPr kumimoji="0" lang="ar-SA"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Adobe Arabic" panose="02040503050201020203" pitchFamily="18" charset="-78"/>
                  </a:rPr>
                  <a:t>تحديد ميزانية الحوافز والمكافآت:</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Arial" panose="020B0604020202020204" pitchFamily="34" charset="0"/>
                </a:endParaRPr>
              </a:p>
            </p:txBody>
          </p:sp>
          <p:sp>
            <p:nvSpPr>
              <p:cNvPr id="11" name="Rectangle 10">
                <a:extLst>
                  <a:ext uri="{FF2B5EF4-FFF2-40B4-BE49-F238E27FC236}">
                    <a16:creationId xmlns="" xmlns:a16="http://schemas.microsoft.com/office/drawing/2014/main" id="{0CAFB7B8-7007-4148-37FA-6850A9B819EF}"/>
                  </a:ext>
                </a:extLst>
              </p:cNvPr>
              <p:cNvSpPr/>
              <p:nvPr/>
            </p:nvSpPr>
            <p:spPr>
              <a:xfrm>
                <a:off x="2662781" y="18282"/>
                <a:ext cx="132733" cy="226637"/>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6000"/>
                  </a:lnSpc>
                  <a:spcBef>
                    <a:spcPts val="0"/>
                  </a:spcBef>
                  <a:spcAft>
                    <a:spcPts val="0"/>
                  </a:spcAft>
                  <a:buClrTx/>
                  <a:buSzTx/>
                  <a:buFontTx/>
                  <a:buNone/>
                  <a:tabLst>
                    <a:tab pos="2637155" algn="ctr"/>
                    <a:tab pos="5274310" algn="r"/>
                  </a:tabLst>
                  <a:defRPr/>
                </a:pPr>
                <a:r>
                  <a:rPr kumimoji="0" lang="ar-SA"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3</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Arial" panose="020B0604020202020204" pitchFamily="34" charset="0"/>
                </a:endParaRPr>
              </a:p>
            </p:txBody>
          </p:sp>
        </p:grpSp>
      </p:grpSp>
      <p:pic>
        <p:nvPicPr>
          <p:cNvPr id="13" name="Picture 12">
            <a:extLst>
              <a:ext uri="{FF2B5EF4-FFF2-40B4-BE49-F238E27FC236}">
                <a16:creationId xmlns="" xmlns:a16="http://schemas.microsoft.com/office/drawing/2014/main" id="{D662FAC5-0BC5-3A42-B5EC-06C23DD29F9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0578" y="791118"/>
            <a:ext cx="4612798" cy="3842286"/>
          </a:xfrm>
          <a:custGeom>
            <a:avLst/>
            <a:gdLst>
              <a:gd name="connsiteX0" fmla="*/ 1130405 w 5979492"/>
              <a:gd name="connsiteY0" fmla="*/ 1793782 h 5913566"/>
              <a:gd name="connsiteX1" fmla="*/ 1128704 w 5979492"/>
              <a:gd name="connsiteY1" fmla="*/ 1797067 h 5913566"/>
              <a:gd name="connsiteX2" fmla="*/ 1127570 w 5979492"/>
              <a:gd name="connsiteY2" fmla="*/ 1800353 h 5913566"/>
              <a:gd name="connsiteX3" fmla="*/ 1126719 w 5979492"/>
              <a:gd name="connsiteY3" fmla="*/ 1803091 h 5913566"/>
              <a:gd name="connsiteX4" fmla="*/ 1127570 w 5979492"/>
              <a:gd name="connsiteY4" fmla="*/ 1801995 h 5913566"/>
              <a:gd name="connsiteX5" fmla="*/ 1128420 w 5979492"/>
              <a:gd name="connsiteY5" fmla="*/ 1800627 h 5913566"/>
              <a:gd name="connsiteX6" fmla="*/ 1129271 w 5979492"/>
              <a:gd name="connsiteY6" fmla="*/ 1799258 h 5913566"/>
              <a:gd name="connsiteX7" fmla="*/ 1130405 w 5979492"/>
              <a:gd name="connsiteY7" fmla="*/ 1797889 h 5913566"/>
              <a:gd name="connsiteX8" fmla="*/ 1131822 w 5979492"/>
              <a:gd name="connsiteY8" fmla="*/ 1796794 h 5913566"/>
              <a:gd name="connsiteX9" fmla="*/ 1133241 w 5979492"/>
              <a:gd name="connsiteY9" fmla="*/ 1795972 h 5913566"/>
              <a:gd name="connsiteX10" fmla="*/ 1130405 w 5979492"/>
              <a:gd name="connsiteY10" fmla="*/ 1794056 h 5913566"/>
              <a:gd name="connsiteX11" fmla="*/ 2703956 w 5979492"/>
              <a:gd name="connsiteY11" fmla="*/ 0 h 5913566"/>
              <a:gd name="connsiteX12" fmla="*/ 2713879 w 5979492"/>
              <a:gd name="connsiteY12" fmla="*/ 0 h 5913566"/>
              <a:gd name="connsiteX13" fmla="*/ 2723802 w 5979492"/>
              <a:gd name="connsiteY13" fmla="*/ 0 h 5913566"/>
              <a:gd name="connsiteX14" fmla="*/ 2733442 w 5979492"/>
              <a:gd name="connsiteY14" fmla="*/ 0 h 5913566"/>
              <a:gd name="connsiteX15" fmla="*/ 2743365 w 5979492"/>
              <a:gd name="connsiteY15" fmla="*/ 548 h 5913566"/>
              <a:gd name="connsiteX16" fmla="*/ 2763211 w 5979492"/>
              <a:gd name="connsiteY16" fmla="*/ 1643 h 5913566"/>
              <a:gd name="connsiteX17" fmla="*/ 2782775 w 5979492"/>
              <a:gd name="connsiteY17" fmla="*/ 3560 h 5913566"/>
              <a:gd name="connsiteX18" fmla="*/ 2802621 w 5979492"/>
              <a:gd name="connsiteY18" fmla="*/ 5476 h 5913566"/>
              <a:gd name="connsiteX19" fmla="*/ 2822468 w 5979492"/>
              <a:gd name="connsiteY19" fmla="*/ 8213 h 5913566"/>
              <a:gd name="connsiteX20" fmla="*/ 2842315 w 5979492"/>
              <a:gd name="connsiteY20" fmla="*/ 11225 h 5913566"/>
              <a:gd name="connsiteX21" fmla="*/ 2862161 w 5979492"/>
              <a:gd name="connsiteY21" fmla="*/ 14511 h 5913566"/>
              <a:gd name="connsiteX22" fmla="*/ 2902137 w 5979492"/>
              <a:gd name="connsiteY22" fmla="*/ 21629 h 5913566"/>
              <a:gd name="connsiteX23" fmla="*/ 2916031 w 5979492"/>
              <a:gd name="connsiteY23" fmla="*/ 24640 h 5913566"/>
              <a:gd name="connsiteX24" fmla="*/ 2929923 w 5979492"/>
              <a:gd name="connsiteY24" fmla="*/ 27652 h 5913566"/>
              <a:gd name="connsiteX25" fmla="*/ 2943532 w 5979492"/>
              <a:gd name="connsiteY25" fmla="*/ 31211 h 5913566"/>
              <a:gd name="connsiteX26" fmla="*/ 2956858 w 5979492"/>
              <a:gd name="connsiteY26" fmla="*/ 35318 h 5913566"/>
              <a:gd name="connsiteX27" fmla="*/ 2969900 w 5979492"/>
              <a:gd name="connsiteY27" fmla="*/ 39424 h 5913566"/>
              <a:gd name="connsiteX28" fmla="*/ 2982942 w 5979492"/>
              <a:gd name="connsiteY28" fmla="*/ 43804 h 5913566"/>
              <a:gd name="connsiteX29" fmla="*/ 2995700 w 5979492"/>
              <a:gd name="connsiteY29" fmla="*/ 48732 h 5913566"/>
              <a:gd name="connsiteX30" fmla="*/ 3008459 w 5979492"/>
              <a:gd name="connsiteY30" fmla="*/ 53660 h 5913566"/>
              <a:gd name="connsiteX31" fmla="*/ 3020934 w 5979492"/>
              <a:gd name="connsiteY31" fmla="*/ 58862 h 5913566"/>
              <a:gd name="connsiteX32" fmla="*/ 3033125 w 5979492"/>
              <a:gd name="connsiteY32" fmla="*/ 64338 h 5913566"/>
              <a:gd name="connsiteX33" fmla="*/ 3045317 w 5979492"/>
              <a:gd name="connsiteY33" fmla="*/ 70361 h 5913566"/>
              <a:gd name="connsiteX34" fmla="*/ 3057225 w 5979492"/>
              <a:gd name="connsiteY34" fmla="*/ 76110 h 5913566"/>
              <a:gd name="connsiteX35" fmla="*/ 3069133 w 5979492"/>
              <a:gd name="connsiteY35" fmla="*/ 82407 h 5913566"/>
              <a:gd name="connsiteX36" fmla="*/ 3080757 w 5979492"/>
              <a:gd name="connsiteY36" fmla="*/ 88704 h 5913566"/>
              <a:gd name="connsiteX37" fmla="*/ 3092382 w 5979492"/>
              <a:gd name="connsiteY37" fmla="*/ 95274 h 5913566"/>
              <a:gd name="connsiteX38" fmla="*/ 3104005 w 5979492"/>
              <a:gd name="connsiteY38" fmla="*/ 101845 h 5913566"/>
              <a:gd name="connsiteX39" fmla="*/ 3126687 w 5979492"/>
              <a:gd name="connsiteY39" fmla="*/ 115534 h 5913566"/>
              <a:gd name="connsiteX40" fmla="*/ 3149369 w 5979492"/>
              <a:gd name="connsiteY40" fmla="*/ 129497 h 5913566"/>
              <a:gd name="connsiteX41" fmla="*/ 3171768 w 5979492"/>
              <a:gd name="connsiteY41" fmla="*/ 144006 h 5913566"/>
              <a:gd name="connsiteX42" fmla="*/ 3193883 w 5979492"/>
              <a:gd name="connsiteY42" fmla="*/ 158243 h 5913566"/>
              <a:gd name="connsiteX43" fmla="*/ 3237828 w 5979492"/>
              <a:gd name="connsiteY43" fmla="*/ 186990 h 5913566"/>
              <a:gd name="connsiteX44" fmla="*/ 3260227 w 5979492"/>
              <a:gd name="connsiteY44" fmla="*/ 201499 h 5913566"/>
              <a:gd name="connsiteX45" fmla="*/ 3282342 w 5979492"/>
              <a:gd name="connsiteY45" fmla="*/ 215188 h 5913566"/>
              <a:gd name="connsiteX46" fmla="*/ 3317215 w 5979492"/>
              <a:gd name="connsiteY46" fmla="*/ 235722 h 5913566"/>
              <a:gd name="connsiteX47" fmla="*/ 3334226 w 5979492"/>
              <a:gd name="connsiteY47" fmla="*/ 245851 h 5913566"/>
              <a:gd name="connsiteX48" fmla="*/ 3351521 w 5979492"/>
              <a:gd name="connsiteY48" fmla="*/ 255434 h 5913566"/>
              <a:gd name="connsiteX49" fmla="*/ 3369100 w 5979492"/>
              <a:gd name="connsiteY49" fmla="*/ 265016 h 5913566"/>
              <a:gd name="connsiteX50" fmla="*/ 3386111 w 5979492"/>
              <a:gd name="connsiteY50" fmla="*/ 274324 h 5913566"/>
              <a:gd name="connsiteX51" fmla="*/ 3403689 w 5979492"/>
              <a:gd name="connsiteY51" fmla="*/ 283359 h 5913566"/>
              <a:gd name="connsiteX52" fmla="*/ 3421551 w 5979492"/>
              <a:gd name="connsiteY52" fmla="*/ 291846 h 5913566"/>
              <a:gd name="connsiteX53" fmla="*/ 3439129 w 5979492"/>
              <a:gd name="connsiteY53" fmla="*/ 300059 h 5913566"/>
              <a:gd name="connsiteX54" fmla="*/ 3456992 w 5979492"/>
              <a:gd name="connsiteY54" fmla="*/ 308272 h 5913566"/>
              <a:gd name="connsiteX55" fmla="*/ 3475420 w 5979492"/>
              <a:gd name="connsiteY55" fmla="*/ 315938 h 5913566"/>
              <a:gd name="connsiteX56" fmla="*/ 3493850 w 5979492"/>
              <a:gd name="connsiteY56" fmla="*/ 323056 h 5913566"/>
              <a:gd name="connsiteX57" fmla="*/ 3511995 w 5979492"/>
              <a:gd name="connsiteY57" fmla="*/ 329901 h 5913566"/>
              <a:gd name="connsiteX58" fmla="*/ 3530991 w 5979492"/>
              <a:gd name="connsiteY58" fmla="*/ 336472 h 5913566"/>
              <a:gd name="connsiteX59" fmla="*/ 3549987 w 5979492"/>
              <a:gd name="connsiteY59" fmla="*/ 342495 h 5913566"/>
              <a:gd name="connsiteX60" fmla="*/ 3569550 w 5979492"/>
              <a:gd name="connsiteY60" fmla="*/ 348244 h 5913566"/>
              <a:gd name="connsiteX61" fmla="*/ 3588829 w 5979492"/>
              <a:gd name="connsiteY61" fmla="*/ 353719 h 5913566"/>
              <a:gd name="connsiteX62" fmla="*/ 3607542 w 5979492"/>
              <a:gd name="connsiteY62" fmla="*/ 359469 h 5913566"/>
              <a:gd name="connsiteX63" fmla="*/ 3626538 w 5979492"/>
              <a:gd name="connsiteY63" fmla="*/ 365765 h 5913566"/>
              <a:gd name="connsiteX64" fmla="*/ 3644967 w 5979492"/>
              <a:gd name="connsiteY64" fmla="*/ 372336 h 5913566"/>
              <a:gd name="connsiteX65" fmla="*/ 3663396 w 5979492"/>
              <a:gd name="connsiteY65" fmla="*/ 379181 h 5913566"/>
              <a:gd name="connsiteX66" fmla="*/ 3681258 w 5979492"/>
              <a:gd name="connsiteY66" fmla="*/ 386299 h 5913566"/>
              <a:gd name="connsiteX67" fmla="*/ 3699120 w 5979492"/>
              <a:gd name="connsiteY67" fmla="*/ 393965 h 5913566"/>
              <a:gd name="connsiteX68" fmla="*/ 3716981 w 5979492"/>
              <a:gd name="connsiteY68" fmla="*/ 402178 h 5913566"/>
              <a:gd name="connsiteX69" fmla="*/ 3733993 w 5979492"/>
              <a:gd name="connsiteY69" fmla="*/ 410939 h 5913566"/>
              <a:gd name="connsiteX70" fmla="*/ 3751288 w 5979492"/>
              <a:gd name="connsiteY70" fmla="*/ 419700 h 5913566"/>
              <a:gd name="connsiteX71" fmla="*/ 3768015 w 5979492"/>
              <a:gd name="connsiteY71" fmla="*/ 429555 h 5913566"/>
              <a:gd name="connsiteX72" fmla="*/ 3784460 w 5979492"/>
              <a:gd name="connsiteY72" fmla="*/ 439411 h 5913566"/>
              <a:gd name="connsiteX73" fmla="*/ 3800621 w 5979492"/>
              <a:gd name="connsiteY73" fmla="*/ 450088 h 5913566"/>
              <a:gd name="connsiteX74" fmla="*/ 3816215 w 5979492"/>
              <a:gd name="connsiteY74" fmla="*/ 461313 h 5913566"/>
              <a:gd name="connsiteX75" fmla="*/ 3831525 w 5979492"/>
              <a:gd name="connsiteY75" fmla="*/ 473085 h 5913566"/>
              <a:gd name="connsiteX76" fmla="*/ 3839463 w 5979492"/>
              <a:gd name="connsiteY76" fmla="*/ 479383 h 5913566"/>
              <a:gd name="connsiteX77" fmla="*/ 3846835 w 5979492"/>
              <a:gd name="connsiteY77" fmla="*/ 485679 h 5913566"/>
              <a:gd name="connsiteX78" fmla="*/ 3850804 w 5979492"/>
              <a:gd name="connsiteY78" fmla="*/ 483763 h 5913566"/>
              <a:gd name="connsiteX79" fmla="*/ 3854491 w 5979492"/>
              <a:gd name="connsiteY79" fmla="*/ 482941 h 5913566"/>
              <a:gd name="connsiteX80" fmla="*/ 3857893 w 5979492"/>
              <a:gd name="connsiteY80" fmla="*/ 482668 h 5913566"/>
              <a:gd name="connsiteX81" fmla="*/ 3861295 w 5979492"/>
              <a:gd name="connsiteY81" fmla="*/ 482941 h 5913566"/>
              <a:gd name="connsiteX82" fmla="*/ 3864413 w 5979492"/>
              <a:gd name="connsiteY82" fmla="*/ 483489 h 5913566"/>
              <a:gd name="connsiteX83" fmla="*/ 3867533 w 5979492"/>
              <a:gd name="connsiteY83" fmla="*/ 484584 h 5913566"/>
              <a:gd name="connsiteX84" fmla="*/ 3870084 w 5979492"/>
              <a:gd name="connsiteY84" fmla="*/ 485953 h 5913566"/>
              <a:gd name="connsiteX85" fmla="*/ 3873203 w 5979492"/>
              <a:gd name="connsiteY85" fmla="*/ 487596 h 5913566"/>
              <a:gd name="connsiteX86" fmla="*/ 3878022 w 5979492"/>
              <a:gd name="connsiteY86" fmla="*/ 491155 h 5913566"/>
              <a:gd name="connsiteX87" fmla="*/ 3883410 w 5979492"/>
              <a:gd name="connsiteY87" fmla="*/ 494988 h 5913566"/>
              <a:gd name="connsiteX88" fmla="*/ 3888513 w 5979492"/>
              <a:gd name="connsiteY88" fmla="*/ 498820 h 5913566"/>
              <a:gd name="connsiteX89" fmla="*/ 3891348 w 5979492"/>
              <a:gd name="connsiteY89" fmla="*/ 500190 h 5913566"/>
              <a:gd name="connsiteX90" fmla="*/ 3894183 w 5979492"/>
              <a:gd name="connsiteY90" fmla="*/ 501558 h 5913566"/>
              <a:gd name="connsiteX91" fmla="*/ 3901271 w 5979492"/>
              <a:gd name="connsiteY91" fmla="*/ 503475 h 5913566"/>
              <a:gd name="connsiteX92" fmla="*/ 3908076 w 5979492"/>
              <a:gd name="connsiteY92" fmla="*/ 505665 h 5913566"/>
              <a:gd name="connsiteX93" fmla="*/ 3914597 w 5979492"/>
              <a:gd name="connsiteY93" fmla="*/ 507856 h 5913566"/>
              <a:gd name="connsiteX94" fmla="*/ 3921402 w 5979492"/>
              <a:gd name="connsiteY94" fmla="*/ 510319 h 5913566"/>
              <a:gd name="connsiteX95" fmla="*/ 3934444 w 5979492"/>
              <a:gd name="connsiteY95" fmla="*/ 515521 h 5913566"/>
              <a:gd name="connsiteX96" fmla="*/ 3947202 w 5979492"/>
              <a:gd name="connsiteY96" fmla="*/ 521270 h 5913566"/>
              <a:gd name="connsiteX97" fmla="*/ 3959677 w 5979492"/>
              <a:gd name="connsiteY97" fmla="*/ 527567 h 5913566"/>
              <a:gd name="connsiteX98" fmla="*/ 3971869 w 5979492"/>
              <a:gd name="connsiteY98" fmla="*/ 534138 h 5913566"/>
              <a:gd name="connsiteX99" fmla="*/ 3984060 w 5979492"/>
              <a:gd name="connsiteY99" fmla="*/ 540982 h 5913566"/>
              <a:gd name="connsiteX100" fmla="*/ 3995685 w 5979492"/>
              <a:gd name="connsiteY100" fmla="*/ 548100 h 5913566"/>
              <a:gd name="connsiteX101" fmla="*/ 4019501 w 5979492"/>
              <a:gd name="connsiteY101" fmla="*/ 562611 h 5913566"/>
              <a:gd name="connsiteX102" fmla="*/ 4043599 w 5979492"/>
              <a:gd name="connsiteY102" fmla="*/ 576847 h 5913566"/>
              <a:gd name="connsiteX103" fmla="*/ 4055507 w 5979492"/>
              <a:gd name="connsiteY103" fmla="*/ 583691 h 5913566"/>
              <a:gd name="connsiteX104" fmla="*/ 4067699 w 5979492"/>
              <a:gd name="connsiteY104" fmla="*/ 590536 h 5913566"/>
              <a:gd name="connsiteX105" fmla="*/ 4079891 w 5979492"/>
              <a:gd name="connsiteY105" fmla="*/ 596832 h 5913566"/>
              <a:gd name="connsiteX106" fmla="*/ 4092649 w 5979492"/>
              <a:gd name="connsiteY106" fmla="*/ 602582 h 5913566"/>
              <a:gd name="connsiteX107" fmla="*/ 4134894 w 5979492"/>
              <a:gd name="connsiteY107" fmla="*/ 629412 h 5913566"/>
              <a:gd name="connsiteX108" fmla="*/ 4177139 w 5979492"/>
              <a:gd name="connsiteY108" fmla="*/ 655968 h 5913566"/>
              <a:gd name="connsiteX109" fmla="*/ 4219383 w 5979492"/>
              <a:gd name="connsiteY109" fmla="*/ 683072 h 5913566"/>
              <a:gd name="connsiteX110" fmla="*/ 4261062 w 5979492"/>
              <a:gd name="connsiteY110" fmla="*/ 710176 h 5913566"/>
              <a:gd name="connsiteX111" fmla="*/ 4281759 w 5979492"/>
              <a:gd name="connsiteY111" fmla="*/ 724139 h 5913566"/>
              <a:gd name="connsiteX112" fmla="*/ 4302172 w 5979492"/>
              <a:gd name="connsiteY112" fmla="*/ 738101 h 5913566"/>
              <a:gd name="connsiteX113" fmla="*/ 4322586 w 5979492"/>
              <a:gd name="connsiteY113" fmla="*/ 752337 h 5913566"/>
              <a:gd name="connsiteX114" fmla="*/ 4342999 w 5979492"/>
              <a:gd name="connsiteY114" fmla="*/ 766848 h 5913566"/>
              <a:gd name="connsiteX115" fmla="*/ 4363130 w 5979492"/>
              <a:gd name="connsiteY115" fmla="*/ 781358 h 5913566"/>
              <a:gd name="connsiteX116" fmla="*/ 4382977 w 5979492"/>
              <a:gd name="connsiteY116" fmla="*/ 796141 h 5913566"/>
              <a:gd name="connsiteX117" fmla="*/ 4402539 w 5979492"/>
              <a:gd name="connsiteY117" fmla="*/ 811473 h 5913566"/>
              <a:gd name="connsiteX118" fmla="*/ 4421819 w 5979492"/>
              <a:gd name="connsiteY118" fmla="*/ 827079 h 5913566"/>
              <a:gd name="connsiteX119" fmla="*/ 4431459 w 5979492"/>
              <a:gd name="connsiteY119" fmla="*/ 835018 h 5913566"/>
              <a:gd name="connsiteX120" fmla="*/ 4441382 w 5979492"/>
              <a:gd name="connsiteY120" fmla="*/ 842958 h 5913566"/>
              <a:gd name="connsiteX121" fmla="*/ 4460662 w 5979492"/>
              <a:gd name="connsiteY121" fmla="*/ 858837 h 5913566"/>
              <a:gd name="connsiteX122" fmla="*/ 4479941 w 5979492"/>
              <a:gd name="connsiteY122" fmla="*/ 875263 h 5913566"/>
              <a:gd name="connsiteX123" fmla="*/ 4499504 w 5979492"/>
              <a:gd name="connsiteY123" fmla="*/ 891142 h 5913566"/>
              <a:gd name="connsiteX124" fmla="*/ 4509143 w 5979492"/>
              <a:gd name="connsiteY124" fmla="*/ 899081 h 5913566"/>
              <a:gd name="connsiteX125" fmla="*/ 4518783 w 5979492"/>
              <a:gd name="connsiteY125" fmla="*/ 906747 h 5913566"/>
              <a:gd name="connsiteX126" fmla="*/ 4528991 w 5979492"/>
              <a:gd name="connsiteY126" fmla="*/ 914413 h 5913566"/>
              <a:gd name="connsiteX127" fmla="*/ 4539481 w 5979492"/>
              <a:gd name="connsiteY127" fmla="*/ 921531 h 5913566"/>
              <a:gd name="connsiteX128" fmla="*/ 4549971 w 5979492"/>
              <a:gd name="connsiteY128" fmla="*/ 928649 h 5913566"/>
              <a:gd name="connsiteX129" fmla="*/ 4560745 w 5979492"/>
              <a:gd name="connsiteY129" fmla="*/ 935494 h 5913566"/>
              <a:gd name="connsiteX130" fmla="*/ 4572085 w 5979492"/>
              <a:gd name="connsiteY130" fmla="*/ 942065 h 5913566"/>
              <a:gd name="connsiteX131" fmla="*/ 4583143 w 5979492"/>
              <a:gd name="connsiteY131" fmla="*/ 948088 h 5913566"/>
              <a:gd name="connsiteX132" fmla="*/ 4588247 w 5979492"/>
              <a:gd name="connsiteY132" fmla="*/ 954384 h 5913566"/>
              <a:gd name="connsiteX133" fmla="*/ 4593633 w 5979492"/>
              <a:gd name="connsiteY133" fmla="*/ 960681 h 5913566"/>
              <a:gd name="connsiteX134" fmla="*/ 4599021 w 5979492"/>
              <a:gd name="connsiteY134" fmla="*/ 966704 h 5913566"/>
              <a:gd name="connsiteX135" fmla="*/ 4604691 w 5979492"/>
              <a:gd name="connsiteY135" fmla="*/ 972728 h 5913566"/>
              <a:gd name="connsiteX136" fmla="*/ 4610078 w 5979492"/>
              <a:gd name="connsiteY136" fmla="*/ 978476 h 5913566"/>
              <a:gd name="connsiteX137" fmla="*/ 4616032 w 5979492"/>
              <a:gd name="connsiteY137" fmla="*/ 984226 h 5913566"/>
              <a:gd name="connsiteX138" fmla="*/ 4627940 w 5979492"/>
              <a:gd name="connsiteY138" fmla="*/ 995451 h 5913566"/>
              <a:gd name="connsiteX139" fmla="*/ 4640415 w 5979492"/>
              <a:gd name="connsiteY139" fmla="*/ 1006128 h 5913566"/>
              <a:gd name="connsiteX140" fmla="*/ 4653173 w 5979492"/>
              <a:gd name="connsiteY140" fmla="*/ 1016258 h 5913566"/>
              <a:gd name="connsiteX141" fmla="*/ 4666215 w 5979492"/>
              <a:gd name="connsiteY141" fmla="*/ 1026388 h 5913566"/>
              <a:gd name="connsiteX142" fmla="*/ 4679257 w 5979492"/>
              <a:gd name="connsiteY142" fmla="*/ 1035969 h 5913566"/>
              <a:gd name="connsiteX143" fmla="*/ 4705909 w 5979492"/>
              <a:gd name="connsiteY143" fmla="*/ 1055134 h 5913566"/>
              <a:gd name="connsiteX144" fmla="*/ 4732843 w 5979492"/>
              <a:gd name="connsiteY144" fmla="*/ 1074298 h 5913566"/>
              <a:gd name="connsiteX145" fmla="*/ 4745885 w 5979492"/>
              <a:gd name="connsiteY145" fmla="*/ 1084154 h 5913566"/>
              <a:gd name="connsiteX146" fmla="*/ 4758927 w 5979492"/>
              <a:gd name="connsiteY146" fmla="*/ 1094010 h 5913566"/>
              <a:gd name="connsiteX147" fmla="*/ 4771969 w 5979492"/>
              <a:gd name="connsiteY147" fmla="*/ 1104414 h 5913566"/>
              <a:gd name="connsiteX148" fmla="*/ 4784445 w 5979492"/>
              <a:gd name="connsiteY148" fmla="*/ 1114817 h 5913566"/>
              <a:gd name="connsiteX149" fmla="*/ 4792383 w 5979492"/>
              <a:gd name="connsiteY149" fmla="*/ 1121662 h 5913566"/>
              <a:gd name="connsiteX150" fmla="*/ 4801172 w 5979492"/>
              <a:gd name="connsiteY150" fmla="*/ 1128233 h 5913566"/>
              <a:gd name="connsiteX151" fmla="*/ 4809395 w 5979492"/>
              <a:gd name="connsiteY151" fmla="*/ 1134803 h 5913566"/>
              <a:gd name="connsiteX152" fmla="*/ 4817333 w 5979492"/>
              <a:gd name="connsiteY152" fmla="*/ 1141647 h 5913566"/>
              <a:gd name="connsiteX153" fmla="*/ 4824988 w 5979492"/>
              <a:gd name="connsiteY153" fmla="*/ 1148492 h 5913566"/>
              <a:gd name="connsiteX154" fmla="*/ 4828957 w 5979492"/>
              <a:gd name="connsiteY154" fmla="*/ 1152325 h 5913566"/>
              <a:gd name="connsiteX155" fmla="*/ 4832359 w 5979492"/>
              <a:gd name="connsiteY155" fmla="*/ 1155883 h 5913566"/>
              <a:gd name="connsiteX156" fmla="*/ 4835762 w 5979492"/>
              <a:gd name="connsiteY156" fmla="*/ 1159991 h 5913566"/>
              <a:gd name="connsiteX157" fmla="*/ 4838881 w 5979492"/>
              <a:gd name="connsiteY157" fmla="*/ 1163823 h 5913566"/>
              <a:gd name="connsiteX158" fmla="*/ 4841999 w 5979492"/>
              <a:gd name="connsiteY158" fmla="*/ 1168204 h 5913566"/>
              <a:gd name="connsiteX159" fmla="*/ 4844835 w 5979492"/>
              <a:gd name="connsiteY159" fmla="*/ 1172858 h 5913566"/>
              <a:gd name="connsiteX160" fmla="*/ 4946619 w 5979492"/>
              <a:gd name="connsiteY160" fmla="*/ 1258276 h 5913566"/>
              <a:gd name="connsiteX161" fmla="*/ 5026289 w 5979492"/>
              <a:gd name="connsiteY161" fmla="*/ 1327815 h 5913566"/>
              <a:gd name="connsiteX162" fmla="*/ 5105675 w 5979492"/>
              <a:gd name="connsiteY162" fmla="*/ 1397902 h 5913566"/>
              <a:gd name="connsiteX163" fmla="*/ 5123821 w 5979492"/>
              <a:gd name="connsiteY163" fmla="*/ 1426649 h 5913566"/>
              <a:gd name="connsiteX164" fmla="*/ 5132327 w 5979492"/>
              <a:gd name="connsiteY164" fmla="*/ 1431029 h 5913566"/>
              <a:gd name="connsiteX165" fmla="*/ 5140832 w 5979492"/>
              <a:gd name="connsiteY165" fmla="*/ 1435409 h 5913566"/>
              <a:gd name="connsiteX166" fmla="*/ 5149054 w 5979492"/>
              <a:gd name="connsiteY166" fmla="*/ 1440063 h 5913566"/>
              <a:gd name="connsiteX167" fmla="*/ 5156993 w 5979492"/>
              <a:gd name="connsiteY167" fmla="*/ 1444991 h 5913566"/>
              <a:gd name="connsiteX168" fmla="*/ 5164648 w 5979492"/>
              <a:gd name="connsiteY168" fmla="*/ 1450193 h 5913566"/>
              <a:gd name="connsiteX169" fmla="*/ 5172587 w 5979492"/>
              <a:gd name="connsiteY169" fmla="*/ 1455121 h 5913566"/>
              <a:gd name="connsiteX170" fmla="*/ 5179958 w 5979492"/>
              <a:gd name="connsiteY170" fmla="*/ 1460597 h 5913566"/>
              <a:gd name="connsiteX171" fmla="*/ 5187330 w 5979492"/>
              <a:gd name="connsiteY171" fmla="*/ 1466072 h 5913566"/>
              <a:gd name="connsiteX172" fmla="*/ 5194701 w 5979492"/>
              <a:gd name="connsiteY172" fmla="*/ 1471548 h 5913566"/>
              <a:gd name="connsiteX173" fmla="*/ 5201790 w 5979492"/>
              <a:gd name="connsiteY173" fmla="*/ 1477297 h 5913566"/>
              <a:gd name="connsiteX174" fmla="*/ 5215399 w 5979492"/>
              <a:gd name="connsiteY174" fmla="*/ 1489070 h 5913566"/>
              <a:gd name="connsiteX175" fmla="*/ 5228724 w 5979492"/>
              <a:gd name="connsiteY175" fmla="*/ 1501389 h 5913566"/>
              <a:gd name="connsiteX176" fmla="*/ 5241766 w 5979492"/>
              <a:gd name="connsiteY176" fmla="*/ 1513709 h 5913566"/>
              <a:gd name="connsiteX177" fmla="*/ 5254524 w 5979492"/>
              <a:gd name="connsiteY177" fmla="*/ 1526577 h 5913566"/>
              <a:gd name="connsiteX178" fmla="*/ 5266716 w 5979492"/>
              <a:gd name="connsiteY178" fmla="*/ 1539718 h 5913566"/>
              <a:gd name="connsiteX179" fmla="*/ 5279191 w 5979492"/>
              <a:gd name="connsiteY179" fmla="*/ 1552859 h 5913566"/>
              <a:gd name="connsiteX180" fmla="*/ 5291099 w 5979492"/>
              <a:gd name="connsiteY180" fmla="*/ 1566275 h 5913566"/>
              <a:gd name="connsiteX181" fmla="*/ 5314631 w 5979492"/>
              <a:gd name="connsiteY181" fmla="*/ 1593378 h 5913566"/>
              <a:gd name="connsiteX182" fmla="*/ 5338731 w 5979492"/>
              <a:gd name="connsiteY182" fmla="*/ 1620208 h 5913566"/>
              <a:gd name="connsiteX183" fmla="*/ 5350922 w 5979492"/>
              <a:gd name="connsiteY183" fmla="*/ 1627326 h 5913566"/>
              <a:gd name="connsiteX184" fmla="*/ 5362831 w 5979492"/>
              <a:gd name="connsiteY184" fmla="*/ 1635266 h 5913566"/>
              <a:gd name="connsiteX185" fmla="*/ 5368785 w 5979492"/>
              <a:gd name="connsiteY185" fmla="*/ 1639099 h 5913566"/>
              <a:gd name="connsiteX186" fmla="*/ 5373887 w 5979492"/>
              <a:gd name="connsiteY186" fmla="*/ 1643479 h 5913566"/>
              <a:gd name="connsiteX187" fmla="*/ 5379558 w 5979492"/>
              <a:gd name="connsiteY187" fmla="*/ 1647860 h 5913566"/>
              <a:gd name="connsiteX188" fmla="*/ 5384661 w 5979492"/>
              <a:gd name="connsiteY188" fmla="*/ 1651966 h 5913566"/>
              <a:gd name="connsiteX189" fmla="*/ 5389765 w 5979492"/>
              <a:gd name="connsiteY189" fmla="*/ 1656621 h 5913566"/>
              <a:gd name="connsiteX190" fmla="*/ 5394869 w 5979492"/>
              <a:gd name="connsiteY190" fmla="*/ 1661549 h 5913566"/>
              <a:gd name="connsiteX191" fmla="*/ 5399405 w 5979492"/>
              <a:gd name="connsiteY191" fmla="*/ 1666477 h 5913566"/>
              <a:gd name="connsiteX192" fmla="*/ 5403941 w 5979492"/>
              <a:gd name="connsiteY192" fmla="*/ 1671405 h 5913566"/>
              <a:gd name="connsiteX193" fmla="*/ 5408477 w 5979492"/>
              <a:gd name="connsiteY193" fmla="*/ 1676606 h 5913566"/>
              <a:gd name="connsiteX194" fmla="*/ 5412447 w 5979492"/>
              <a:gd name="connsiteY194" fmla="*/ 1682081 h 5913566"/>
              <a:gd name="connsiteX195" fmla="*/ 5416416 w 5979492"/>
              <a:gd name="connsiteY195" fmla="*/ 1687831 h 5913566"/>
              <a:gd name="connsiteX196" fmla="*/ 5420101 w 5979492"/>
              <a:gd name="connsiteY196" fmla="*/ 1693854 h 5913566"/>
              <a:gd name="connsiteX197" fmla="*/ 5429174 w 5979492"/>
              <a:gd name="connsiteY197" fmla="*/ 1699877 h 5913566"/>
              <a:gd name="connsiteX198" fmla="*/ 5437964 w 5979492"/>
              <a:gd name="connsiteY198" fmla="*/ 1706174 h 5913566"/>
              <a:gd name="connsiteX199" fmla="*/ 5446469 w 5979492"/>
              <a:gd name="connsiteY199" fmla="*/ 1712471 h 5913566"/>
              <a:gd name="connsiteX200" fmla="*/ 5455258 w 5979492"/>
              <a:gd name="connsiteY200" fmla="*/ 1718767 h 5913566"/>
              <a:gd name="connsiteX201" fmla="*/ 5463197 w 5979492"/>
              <a:gd name="connsiteY201" fmla="*/ 1725338 h 5913566"/>
              <a:gd name="connsiteX202" fmla="*/ 5471419 w 5979492"/>
              <a:gd name="connsiteY202" fmla="*/ 1732183 h 5913566"/>
              <a:gd name="connsiteX203" fmla="*/ 5479074 w 5979492"/>
              <a:gd name="connsiteY203" fmla="*/ 1739027 h 5913566"/>
              <a:gd name="connsiteX204" fmla="*/ 5486729 w 5979492"/>
              <a:gd name="connsiteY204" fmla="*/ 1746419 h 5913566"/>
              <a:gd name="connsiteX205" fmla="*/ 5494101 w 5979492"/>
              <a:gd name="connsiteY205" fmla="*/ 1753811 h 5913566"/>
              <a:gd name="connsiteX206" fmla="*/ 5500906 w 5979492"/>
              <a:gd name="connsiteY206" fmla="*/ 1761477 h 5913566"/>
              <a:gd name="connsiteX207" fmla="*/ 5507427 w 5979492"/>
              <a:gd name="connsiteY207" fmla="*/ 1769416 h 5913566"/>
              <a:gd name="connsiteX208" fmla="*/ 5513948 w 5979492"/>
              <a:gd name="connsiteY208" fmla="*/ 1777630 h 5913566"/>
              <a:gd name="connsiteX209" fmla="*/ 5519619 w 5979492"/>
              <a:gd name="connsiteY209" fmla="*/ 1786391 h 5913566"/>
              <a:gd name="connsiteX210" fmla="*/ 5525005 w 5979492"/>
              <a:gd name="connsiteY210" fmla="*/ 1795151 h 5913566"/>
              <a:gd name="connsiteX211" fmla="*/ 5530108 w 5979492"/>
              <a:gd name="connsiteY211" fmla="*/ 1804186 h 5913566"/>
              <a:gd name="connsiteX212" fmla="*/ 5534929 w 5979492"/>
              <a:gd name="connsiteY212" fmla="*/ 1813768 h 5913566"/>
              <a:gd name="connsiteX213" fmla="*/ 5553641 w 5979492"/>
              <a:gd name="connsiteY213" fmla="*/ 1829921 h 5913566"/>
              <a:gd name="connsiteX214" fmla="*/ 5562997 w 5979492"/>
              <a:gd name="connsiteY214" fmla="*/ 1833206 h 5913566"/>
              <a:gd name="connsiteX215" fmla="*/ 5572353 w 5979492"/>
              <a:gd name="connsiteY215" fmla="*/ 1837039 h 5913566"/>
              <a:gd name="connsiteX216" fmla="*/ 5580859 w 5979492"/>
              <a:gd name="connsiteY216" fmla="*/ 1840872 h 5913566"/>
              <a:gd name="connsiteX217" fmla="*/ 5588798 w 5979492"/>
              <a:gd name="connsiteY217" fmla="*/ 1845526 h 5913566"/>
              <a:gd name="connsiteX218" fmla="*/ 5596453 w 5979492"/>
              <a:gd name="connsiteY218" fmla="*/ 1850728 h 5913566"/>
              <a:gd name="connsiteX219" fmla="*/ 5604108 w 5979492"/>
              <a:gd name="connsiteY219" fmla="*/ 1855656 h 5913566"/>
              <a:gd name="connsiteX220" fmla="*/ 5610913 w 5979492"/>
              <a:gd name="connsiteY220" fmla="*/ 1861405 h 5913566"/>
              <a:gd name="connsiteX221" fmla="*/ 5617433 w 5979492"/>
              <a:gd name="connsiteY221" fmla="*/ 1867702 h 5913566"/>
              <a:gd name="connsiteX222" fmla="*/ 5623671 w 5979492"/>
              <a:gd name="connsiteY222" fmla="*/ 1873999 h 5913566"/>
              <a:gd name="connsiteX223" fmla="*/ 5629342 w 5979492"/>
              <a:gd name="connsiteY223" fmla="*/ 1880570 h 5913566"/>
              <a:gd name="connsiteX224" fmla="*/ 5635013 w 5979492"/>
              <a:gd name="connsiteY224" fmla="*/ 1887414 h 5913566"/>
              <a:gd name="connsiteX225" fmla="*/ 5640399 w 5979492"/>
              <a:gd name="connsiteY225" fmla="*/ 1894806 h 5913566"/>
              <a:gd name="connsiteX226" fmla="*/ 5645785 w 5979492"/>
              <a:gd name="connsiteY226" fmla="*/ 1902198 h 5913566"/>
              <a:gd name="connsiteX227" fmla="*/ 5650889 w 5979492"/>
              <a:gd name="connsiteY227" fmla="*/ 1909590 h 5913566"/>
              <a:gd name="connsiteX228" fmla="*/ 5655426 w 5979492"/>
              <a:gd name="connsiteY228" fmla="*/ 1917256 h 5913566"/>
              <a:gd name="connsiteX229" fmla="*/ 5659963 w 5979492"/>
              <a:gd name="connsiteY229" fmla="*/ 1925195 h 5913566"/>
              <a:gd name="connsiteX230" fmla="*/ 5744735 w 5979492"/>
              <a:gd name="connsiteY230" fmla="*/ 2026766 h 5913566"/>
              <a:gd name="connsiteX231" fmla="*/ 5839432 w 5979492"/>
              <a:gd name="connsiteY231" fmla="*/ 2139288 h 5913566"/>
              <a:gd name="connsiteX232" fmla="*/ 5886497 w 5979492"/>
              <a:gd name="connsiteY232" fmla="*/ 2195686 h 5913566"/>
              <a:gd name="connsiteX233" fmla="*/ 5909463 w 5979492"/>
              <a:gd name="connsiteY233" fmla="*/ 2224158 h 5913566"/>
              <a:gd name="connsiteX234" fmla="*/ 5932711 w 5979492"/>
              <a:gd name="connsiteY234" fmla="*/ 2252631 h 5913566"/>
              <a:gd name="connsiteX235" fmla="*/ 5937815 w 5979492"/>
              <a:gd name="connsiteY235" fmla="*/ 2258928 h 5913566"/>
              <a:gd name="connsiteX236" fmla="*/ 5942917 w 5979492"/>
              <a:gd name="connsiteY236" fmla="*/ 2265225 h 5913566"/>
              <a:gd name="connsiteX237" fmla="*/ 5948021 w 5979492"/>
              <a:gd name="connsiteY237" fmla="*/ 2272070 h 5913566"/>
              <a:gd name="connsiteX238" fmla="*/ 5950289 w 5979492"/>
              <a:gd name="connsiteY238" fmla="*/ 2275628 h 5913566"/>
              <a:gd name="connsiteX239" fmla="*/ 5952274 w 5979492"/>
              <a:gd name="connsiteY239" fmla="*/ 2279188 h 5913566"/>
              <a:gd name="connsiteX240" fmla="*/ 5953975 w 5979492"/>
              <a:gd name="connsiteY240" fmla="*/ 2283021 h 5913566"/>
              <a:gd name="connsiteX241" fmla="*/ 5955392 w 5979492"/>
              <a:gd name="connsiteY241" fmla="*/ 2286579 h 5913566"/>
              <a:gd name="connsiteX242" fmla="*/ 5956810 w 5979492"/>
              <a:gd name="connsiteY242" fmla="*/ 2290686 h 5913566"/>
              <a:gd name="connsiteX243" fmla="*/ 5957661 w 5979492"/>
              <a:gd name="connsiteY243" fmla="*/ 2294793 h 5913566"/>
              <a:gd name="connsiteX244" fmla="*/ 5958229 w 5979492"/>
              <a:gd name="connsiteY244" fmla="*/ 2298900 h 5913566"/>
              <a:gd name="connsiteX245" fmla="*/ 5957945 w 5979492"/>
              <a:gd name="connsiteY245" fmla="*/ 2303280 h 5913566"/>
              <a:gd name="connsiteX246" fmla="*/ 5957661 w 5979492"/>
              <a:gd name="connsiteY246" fmla="*/ 2307661 h 5913566"/>
              <a:gd name="connsiteX247" fmla="*/ 5956243 w 5979492"/>
              <a:gd name="connsiteY247" fmla="*/ 2312041 h 5913566"/>
              <a:gd name="connsiteX248" fmla="*/ 5959363 w 5979492"/>
              <a:gd name="connsiteY248" fmla="*/ 2317516 h 5913566"/>
              <a:gd name="connsiteX249" fmla="*/ 5961913 w 5979492"/>
              <a:gd name="connsiteY249" fmla="*/ 2322992 h 5913566"/>
              <a:gd name="connsiteX250" fmla="*/ 5964465 w 5979492"/>
              <a:gd name="connsiteY250" fmla="*/ 2328193 h 5913566"/>
              <a:gd name="connsiteX251" fmla="*/ 5966733 w 5979492"/>
              <a:gd name="connsiteY251" fmla="*/ 2333669 h 5913566"/>
              <a:gd name="connsiteX252" fmla="*/ 5968435 w 5979492"/>
              <a:gd name="connsiteY252" fmla="*/ 2339144 h 5913566"/>
              <a:gd name="connsiteX253" fmla="*/ 5970419 w 5979492"/>
              <a:gd name="connsiteY253" fmla="*/ 2344347 h 5913566"/>
              <a:gd name="connsiteX254" fmla="*/ 5971553 w 5979492"/>
              <a:gd name="connsiteY254" fmla="*/ 2349822 h 5913566"/>
              <a:gd name="connsiteX255" fmla="*/ 5972687 w 5979492"/>
              <a:gd name="connsiteY255" fmla="*/ 2355298 h 5913566"/>
              <a:gd name="connsiteX256" fmla="*/ 5973821 w 5979492"/>
              <a:gd name="connsiteY256" fmla="*/ 2361046 h 5913566"/>
              <a:gd name="connsiteX257" fmla="*/ 5974389 w 5979492"/>
              <a:gd name="connsiteY257" fmla="*/ 2366522 h 5913566"/>
              <a:gd name="connsiteX258" fmla="*/ 5975523 w 5979492"/>
              <a:gd name="connsiteY258" fmla="*/ 2377473 h 5913566"/>
              <a:gd name="connsiteX259" fmla="*/ 5976373 w 5979492"/>
              <a:gd name="connsiteY259" fmla="*/ 2388424 h 5913566"/>
              <a:gd name="connsiteX260" fmla="*/ 5976373 w 5979492"/>
              <a:gd name="connsiteY260" fmla="*/ 2399649 h 5913566"/>
              <a:gd name="connsiteX261" fmla="*/ 5975806 w 5979492"/>
              <a:gd name="connsiteY261" fmla="*/ 2410874 h 5913566"/>
              <a:gd name="connsiteX262" fmla="*/ 5975523 w 5979492"/>
              <a:gd name="connsiteY262" fmla="*/ 2422099 h 5913566"/>
              <a:gd name="connsiteX263" fmla="*/ 5974389 w 5979492"/>
              <a:gd name="connsiteY263" fmla="*/ 2444274 h 5913566"/>
              <a:gd name="connsiteX264" fmla="*/ 5974105 w 5979492"/>
              <a:gd name="connsiteY264" fmla="*/ 2455773 h 5913566"/>
              <a:gd name="connsiteX265" fmla="*/ 5973821 w 5979492"/>
              <a:gd name="connsiteY265" fmla="*/ 2466724 h 5913566"/>
              <a:gd name="connsiteX266" fmla="*/ 5974105 w 5979492"/>
              <a:gd name="connsiteY266" fmla="*/ 2477949 h 5913566"/>
              <a:gd name="connsiteX267" fmla="*/ 5974671 w 5979492"/>
              <a:gd name="connsiteY267" fmla="*/ 2488900 h 5913566"/>
              <a:gd name="connsiteX268" fmla="*/ 5976940 w 5979492"/>
              <a:gd name="connsiteY268" fmla="*/ 2503684 h 5913566"/>
              <a:gd name="connsiteX269" fmla="*/ 5978642 w 5979492"/>
              <a:gd name="connsiteY269" fmla="*/ 2518468 h 5913566"/>
              <a:gd name="connsiteX270" fmla="*/ 5979208 w 5979492"/>
              <a:gd name="connsiteY270" fmla="*/ 2525586 h 5913566"/>
              <a:gd name="connsiteX271" fmla="*/ 5979492 w 5979492"/>
              <a:gd name="connsiteY271" fmla="*/ 2532705 h 5913566"/>
              <a:gd name="connsiteX272" fmla="*/ 5979492 w 5979492"/>
              <a:gd name="connsiteY272" fmla="*/ 2539823 h 5913566"/>
              <a:gd name="connsiteX273" fmla="*/ 5978925 w 5979492"/>
              <a:gd name="connsiteY273" fmla="*/ 2546667 h 5913566"/>
              <a:gd name="connsiteX274" fmla="*/ 5978358 w 5979492"/>
              <a:gd name="connsiteY274" fmla="*/ 2550226 h 5913566"/>
              <a:gd name="connsiteX275" fmla="*/ 5977791 w 5979492"/>
              <a:gd name="connsiteY275" fmla="*/ 2553237 h 5913566"/>
              <a:gd name="connsiteX276" fmla="*/ 5976657 w 5979492"/>
              <a:gd name="connsiteY276" fmla="*/ 2556797 h 5913566"/>
              <a:gd name="connsiteX277" fmla="*/ 5975523 w 5979492"/>
              <a:gd name="connsiteY277" fmla="*/ 2559808 h 5913566"/>
              <a:gd name="connsiteX278" fmla="*/ 5974105 w 5979492"/>
              <a:gd name="connsiteY278" fmla="*/ 2563368 h 5913566"/>
              <a:gd name="connsiteX279" fmla="*/ 5972687 w 5979492"/>
              <a:gd name="connsiteY279" fmla="*/ 2566379 h 5913566"/>
              <a:gd name="connsiteX280" fmla="*/ 5970987 w 5979492"/>
              <a:gd name="connsiteY280" fmla="*/ 2569391 h 5913566"/>
              <a:gd name="connsiteX281" fmla="*/ 5968718 w 5979492"/>
              <a:gd name="connsiteY281" fmla="*/ 2572402 h 5913566"/>
              <a:gd name="connsiteX282" fmla="*/ 5966450 w 5979492"/>
              <a:gd name="connsiteY282" fmla="*/ 2575414 h 5913566"/>
              <a:gd name="connsiteX283" fmla="*/ 5964182 w 5979492"/>
              <a:gd name="connsiteY283" fmla="*/ 2578151 h 5913566"/>
              <a:gd name="connsiteX284" fmla="*/ 5961063 w 5979492"/>
              <a:gd name="connsiteY284" fmla="*/ 2581163 h 5913566"/>
              <a:gd name="connsiteX285" fmla="*/ 5957945 w 5979492"/>
              <a:gd name="connsiteY285" fmla="*/ 2583900 h 5913566"/>
              <a:gd name="connsiteX286" fmla="*/ 5954258 w 5979492"/>
              <a:gd name="connsiteY286" fmla="*/ 2586638 h 5913566"/>
              <a:gd name="connsiteX287" fmla="*/ 5950856 w 5979492"/>
              <a:gd name="connsiteY287" fmla="*/ 2589102 h 5913566"/>
              <a:gd name="connsiteX288" fmla="*/ 5946603 w 5979492"/>
              <a:gd name="connsiteY288" fmla="*/ 2591293 h 5913566"/>
              <a:gd name="connsiteX289" fmla="*/ 5942067 w 5979492"/>
              <a:gd name="connsiteY289" fmla="*/ 2594030 h 5913566"/>
              <a:gd name="connsiteX290" fmla="*/ 5940933 w 5979492"/>
              <a:gd name="connsiteY290" fmla="*/ 2588007 h 5913566"/>
              <a:gd name="connsiteX291" fmla="*/ 5940649 w 5979492"/>
              <a:gd name="connsiteY291" fmla="*/ 2584995 h 5913566"/>
              <a:gd name="connsiteX292" fmla="*/ 5939799 w 5979492"/>
              <a:gd name="connsiteY292" fmla="*/ 2582532 h 5913566"/>
              <a:gd name="connsiteX293" fmla="*/ 5940649 w 5979492"/>
              <a:gd name="connsiteY293" fmla="*/ 2588281 h 5913566"/>
              <a:gd name="connsiteX294" fmla="*/ 5942067 w 5979492"/>
              <a:gd name="connsiteY294" fmla="*/ 2594030 h 5913566"/>
              <a:gd name="connsiteX295" fmla="*/ 5939515 w 5979492"/>
              <a:gd name="connsiteY295" fmla="*/ 2593209 h 5913566"/>
              <a:gd name="connsiteX296" fmla="*/ 5931576 w 5979492"/>
              <a:gd name="connsiteY296" fmla="*/ 2596768 h 5913566"/>
              <a:gd name="connsiteX297" fmla="*/ 5923355 w 5979492"/>
              <a:gd name="connsiteY297" fmla="*/ 2600874 h 5913566"/>
              <a:gd name="connsiteX298" fmla="*/ 5925623 w 5979492"/>
              <a:gd name="connsiteY298" fmla="*/ 2600874 h 5913566"/>
              <a:gd name="connsiteX299" fmla="*/ 5927608 w 5979492"/>
              <a:gd name="connsiteY299" fmla="*/ 2600601 h 5913566"/>
              <a:gd name="connsiteX300" fmla="*/ 5929592 w 5979492"/>
              <a:gd name="connsiteY300" fmla="*/ 2600054 h 5913566"/>
              <a:gd name="connsiteX301" fmla="*/ 5931576 w 5979492"/>
              <a:gd name="connsiteY301" fmla="*/ 2599232 h 5913566"/>
              <a:gd name="connsiteX302" fmla="*/ 5933561 w 5979492"/>
              <a:gd name="connsiteY302" fmla="*/ 2597863 h 5913566"/>
              <a:gd name="connsiteX303" fmla="*/ 5935547 w 5979492"/>
              <a:gd name="connsiteY303" fmla="*/ 2596494 h 5913566"/>
              <a:gd name="connsiteX304" fmla="*/ 5937531 w 5979492"/>
              <a:gd name="connsiteY304" fmla="*/ 2594851 h 5913566"/>
              <a:gd name="connsiteX305" fmla="*/ 5939515 w 5979492"/>
              <a:gd name="connsiteY305" fmla="*/ 2593209 h 5913566"/>
              <a:gd name="connsiteX306" fmla="*/ 5937531 w 5979492"/>
              <a:gd name="connsiteY306" fmla="*/ 2599232 h 5913566"/>
              <a:gd name="connsiteX307" fmla="*/ 5934979 w 5979492"/>
              <a:gd name="connsiteY307" fmla="*/ 2605529 h 5913566"/>
              <a:gd name="connsiteX308" fmla="*/ 5932711 w 5979492"/>
              <a:gd name="connsiteY308" fmla="*/ 2611825 h 5913566"/>
              <a:gd name="connsiteX309" fmla="*/ 5929592 w 5979492"/>
              <a:gd name="connsiteY309" fmla="*/ 2617849 h 5913566"/>
              <a:gd name="connsiteX310" fmla="*/ 5926473 w 5979492"/>
              <a:gd name="connsiteY310" fmla="*/ 2623872 h 5913566"/>
              <a:gd name="connsiteX311" fmla="*/ 5923071 w 5979492"/>
              <a:gd name="connsiteY311" fmla="*/ 2629622 h 5913566"/>
              <a:gd name="connsiteX312" fmla="*/ 5919385 w 5979492"/>
              <a:gd name="connsiteY312" fmla="*/ 2635644 h 5913566"/>
              <a:gd name="connsiteX313" fmla="*/ 5915416 w 5979492"/>
              <a:gd name="connsiteY313" fmla="*/ 2641668 h 5913566"/>
              <a:gd name="connsiteX314" fmla="*/ 5911447 w 5979492"/>
              <a:gd name="connsiteY314" fmla="*/ 2647416 h 5913566"/>
              <a:gd name="connsiteX315" fmla="*/ 5906910 w 5979492"/>
              <a:gd name="connsiteY315" fmla="*/ 2652892 h 5913566"/>
              <a:gd name="connsiteX316" fmla="*/ 5902090 w 5979492"/>
              <a:gd name="connsiteY316" fmla="*/ 2658367 h 5913566"/>
              <a:gd name="connsiteX317" fmla="*/ 5897271 w 5979492"/>
              <a:gd name="connsiteY317" fmla="*/ 2663843 h 5913566"/>
              <a:gd name="connsiteX318" fmla="*/ 5892167 w 5979492"/>
              <a:gd name="connsiteY318" fmla="*/ 2669045 h 5913566"/>
              <a:gd name="connsiteX319" fmla="*/ 5887063 w 5979492"/>
              <a:gd name="connsiteY319" fmla="*/ 2673973 h 5913566"/>
              <a:gd name="connsiteX320" fmla="*/ 5881393 w 5979492"/>
              <a:gd name="connsiteY320" fmla="*/ 2678901 h 5913566"/>
              <a:gd name="connsiteX321" fmla="*/ 5876006 w 5979492"/>
              <a:gd name="connsiteY321" fmla="*/ 2683555 h 5913566"/>
              <a:gd name="connsiteX322" fmla="*/ 5870053 w 5979492"/>
              <a:gd name="connsiteY322" fmla="*/ 2688210 h 5913566"/>
              <a:gd name="connsiteX323" fmla="*/ 5864099 w 5979492"/>
              <a:gd name="connsiteY323" fmla="*/ 2692316 h 5913566"/>
              <a:gd name="connsiteX324" fmla="*/ 5858145 w 5979492"/>
              <a:gd name="connsiteY324" fmla="*/ 2696423 h 5913566"/>
              <a:gd name="connsiteX325" fmla="*/ 5852474 w 5979492"/>
              <a:gd name="connsiteY325" fmla="*/ 2700256 h 5913566"/>
              <a:gd name="connsiteX326" fmla="*/ 5846237 w 5979492"/>
              <a:gd name="connsiteY326" fmla="*/ 2703814 h 5913566"/>
              <a:gd name="connsiteX327" fmla="*/ 5839715 w 5979492"/>
              <a:gd name="connsiteY327" fmla="*/ 2707374 h 5913566"/>
              <a:gd name="connsiteX328" fmla="*/ 5833479 w 5979492"/>
              <a:gd name="connsiteY328" fmla="*/ 2710385 h 5913566"/>
              <a:gd name="connsiteX329" fmla="*/ 5826957 w 5979492"/>
              <a:gd name="connsiteY329" fmla="*/ 2713123 h 5913566"/>
              <a:gd name="connsiteX330" fmla="*/ 5820435 w 5979492"/>
              <a:gd name="connsiteY330" fmla="*/ 2715587 h 5913566"/>
              <a:gd name="connsiteX331" fmla="*/ 5813915 w 5979492"/>
              <a:gd name="connsiteY331" fmla="*/ 2717777 h 5913566"/>
              <a:gd name="connsiteX332" fmla="*/ 5807110 w 5979492"/>
              <a:gd name="connsiteY332" fmla="*/ 2719968 h 5913566"/>
              <a:gd name="connsiteX333" fmla="*/ 5800589 w 5979492"/>
              <a:gd name="connsiteY333" fmla="*/ 2721610 h 5913566"/>
              <a:gd name="connsiteX334" fmla="*/ 5793785 w 5979492"/>
              <a:gd name="connsiteY334" fmla="*/ 2722705 h 5913566"/>
              <a:gd name="connsiteX335" fmla="*/ 5787263 w 5979492"/>
              <a:gd name="connsiteY335" fmla="*/ 2723800 h 5913566"/>
              <a:gd name="connsiteX336" fmla="*/ 5780742 w 5979492"/>
              <a:gd name="connsiteY336" fmla="*/ 2724348 h 5913566"/>
              <a:gd name="connsiteX337" fmla="*/ 5773937 w 5979492"/>
              <a:gd name="connsiteY337" fmla="*/ 2724622 h 5913566"/>
              <a:gd name="connsiteX338" fmla="*/ 5755226 w 5979492"/>
              <a:gd name="connsiteY338" fmla="*/ 2724896 h 5913566"/>
              <a:gd name="connsiteX339" fmla="*/ 5736513 w 5979492"/>
              <a:gd name="connsiteY339" fmla="*/ 2725991 h 5913566"/>
              <a:gd name="connsiteX340" fmla="*/ 5698521 w 5979492"/>
              <a:gd name="connsiteY340" fmla="*/ 2728454 h 5913566"/>
              <a:gd name="connsiteX341" fmla="*/ 5679808 w 5979492"/>
              <a:gd name="connsiteY341" fmla="*/ 2729549 h 5913566"/>
              <a:gd name="connsiteX342" fmla="*/ 5660813 w 5979492"/>
              <a:gd name="connsiteY342" fmla="*/ 2730644 h 5913566"/>
              <a:gd name="connsiteX343" fmla="*/ 5641817 w 5979492"/>
              <a:gd name="connsiteY343" fmla="*/ 2730919 h 5913566"/>
              <a:gd name="connsiteX344" fmla="*/ 5632745 w 5979492"/>
              <a:gd name="connsiteY344" fmla="*/ 2730919 h 5913566"/>
              <a:gd name="connsiteX345" fmla="*/ 5623103 w 5979492"/>
              <a:gd name="connsiteY345" fmla="*/ 2730919 h 5913566"/>
              <a:gd name="connsiteX346" fmla="*/ 5614031 w 5979492"/>
              <a:gd name="connsiteY346" fmla="*/ 2730644 h 5913566"/>
              <a:gd name="connsiteX347" fmla="*/ 5604958 w 5979492"/>
              <a:gd name="connsiteY347" fmla="*/ 2730097 h 5913566"/>
              <a:gd name="connsiteX348" fmla="*/ 5595319 w 5979492"/>
              <a:gd name="connsiteY348" fmla="*/ 2729276 h 5913566"/>
              <a:gd name="connsiteX349" fmla="*/ 5586247 w 5979492"/>
              <a:gd name="connsiteY349" fmla="*/ 2728181 h 5913566"/>
              <a:gd name="connsiteX350" fmla="*/ 5576890 w 5979492"/>
              <a:gd name="connsiteY350" fmla="*/ 2726812 h 5913566"/>
              <a:gd name="connsiteX351" fmla="*/ 5568101 w 5979492"/>
              <a:gd name="connsiteY351" fmla="*/ 2724896 h 5913566"/>
              <a:gd name="connsiteX352" fmla="*/ 5559029 w 5979492"/>
              <a:gd name="connsiteY352" fmla="*/ 2722979 h 5913566"/>
              <a:gd name="connsiteX353" fmla="*/ 5549955 w 5979492"/>
              <a:gd name="connsiteY353" fmla="*/ 2720788 h 5913566"/>
              <a:gd name="connsiteX354" fmla="*/ 5541166 w 5979492"/>
              <a:gd name="connsiteY354" fmla="*/ 2717777 h 5913566"/>
              <a:gd name="connsiteX355" fmla="*/ 5532377 w 5979492"/>
              <a:gd name="connsiteY355" fmla="*/ 2714765 h 5913566"/>
              <a:gd name="connsiteX356" fmla="*/ 5523303 w 5979492"/>
              <a:gd name="connsiteY356" fmla="*/ 2711207 h 5913566"/>
              <a:gd name="connsiteX357" fmla="*/ 5514799 w 5979492"/>
              <a:gd name="connsiteY357" fmla="*/ 2707374 h 5913566"/>
              <a:gd name="connsiteX358" fmla="*/ 5506009 w 5979492"/>
              <a:gd name="connsiteY358" fmla="*/ 2702719 h 5913566"/>
              <a:gd name="connsiteX359" fmla="*/ 5497219 w 5979492"/>
              <a:gd name="connsiteY359" fmla="*/ 2697518 h 5913566"/>
              <a:gd name="connsiteX360" fmla="*/ 5488998 w 5979492"/>
              <a:gd name="connsiteY360" fmla="*/ 2692042 h 5913566"/>
              <a:gd name="connsiteX361" fmla="*/ 5480776 w 5979492"/>
              <a:gd name="connsiteY361" fmla="*/ 2686019 h 5913566"/>
              <a:gd name="connsiteX362" fmla="*/ 5472269 w 5979492"/>
              <a:gd name="connsiteY362" fmla="*/ 2683829 h 5913566"/>
              <a:gd name="connsiteX363" fmla="*/ 5464331 w 5979492"/>
              <a:gd name="connsiteY363" fmla="*/ 2681639 h 5913566"/>
              <a:gd name="connsiteX364" fmla="*/ 5456961 w 5979492"/>
              <a:gd name="connsiteY364" fmla="*/ 2678354 h 5913566"/>
              <a:gd name="connsiteX365" fmla="*/ 5449305 w 5979492"/>
              <a:gd name="connsiteY365" fmla="*/ 2675342 h 5913566"/>
              <a:gd name="connsiteX366" fmla="*/ 5442217 w 5979492"/>
              <a:gd name="connsiteY366" fmla="*/ 2671783 h 5913566"/>
              <a:gd name="connsiteX367" fmla="*/ 5435129 w 5979492"/>
              <a:gd name="connsiteY367" fmla="*/ 2668223 h 5913566"/>
              <a:gd name="connsiteX368" fmla="*/ 5428324 w 5979492"/>
              <a:gd name="connsiteY368" fmla="*/ 2664117 h 5913566"/>
              <a:gd name="connsiteX369" fmla="*/ 5421519 w 5979492"/>
              <a:gd name="connsiteY369" fmla="*/ 2659737 h 5913566"/>
              <a:gd name="connsiteX370" fmla="*/ 5408195 w 5979492"/>
              <a:gd name="connsiteY370" fmla="*/ 2650976 h 5913566"/>
              <a:gd name="connsiteX371" fmla="*/ 5395151 w 5979492"/>
              <a:gd name="connsiteY371" fmla="*/ 2641941 h 5913566"/>
              <a:gd name="connsiteX372" fmla="*/ 5382111 w 5979492"/>
              <a:gd name="connsiteY372" fmla="*/ 2632907 h 5913566"/>
              <a:gd name="connsiteX373" fmla="*/ 5368785 w 5979492"/>
              <a:gd name="connsiteY373" fmla="*/ 2624146 h 5913566"/>
              <a:gd name="connsiteX374" fmla="*/ 5321435 w 5979492"/>
              <a:gd name="connsiteY374" fmla="*/ 2591566 h 5913566"/>
              <a:gd name="connsiteX375" fmla="*/ 5251406 w 5979492"/>
              <a:gd name="connsiteY375" fmla="*/ 2551047 h 5913566"/>
              <a:gd name="connsiteX376" fmla="*/ 5218801 w 5979492"/>
              <a:gd name="connsiteY376" fmla="*/ 2523122 h 5913566"/>
              <a:gd name="connsiteX377" fmla="*/ 5207743 w 5979492"/>
              <a:gd name="connsiteY377" fmla="*/ 2518468 h 5913566"/>
              <a:gd name="connsiteX378" fmla="*/ 5196685 w 5979492"/>
              <a:gd name="connsiteY378" fmla="*/ 2513814 h 5913566"/>
              <a:gd name="connsiteX379" fmla="*/ 5185913 w 5979492"/>
              <a:gd name="connsiteY379" fmla="*/ 2508886 h 5913566"/>
              <a:gd name="connsiteX380" fmla="*/ 5175422 w 5979492"/>
              <a:gd name="connsiteY380" fmla="*/ 2504232 h 5913566"/>
              <a:gd name="connsiteX381" fmla="*/ 5170035 w 5979492"/>
              <a:gd name="connsiteY381" fmla="*/ 2501220 h 5913566"/>
              <a:gd name="connsiteX382" fmla="*/ 5164931 w 5979492"/>
              <a:gd name="connsiteY382" fmla="*/ 2498482 h 5913566"/>
              <a:gd name="connsiteX383" fmla="*/ 5160111 w 5979492"/>
              <a:gd name="connsiteY383" fmla="*/ 2495197 h 5913566"/>
              <a:gd name="connsiteX384" fmla="*/ 5155292 w 5979492"/>
              <a:gd name="connsiteY384" fmla="*/ 2491911 h 5913566"/>
              <a:gd name="connsiteX385" fmla="*/ 5150756 w 5979492"/>
              <a:gd name="connsiteY385" fmla="*/ 2488353 h 5913566"/>
              <a:gd name="connsiteX386" fmla="*/ 5146503 w 5979492"/>
              <a:gd name="connsiteY386" fmla="*/ 2484520 h 5913566"/>
              <a:gd name="connsiteX387" fmla="*/ 5142249 w 5979492"/>
              <a:gd name="connsiteY387" fmla="*/ 2480413 h 5913566"/>
              <a:gd name="connsiteX388" fmla="*/ 5138281 w 5979492"/>
              <a:gd name="connsiteY388" fmla="*/ 2475759 h 5913566"/>
              <a:gd name="connsiteX389" fmla="*/ 5131759 w 5979492"/>
              <a:gd name="connsiteY389" fmla="*/ 2468914 h 5913566"/>
              <a:gd name="connsiteX390" fmla="*/ 5125522 w 5979492"/>
              <a:gd name="connsiteY390" fmla="*/ 2461796 h 5913566"/>
              <a:gd name="connsiteX391" fmla="*/ 5119285 w 5979492"/>
              <a:gd name="connsiteY391" fmla="*/ 2454678 h 5913566"/>
              <a:gd name="connsiteX392" fmla="*/ 5113047 w 5979492"/>
              <a:gd name="connsiteY392" fmla="*/ 2447560 h 5913566"/>
              <a:gd name="connsiteX393" fmla="*/ 5106527 w 5979492"/>
              <a:gd name="connsiteY393" fmla="*/ 2440716 h 5913566"/>
              <a:gd name="connsiteX394" fmla="*/ 5099722 w 5979492"/>
              <a:gd name="connsiteY394" fmla="*/ 2434145 h 5913566"/>
              <a:gd name="connsiteX395" fmla="*/ 5096319 w 5979492"/>
              <a:gd name="connsiteY395" fmla="*/ 2431133 h 5913566"/>
              <a:gd name="connsiteX396" fmla="*/ 5092633 w 5979492"/>
              <a:gd name="connsiteY396" fmla="*/ 2428395 h 5913566"/>
              <a:gd name="connsiteX397" fmla="*/ 5088947 w 5979492"/>
              <a:gd name="connsiteY397" fmla="*/ 2425658 h 5913566"/>
              <a:gd name="connsiteX398" fmla="*/ 5084695 w 5979492"/>
              <a:gd name="connsiteY398" fmla="*/ 2423194 h 5913566"/>
              <a:gd name="connsiteX399" fmla="*/ 5080725 w 5979492"/>
              <a:gd name="connsiteY399" fmla="*/ 2421004 h 5913566"/>
              <a:gd name="connsiteX400" fmla="*/ 5076756 w 5979492"/>
              <a:gd name="connsiteY400" fmla="*/ 2418266 h 5913566"/>
              <a:gd name="connsiteX401" fmla="*/ 5068533 w 5979492"/>
              <a:gd name="connsiteY401" fmla="*/ 2412516 h 5913566"/>
              <a:gd name="connsiteX402" fmla="*/ 5063997 w 5979492"/>
              <a:gd name="connsiteY402" fmla="*/ 2410053 h 5913566"/>
              <a:gd name="connsiteX403" fmla="*/ 5059461 w 5979492"/>
              <a:gd name="connsiteY403" fmla="*/ 2407315 h 5913566"/>
              <a:gd name="connsiteX404" fmla="*/ 5055209 w 5979492"/>
              <a:gd name="connsiteY404" fmla="*/ 2405125 h 5913566"/>
              <a:gd name="connsiteX405" fmla="*/ 5050388 w 5979492"/>
              <a:gd name="connsiteY405" fmla="*/ 2403482 h 5913566"/>
              <a:gd name="connsiteX406" fmla="*/ 5045569 w 5979492"/>
              <a:gd name="connsiteY406" fmla="*/ 2402387 h 5913566"/>
              <a:gd name="connsiteX407" fmla="*/ 5043301 w 5979492"/>
              <a:gd name="connsiteY407" fmla="*/ 2401840 h 5913566"/>
              <a:gd name="connsiteX408" fmla="*/ 5040749 w 5979492"/>
              <a:gd name="connsiteY408" fmla="*/ 2401840 h 5913566"/>
              <a:gd name="connsiteX409" fmla="*/ 5038481 w 5979492"/>
              <a:gd name="connsiteY409" fmla="*/ 2401840 h 5913566"/>
              <a:gd name="connsiteX410" fmla="*/ 5036213 w 5979492"/>
              <a:gd name="connsiteY410" fmla="*/ 2401840 h 5913566"/>
              <a:gd name="connsiteX411" fmla="*/ 5033377 w 5979492"/>
              <a:gd name="connsiteY411" fmla="*/ 2402387 h 5913566"/>
              <a:gd name="connsiteX412" fmla="*/ 5031109 w 5979492"/>
              <a:gd name="connsiteY412" fmla="*/ 2402935 h 5913566"/>
              <a:gd name="connsiteX413" fmla="*/ 5028841 w 5979492"/>
              <a:gd name="connsiteY413" fmla="*/ 2403756 h 5913566"/>
              <a:gd name="connsiteX414" fmla="*/ 5026006 w 5979492"/>
              <a:gd name="connsiteY414" fmla="*/ 2404851 h 5913566"/>
              <a:gd name="connsiteX415" fmla="*/ 5023737 w 5979492"/>
              <a:gd name="connsiteY415" fmla="*/ 2406220 h 5913566"/>
              <a:gd name="connsiteX416" fmla="*/ 5020903 w 5979492"/>
              <a:gd name="connsiteY416" fmla="*/ 2408136 h 5913566"/>
              <a:gd name="connsiteX417" fmla="*/ 5018635 w 5979492"/>
              <a:gd name="connsiteY417" fmla="*/ 2410326 h 5913566"/>
              <a:gd name="connsiteX418" fmla="*/ 5016082 w 5979492"/>
              <a:gd name="connsiteY418" fmla="*/ 2412516 h 5913566"/>
              <a:gd name="connsiteX419" fmla="*/ 5013531 w 5979492"/>
              <a:gd name="connsiteY419" fmla="*/ 2415254 h 5913566"/>
              <a:gd name="connsiteX420" fmla="*/ 5010979 w 5979492"/>
              <a:gd name="connsiteY420" fmla="*/ 2418266 h 5913566"/>
              <a:gd name="connsiteX421" fmla="*/ 5012113 w 5979492"/>
              <a:gd name="connsiteY421" fmla="*/ 2419635 h 5913566"/>
              <a:gd name="connsiteX422" fmla="*/ 5012680 w 5979492"/>
              <a:gd name="connsiteY422" fmla="*/ 2421551 h 5913566"/>
              <a:gd name="connsiteX423" fmla="*/ 5012964 w 5979492"/>
              <a:gd name="connsiteY423" fmla="*/ 2422920 h 5913566"/>
              <a:gd name="connsiteX424" fmla="*/ 5012964 w 5979492"/>
              <a:gd name="connsiteY424" fmla="*/ 2424289 h 5913566"/>
              <a:gd name="connsiteX425" fmla="*/ 5012964 w 5979492"/>
              <a:gd name="connsiteY425" fmla="*/ 2425658 h 5913566"/>
              <a:gd name="connsiteX426" fmla="*/ 5012397 w 5979492"/>
              <a:gd name="connsiteY426" fmla="*/ 2427300 h 5913566"/>
              <a:gd name="connsiteX427" fmla="*/ 5011546 w 5979492"/>
              <a:gd name="connsiteY427" fmla="*/ 2428943 h 5913566"/>
              <a:gd name="connsiteX428" fmla="*/ 5010411 w 5979492"/>
              <a:gd name="connsiteY428" fmla="*/ 2430312 h 5913566"/>
              <a:gd name="connsiteX429" fmla="*/ 5012680 w 5979492"/>
              <a:gd name="connsiteY429" fmla="*/ 2435788 h 5913566"/>
              <a:gd name="connsiteX430" fmla="*/ 5013247 w 5979492"/>
              <a:gd name="connsiteY430" fmla="*/ 2438526 h 5913566"/>
              <a:gd name="connsiteX431" fmla="*/ 5014098 w 5979492"/>
              <a:gd name="connsiteY431" fmla="*/ 2441263 h 5913566"/>
              <a:gd name="connsiteX432" fmla="*/ 5014381 w 5979492"/>
              <a:gd name="connsiteY432" fmla="*/ 2444001 h 5913566"/>
              <a:gd name="connsiteX433" fmla="*/ 5014665 w 5979492"/>
              <a:gd name="connsiteY433" fmla="*/ 2447012 h 5913566"/>
              <a:gd name="connsiteX434" fmla="*/ 5014665 w 5979492"/>
              <a:gd name="connsiteY434" fmla="*/ 2452214 h 5913566"/>
              <a:gd name="connsiteX435" fmla="*/ 5014098 w 5979492"/>
              <a:gd name="connsiteY435" fmla="*/ 2457690 h 5913566"/>
              <a:gd name="connsiteX436" fmla="*/ 5012964 w 5979492"/>
              <a:gd name="connsiteY436" fmla="*/ 2463166 h 5913566"/>
              <a:gd name="connsiteX437" fmla="*/ 5010979 w 5979492"/>
              <a:gd name="connsiteY437" fmla="*/ 2468641 h 5913566"/>
              <a:gd name="connsiteX438" fmla="*/ 5008427 w 5979492"/>
              <a:gd name="connsiteY438" fmla="*/ 2473842 h 5913566"/>
              <a:gd name="connsiteX439" fmla="*/ 5007293 w 5979492"/>
              <a:gd name="connsiteY439" fmla="*/ 2478223 h 5913566"/>
              <a:gd name="connsiteX440" fmla="*/ 5005593 w 5979492"/>
              <a:gd name="connsiteY440" fmla="*/ 2482056 h 5913566"/>
              <a:gd name="connsiteX441" fmla="*/ 5003607 w 5979492"/>
              <a:gd name="connsiteY441" fmla="*/ 2485888 h 5913566"/>
              <a:gd name="connsiteX442" fmla="*/ 5000772 w 5979492"/>
              <a:gd name="connsiteY442" fmla="*/ 2489174 h 5913566"/>
              <a:gd name="connsiteX443" fmla="*/ 4998221 w 5979492"/>
              <a:gd name="connsiteY443" fmla="*/ 2492733 h 5913566"/>
              <a:gd name="connsiteX444" fmla="*/ 4994819 w 5979492"/>
              <a:gd name="connsiteY444" fmla="*/ 2496019 h 5913566"/>
              <a:gd name="connsiteX445" fmla="*/ 4988581 w 5979492"/>
              <a:gd name="connsiteY445" fmla="*/ 2502589 h 5913566"/>
              <a:gd name="connsiteX446" fmla="*/ 4985745 w 5979492"/>
              <a:gd name="connsiteY446" fmla="*/ 2505875 h 5913566"/>
              <a:gd name="connsiteX447" fmla="*/ 4982627 w 5979492"/>
              <a:gd name="connsiteY447" fmla="*/ 2509160 h 5913566"/>
              <a:gd name="connsiteX448" fmla="*/ 4980359 w 5979492"/>
              <a:gd name="connsiteY448" fmla="*/ 2512993 h 5913566"/>
              <a:gd name="connsiteX449" fmla="*/ 4978090 w 5979492"/>
              <a:gd name="connsiteY449" fmla="*/ 2516826 h 5913566"/>
              <a:gd name="connsiteX450" fmla="*/ 4976106 w 5979492"/>
              <a:gd name="connsiteY450" fmla="*/ 2520384 h 5913566"/>
              <a:gd name="connsiteX451" fmla="*/ 4974972 w 5979492"/>
              <a:gd name="connsiteY451" fmla="*/ 2524765 h 5913566"/>
              <a:gd name="connsiteX452" fmla="*/ 4974688 w 5979492"/>
              <a:gd name="connsiteY452" fmla="*/ 2526955 h 5913566"/>
              <a:gd name="connsiteX453" fmla="*/ 4974405 w 5979492"/>
              <a:gd name="connsiteY453" fmla="*/ 2529145 h 5913566"/>
              <a:gd name="connsiteX454" fmla="*/ 4974405 w 5979492"/>
              <a:gd name="connsiteY454" fmla="*/ 2531609 h 5913566"/>
              <a:gd name="connsiteX455" fmla="*/ 4974405 w 5979492"/>
              <a:gd name="connsiteY455" fmla="*/ 2533800 h 5913566"/>
              <a:gd name="connsiteX456" fmla="*/ 4982059 w 5979492"/>
              <a:gd name="connsiteY456" fmla="*/ 2537358 h 5913566"/>
              <a:gd name="connsiteX457" fmla="*/ 4988297 w 5979492"/>
              <a:gd name="connsiteY457" fmla="*/ 2540644 h 5913566"/>
              <a:gd name="connsiteX458" fmla="*/ 4990849 w 5979492"/>
              <a:gd name="connsiteY458" fmla="*/ 2542561 h 5913566"/>
              <a:gd name="connsiteX459" fmla="*/ 4993117 w 5979492"/>
              <a:gd name="connsiteY459" fmla="*/ 2544203 h 5913566"/>
              <a:gd name="connsiteX460" fmla="*/ 4994819 w 5979492"/>
              <a:gd name="connsiteY460" fmla="*/ 2545846 h 5913566"/>
              <a:gd name="connsiteX461" fmla="*/ 4996519 w 5979492"/>
              <a:gd name="connsiteY461" fmla="*/ 2547214 h 5913566"/>
              <a:gd name="connsiteX462" fmla="*/ 4997937 w 5979492"/>
              <a:gd name="connsiteY462" fmla="*/ 2549131 h 5913566"/>
              <a:gd name="connsiteX463" fmla="*/ 4998787 w 5979492"/>
              <a:gd name="connsiteY463" fmla="*/ 2550774 h 5913566"/>
              <a:gd name="connsiteX464" fmla="*/ 4999355 w 5979492"/>
              <a:gd name="connsiteY464" fmla="*/ 2552416 h 5913566"/>
              <a:gd name="connsiteX465" fmla="*/ 4999922 w 5979492"/>
              <a:gd name="connsiteY465" fmla="*/ 2554332 h 5913566"/>
              <a:gd name="connsiteX466" fmla="*/ 4999922 w 5979492"/>
              <a:gd name="connsiteY466" fmla="*/ 2555702 h 5913566"/>
              <a:gd name="connsiteX467" fmla="*/ 4999922 w 5979492"/>
              <a:gd name="connsiteY467" fmla="*/ 2557344 h 5913566"/>
              <a:gd name="connsiteX468" fmla="*/ 4999638 w 5979492"/>
              <a:gd name="connsiteY468" fmla="*/ 2558987 h 5913566"/>
              <a:gd name="connsiteX469" fmla="*/ 4999355 w 5979492"/>
              <a:gd name="connsiteY469" fmla="*/ 2560903 h 5913566"/>
              <a:gd name="connsiteX470" fmla="*/ 4997937 w 5979492"/>
              <a:gd name="connsiteY470" fmla="*/ 2563915 h 5913566"/>
              <a:gd name="connsiteX471" fmla="*/ 4995669 w 5979492"/>
              <a:gd name="connsiteY471" fmla="*/ 2567474 h 5913566"/>
              <a:gd name="connsiteX472" fmla="*/ 4992833 w 5979492"/>
              <a:gd name="connsiteY472" fmla="*/ 2570486 h 5913566"/>
              <a:gd name="connsiteX473" fmla="*/ 4989715 w 5979492"/>
              <a:gd name="connsiteY473" fmla="*/ 2574045 h 5913566"/>
              <a:gd name="connsiteX474" fmla="*/ 4986029 w 5979492"/>
              <a:gd name="connsiteY474" fmla="*/ 2577330 h 5913566"/>
              <a:gd name="connsiteX475" fmla="*/ 4982059 w 5979492"/>
              <a:gd name="connsiteY475" fmla="*/ 2580615 h 5913566"/>
              <a:gd name="connsiteX476" fmla="*/ 4973837 w 5979492"/>
              <a:gd name="connsiteY476" fmla="*/ 2587460 h 5913566"/>
              <a:gd name="connsiteX477" fmla="*/ 4964765 w 5979492"/>
              <a:gd name="connsiteY477" fmla="*/ 2594851 h 5913566"/>
              <a:gd name="connsiteX478" fmla="*/ 4955409 w 5979492"/>
              <a:gd name="connsiteY478" fmla="*/ 2601696 h 5913566"/>
              <a:gd name="connsiteX479" fmla="*/ 4946335 w 5979492"/>
              <a:gd name="connsiteY479" fmla="*/ 2608267 h 5913566"/>
              <a:gd name="connsiteX480" fmla="*/ 4936696 w 5979492"/>
              <a:gd name="connsiteY480" fmla="*/ 2614290 h 5913566"/>
              <a:gd name="connsiteX481" fmla="*/ 4927340 w 5979492"/>
              <a:gd name="connsiteY481" fmla="*/ 2619765 h 5913566"/>
              <a:gd name="connsiteX482" fmla="*/ 4917983 w 5979492"/>
              <a:gd name="connsiteY482" fmla="*/ 2624967 h 5913566"/>
              <a:gd name="connsiteX483" fmla="*/ 4908061 w 5979492"/>
              <a:gd name="connsiteY483" fmla="*/ 2629622 h 5913566"/>
              <a:gd name="connsiteX484" fmla="*/ 4898704 w 5979492"/>
              <a:gd name="connsiteY484" fmla="*/ 2634002 h 5913566"/>
              <a:gd name="connsiteX485" fmla="*/ 4888781 w 5979492"/>
              <a:gd name="connsiteY485" fmla="*/ 2638108 h 5913566"/>
              <a:gd name="connsiteX486" fmla="*/ 4878857 w 5979492"/>
              <a:gd name="connsiteY486" fmla="*/ 2641394 h 5913566"/>
              <a:gd name="connsiteX487" fmla="*/ 4868935 w 5979492"/>
              <a:gd name="connsiteY487" fmla="*/ 2644679 h 5913566"/>
              <a:gd name="connsiteX488" fmla="*/ 4859011 w 5979492"/>
              <a:gd name="connsiteY488" fmla="*/ 2647416 h 5913566"/>
              <a:gd name="connsiteX489" fmla="*/ 4848804 w 5979492"/>
              <a:gd name="connsiteY489" fmla="*/ 2650154 h 5913566"/>
              <a:gd name="connsiteX490" fmla="*/ 4838597 w 5979492"/>
              <a:gd name="connsiteY490" fmla="*/ 2652071 h 5913566"/>
              <a:gd name="connsiteX491" fmla="*/ 4828674 w 5979492"/>
              <a:gd name="connsiteY491" fmla="*/ 2653714 h 5913566"/>
              <a:gd name="connsiteX492" fmla="*/ 4818183 w 5979492"/>
              <a:gd name="connsiteY492" fmla="*/ 2655082 h 5913566"/>
              <a:gd name="connsiteX493" fmla="*/ 4808261 w 5979492"/>
              <a:gd name="connsiteY493" fmla="*/ 2656177 h 5913566"/>
              <a:gd name="connsiteX494" fmla="*/ 4797769 w 5979492"/>
              <a:gd name="connsiteY494" fmla="*/ 2656999 h 5913566"/>
              <a:gd name="connsiteX495" fmla="*/ 4787280 w 5979492"/>
              <a:gd name="connsiteY495" fmla="*/ 2657273 h 5913566"/>
              <a:gd name="connsiteX496" fmla="*/ 4776789 w 5979492"/>
              <a:gd name="connsiteY496" fmla="*/ 2657547 h 5913566"/>
              <a:gd name="connsiteX497" fmla="*/ 4766299 w 5979492"/>
              <a:gd name="connsiteY497" fmla="*/ 2657273 h 5913566"/>
              <a:gd name="connsiteX498" fmla="*/ 4755809 w 5979492"/>
              <a:gd name="connsiteY498" fmla="*/ 2656725 h 5913566"/>
              <a:gd name="connsiteX499" fmla="*/ 4745035 w 5979492"/>
              <a:gd name="connsiteY499" fmla="*/ 2656177 h 5913566"/>
              <a:gd name="connsiteX500" fmla="*/ 4734261 w 5979492"/>
              <a:gd name="connsiteY500" fmla="*/ 2654809 h 5913566"/>
              <a:gd name="connsiteX501" fmla="*/ 4723771 w 5979492"/>
              <a:gd name="connsiteY501" fmla="*/ 2653439 h 5913566"/>
              <a:gd name="connsiteX502" fmla="*/ 4712713 w 5979492"/>
              <a:gd name="connsiteY502" fmla="*/ 2652071 h 5913566"/>
              <a:gd name="connsiteX503" fmla="*/ 4702223 w 5979492"/>
              <a:gd name="connsiteY503" fmla="*/ 2650154 h 5913566"/>
              <a:gd name="connsiteX504" fmla="*/ 4691165 w 5979492"/>
              <a:gd name="connsiteY504" fmla="*/ 2647964 h 5913566"/>
              <a:gd name="connsiteX505" fmla="*/ 4680109 w 5979492"/>
              <a:gd name="connsiteY505" fmla="*/ 2645774 h 5913566"/>
              <a:gd name="connsiteX506" fmla="*/ 4669051 w 5979492"/>
              <a:gd name="connsiteY506" fmla="*/ 2643310 h 5913566"/>
              <a:gd name="connsiteX507" fmla="*/ 4658277 w 5979492"/>
              <a:gd name="connsiteY507" fmla="*/ 2640298 h 5913566"/>
              <a:gd name="connsiteX508" fmla="*/ 4647219 w 5979492"/>
              <a:gd name="connsiteY508" fmla="*/ 2637560 h 5913566"/>
              <a:gd name="connsiteX509" fmla="*/ 4647787 w 5979492"/>
              <a:gd name="connsiteY509" fmla="*/ 2670414 h 5913566"/>
              <a:gd name="connsiteX510" fmla="*/ 4761479 w 5979492"/>
              <a:gd name="connsiteY510" fmla="*/ 2774449 h 5913566"/>
              <a:gd name="connsiteX511" fmla="*/ 4770551 w 5979492"/>
              <a:gd name="connsiteY511" fmla="*/ 2784305 h 5913566"/>
              <a:gd name="connsiteX512" fmla="*/ 4779625 w 5979492"/>
              <a:gd name="connsiteY512" fmla="*/ 2793340 h 5913566"/>
              <a:gd name="connsiteX513" fmla="*/ 4789548 w 5979492"/>
              <a:gd name="connsiteY513" fmla="*/ 2802648 h 5913566"/>
              <a:gd name="connsiteX514" fmla="*/ 4799188 w 5979492"/>
              <a:gd name="connsiteY514" fmla="*/ 2811409 h 5913566"/>
              <a:gd name="connsiteX515" fmla="*/ 4819035 w 5979492"/>
              <a:gd name="connsiteY515" fmla="*/ 2829204 h 5913566"/>
              <a:gd name="connsiteX516" fmla="*/ 4838881 w 5979492"/>
              <a:gd name="connsiteY516" fmla="*/ 2847000 h 5913566"/>
              <a:gd name="connsiteX517" fmla="*/ 4848804 w 5979492"/>
              <a:gd name="connsiteY517" fmla="*/ 2855761 h 5913566"/>
              <a:gd name="connsiteX518" fmla="*/ 4858161 w 5979492"/>
              <a:gd name="connsiteY518" fmla="*/ 2864521 h 5913566"/>
              <a:gd name="connsiteX519" fmla="*/ 4867801 w 5979492"/>
              <a:gd name="connsiteY519" fmla="*/ 2874103 h 5913566"/>
              <a:gd name="connsiteX520" fmla="*/ 4876873 w 5979492"/>
              <a:gd name="connsiteY520" fmla="*/ 2883412 h 5913566"/>
              <a:gd name="connsiteX521" fmla="*/ 4885945 w 5979492"/>
              <a:gd name="connsiteY521" fmla="*/ 2893267 h 5913566"/>
              <a:gd name="connsiteX522" fmla="*/ 4894167 w 5979492"/>
              <a:gd name="connsiteY522" fmla="*/ 2903398 h 5913566"/>
              <a:gd name="connsiteX523" fmla="*/ 4902106 w 5979492"/>
              <a:gd name="connsiteY523" fmla="*/ 2913527 h 5913566"/>
              <a:gd name="connsiteX524" fmla="*/ 4906075 w 5979492"/>
              <a:gd name="connsiteY524" fmla="*/ 2919002 h 5913566"/>
              <a:gd name="connsiteX525" fmla="*/ 4909477 w 5979492"/>
              <a:gd name="connsiteY525" fmla="*/ 2924478 h 5913566"/>
              <a:gd name="connsiteX526" fmla="*/ 4912597 w 5979492"/>
              <a:gd name="connsiteY526" fmla="*/ 2926121 h 5913566"/>
              <a:gd name="connsiteX527" fmla="*/ 4914865 w 5979492"/>
              <a:gd name="connsiteY527" fmla="*/ 2927763 h 5913566"/>
              <a:gd name="connsiteX528" fmla="*/ 4916849 w 5979492"/>
              <a:gd name="connsiteY528" fmla="*/ 2929953 h 5913566"/>
              <a:gd name="connsiteX529" fmla="*/ 4918835 w 5979492"/>
              <a:gd name="connsiteY529" fmla="*/ 2931870 h 5913566"/>
              <a:gd name="connsiteX530" fmla="*/ 4920251 w 5979492"/>
              <a:gd name="connsiteY530" fmla="*/ 2934061 h 5913566"/>
              <a:gd name="connsiteX531" fmla="*/ 4921385 w 5979492"/>
              <a:gd name="connsiteY531" fmla="*/ 2936524 h 5913566"/>
              <a:gd name="connsiteX532" fmla="*/ 4922237 w 5979492"/>
              <a:gd name="connsiteY532" fmla="*/ 2938714 h 5913566"/>
              <a:gd name="connsiteX533" fmla="*/ 4922803 w 5979492"/>
              <a:gd name="connsiteY533" fmla="*/ 2941452 h 5913566"/>
              <a:gd name="connsiteX534" fmla="*/ 4923371 w 5979492"/>
              <a:gd name="connsiteY534" fmla="*/ 2943917 h 5913566"/>
              <a:gd name="connsiteX535" fmla="*/ 4923654 w 5979492"/>
              <a:gd name="connsiteY535" fmla="*/ 2946380 h 5913566"/>
              <a:gd name="connsiteX536" fmla="*/ 4923937 w 5979492"/>
              <a:gd name="connsiteY536" fmla="*/ 2951582 h 5913566"/>
              <a:gd name="connsiteX537" fmla="*/ 4923937 w 5979492"/>
              <a:gd name="connsiteY537" fmla="*/ 2957058 h 5913566"/>
              <a:gd name="connsiteX538" fmla="*/ 4923654 w 5979492"/>
              <a:gd name="connsiteY538" fmla="*/ 2962533 h 5913566"/>
              <a:gd name="connsiteX539" fmla="*/ 4923371 w 5979492"/>
              <a:gd name="connsiteY539" fmla="*/ 2968009 h 5913566"/>
              <a:gd name="connsiteX540" fmla="*/ 4923371 w 5979492"/>
              <a:gd name="connsiteY540" fmla="*/ 2973484 h 5913566"/>
              <a:gd name="connsiteX541" fmla="*/ 4923937 w 5979492"/>
              <a:gd name="connsiteY541" fmla="*/ 2978412 h 5913566"/>
              <a:gd name="connsiteX542" fmla="*/ 4924505 w 5979492"/>
              <a:gd name="connsiteY542" fmla="*/ 2981150 h 5913566"/>
              <a:gd name="connsiteX543" fmla="*/ 4925355 w 5979492"/>
              <a:gd name="connsiteY543" fmla="*/ 2983340 h 5913566"/>
              <a:gd name="connsiteX544" fmla="*/ 4926206 w 5979492"/>
              <a:gd name="connsiteY544" fmla="*/ 2986078 h 5913566"/>
              <a:gd name="connsiteX545" fmla="*/ 4927340 w 5979492"/>
              <a:gd name="connsiteY545" fmla="*/ 2988268 h 5913566"/>
              <a:gd name="connsiteX546" fmla="*/ 4928757 w 5979492"/>
              <a:gd name="connsiteY546" fmla="*/ 2990184 h 5913566"/>
              <a:gd name="connsiteX547" fmla="*/ 4930459 w 5979492"/>
              <a:gd name="connsiteY547" fmla="*/ 2992374 h 5913566"/>
              <a:gd name="connsiteX548" fmla="*/ 4933011 w 5979492"/>
              <a:gd name="connsiteY548" fmla="*/ 2994291 h 5913566"/>
              <a:gd name="connsiteX549" fmla="*/ 4935279 w 5979492"/>
              <a:gd name="connsiteY549" fmla="*/ 2995934 h 5913566"/>
              <a:gd name="connsiteX550" fmla="*/ 4938397 w 5979492"/>
              <a:gd name="connsiteY550" fmla="*/ 2997577 h 5913566"/>
              <a:gd name="connsiteX551" fmla="*/ 4941516 w 5979492"/>
              <a:gd name="connsiteY551" fmla="*/ 2999219 h 5913566"/>
              <a:gd name="connsiteX552" fmla="*/ 4946053 w 5979492"/>
              <a:gd name="connsiteY552" fmla="*/ 2999219 h 5913566"/>
              <a:gd name="connsiteX553" fmla="*/ 4950589 w 5979492"/>
              <a:gd name="connsiteY553" fmla="*/ 2999219 h 5913566"/>
              <a:gd name="connsiteX554" fmla="*/ 4959377 w 5979492"/>
              <a:gd name="connsiteY554" fmla="*/ 2998672 h 5913566"/>
              <a:gd name="connsiteX555" fmla="*/ 4967883 w 5979492"/>
              <a:gd name="connsiteY555" fmla="*/ 2997850 h 5913566"/>
              <a:gd name="connsiteX556" fmla="*/ 4972419 w 5979492"/>
              <a:gd name="connsiteY556" fmla="*/ 2997850 h 5913566"/>
              <a:gd name="connsiteX557" fmla="*/ 4976956 w 5979492"/>
              <a:gd name="connsiteY557" fmla="*/ 2997850 h 5913566"/>
              <a:gd name="connsiteX558" fmla="*/ 4980925 w 5979492"/>
              <a:gd name="connsiteY558" fmla="*/ 2998398 h 5913566"/>
              <a:gd name="connsiteX559" fmla="*/ 4985461 w 5979492"/>
              <a:gd name="connsiteY559" fmla="*/ 2998945 h 5913566"/>
              <a:gd name="connsiteX560" fmla="*/ 4989715 w 5979492"/>
              <a:gd name="connsiteY560" fmla="*/ 3000040 h 5913566"/>
              <a:gd name="connsiteX561" fmla="*/ 4993401 w 5979492"/>
              <a:gd name="connsiteY561" fmla="*/ 3001410 h 5913566"/>
              <a:gd name="connsiteX562" fmla="*/ 4997653 w 5979492"/>
              <a:gd name="connsiteY562" fmla="*/ 3003052 h 5913566"/>
              <a:gd name="connsiteX563" fmla="*/ 5001339 w 5979492"/>
              <a:gd name="connsiteY563" fmla="*/ 3005790 h 5913566"/>
              <a:gd name="connsiteX564" fmla="*/ 5005025 w 5979492"/>
              <a:gd name="connsiteY564" fmla="*/ 3008801 h 5913566"/>
              <a:gd name="connsiteX565" fmla="*/ 5008427 w 5979492"/>
              <a:gd name="connsiteY565" fmla="*/ 3012634 h 5913566"/>
              <a:gd name="connsiteX566" fmla="*/ 5018635 w 5979492"/>
              <a:gd name="connsiteY566" fmla="*/ 3024133 h 5913566"/>
              <a:gd name="connsiteX567" fmla="*/ 5028841 w 5979492"/>
              <a:gd name="connsiteY567" fmla="*/ 3035084 h 5913566"/>
              <a:gd name="connsiteX568" fmla="*/ 5039331 w 5979492"/>
              <a:gd name="connsiteY568" fmla="*/ 3046035 h 5913566"/>
              <a:gd name="connsiteX569" fmla="*/ 5050388 w 5979492"/>
              <a:gd name="connsiteY569" fmla="*/ 3056986 h 5913566"/>
              <a:gd name="connsiteX570" fmla="*/ 5072503 w 5979492"/>
              <a:gd name="connsiteY570" fmla="*/ 3078067 h 5913566"/>
              <a:gd name="connsiteX571" fmla="*/ 5094901 w 5979492"/>
              <a:gd name="connsiteY571" fmla="*/ 3099147 h 5913566"/>
              <a:gd name="connsiteX572" fmla="*/ 5105675 w 5979492"/>
              <a:gd name="connsiteY572" fmla="*/ 3109825 h 5913566"/>
              <a:gd name="connsiteX573" fmla="*/ 5116449 w 5979492"/>
              <a:gd name="connsiteY573" fmla="*/ 3120776 h 5913566"/>
              <a:gd name="connsiteX574" fmla="*/ 5126940 w 5979492"/>
              <a:gd name="connsiteY574" fmla="*/ 3132000 h 5913566"/>
              <a:gd name="connsiteX575" fmla="*/ 5136579 w 5979492"/>
              <a:gd name="connsiteY575" fmla="*/ 3143226 h 5913566"/>
              <a:gd name="connsiteX576" fmla="*/ 5146503 w 5979492"/>
              <a:gd name="connsiteY576" fmla="*/ 3154998 h 5913566"/>
              <a:gd name="connsiteX577" fmla="*/ 5150756 w 5979492"/>
              <a:gd name="connsiteY577" fmla="*/ 3161021 h 5913566"/>
              <a:gd name="connsiteX578" fmla="*/ 5155292 w 5979492"/>
              <a:gd name="connsiteY578" fmla="*/ 3167044 h 5913566"/>
              <a:gd name="connsiteX579" fmla="*/ 5159829 w 5979492"/>
              <a:gd name="connsiteY579" fmla="*/ 3173341 h 5913566"/>
              <a:gd name="connsiteX580" fmla="*/ 5163797 w 5979492"/>
              <a:gd name="connsiteY580" fmla="*/ 3179637 h 5913566"/>
              <a:gd name="connsiteX581" fmla="*/ 5167767 w 5979492"/>
              <a:gd name="connsiteY581" fmla="*/ 3186208 h 5913566"/>
              <a:gd name="connsiteX582" fmla="*/ 5171453 w 5979492"/>
              <a:gd name="connsiteY582" fmla="*/ 3192779 h 5913566"/>
              <a:gd name="connsiteX583" fmla="*/ 5177974 w 5979492"/>
              <a:gd name="connsiteY583" fmla="*/ 3199897 h 5913566"/>
              <a:gd name="connsiteX584" fmla="*/ 5184495 w 5979492"/>
              <a:gd name="connsiteY584" fmla="*/ 3206742 h 5913566"/>
              <a:gd name="connsiteX585" fmla="*/ 5191299 w 5979492"/>
              <a:gd name="connsiteY585" fmla="*/ 3213586 h 5913566"/>
              <a:gd name="connsiteX586" fmla="*/ 5194985 w 5979492"/>
              <a:gd name="connsiteY586" fmla="*/ 3217145 h 5913566"/>
              <a:gd name="connsiteX587" fmla="*/ 5198954 w 5979492"/>
              <a:gd name="connsiteY587" fmla="*/ 3219883 h 5913566"/>
              <a:gd name="connsiteX588" fmla="*/ 5208311 w 5979492"/>
              <a:gd name="connsiteY588" fmla="*/ 3227822 h 5913566"/>
              <a:gd name="connsiteX589" fmla="*/ 5217383 w 5979492"/>
              <a:gd name="connsiteY589" fmla="*/ 3235214 h 5913566"/>
              <a:gd name="connsiteX590" fmla="*/ 5226456 w 5979492"/>
              <a:gd name="connsiteY590" fmla="*/ 3242880 h 5913566"/>
              <a:gd name="connsiteX591" fmla="*/ 5234961 w 5979492"/>
              <a:gd name="connsiteY591" fmla="*/ 3250819 h 5913566"/>
              <a:gd name="connsiteX592" fmla="*/ 5243183 w 5979492"/>
              <a:gd name="connsiteY592" fmla="*/ 3258759 h 5913566"/>
              <a:gd name="connsiteX593" fmla="*/ 5251122 w 5979492"/>
              <a:gd name="connsiteY593" fmla="*/ 3266972 h 5913566"/>
              <a:gd name="connsiteX594" fmla="*/ 5258495 w 5979492"/>
              <a:gd name="connsiteY594" fmla="*/ 3274912 h 5913566"/>
              <a:gd name="connsiteX595" fmla="*/ 5265582 w 5979492"/>
              <a:gd name="connsiteY595" fmla="*/ 3283125 h 5913566"/>
              <a:gd name="connsiteX596" fmla="*/ 5272387 w 5979492"/>
              <a:gd name="connsiteY596" fmla="*/ 3291886 h 5913566"/>
              <a:gd name="connsiteX597" fmla="*/ 5278624 w 5979492"/>
              <a:gd name="connsiteY597" fmla="*/ 3300373 h 5913566"/>
              <a:gd name="connsiteX598" fmla="*/ 5284579 w 5979492"/>
              <a:gd name="connsiteY598" fmla="*/ 3309134 h 5913566"/>
              <a:gd name="connsiteX599" fmla="*/ 5290249 w 5979492"/>
              <a:gd name="connsiteY599" fmla="*/ 3317895 h 5913566"/>
              <a:gd name="connsiteX600" fmla="*/ 5295351 w 5979492"/>
              <a:gd name="connsiteY600" fmla="*/ 3326656 h 5913566"/>
              <a:gd name="connsiteX601" fmla="*/ 5300172 w 5979492"/>
              <a:gd name="connsiteY601" fmla="*/ 3335964 h 5913566"/>
              <a:gd name="connsiteX602" fmla="*/ 5304708 w 5979492"/>
              <a:gd name="connsiteY602" fmla="*/ 3344998 h 5913566"/>
              <a:gd name="connsiteX603" fmla="*/ 5308677 w 5979492"/>
              <a:gd name="connsiteY603" fmla="*/ 3354581 h 5913566"/>
              <a:gd name="connsiteX604" fmla="*/ 5312363 w 5979492"/>
              <a:gd name="connsiteY604" fmla="*/ 3363889 h 5913566"/>
              <a:gd name="connsiteX605" fmla="*/ 5315482 w 5979492"/>
              <a:gd name="connsiteY605" fmla="*/ 3373471 h 5913566"/>
              <a:gd name="connsiteX606" fmla="*/ 5318601 w 5979492"/>
              <a:gd name="connsiteY606" fmla="*/ 3383054 h 5913566"/>
              <a:gd name="connsiteX607" fmla="*/ 5320869 w 5979492"/>
              <a:gd name="connsiteY607" fmla="*/ 3392910 h 5913566"/>
              <a:gd name="connsiteX608" fmla="*/ 5323137 w 5979492"/>
              <a:gd name="connsiteY608" fmla="*/ 3402765 h 5913566"/>
              <a:gd name="connsiteX609" fmla="*/ 5324838 w 5979492"/>
              <a:gd name="connsiteY609" fmla="*/ 3413169 h 5913566"/>
              <a:gd name="connsiteX610" fmla="*/ 5325972 w 5979492"/>
              <a:gd name="connsiteY610" fmla="*/ 3423298 h 5913566"/>
              <a:gd name="connsiteX611" fmla="*/ 5326823 w 5979492"/>
              <a:gd name="connsiteY611" fmla="*/ 3433702 h 5913566"/>
              <a:gd name="connsiteX612" fmla="*/ 5327106 w 5979492"/>
              <a:gd name="connsiteY612" fmla="*/ 3444105 h 5913566"/>
              <a:gd name="connsiteX613" fmla="*/ 5327106 w 5979492"/>
              <a:gd name="connsiteY613" fmla="*/ 3455056 h 5913566"/>
              <a:gd name="connsiteX614" fmla="*/ 5326823 w 5979492"/>
              <a:gd name="connsiteY614" fmla="*/ 3465460 h 5913566"/>
              <a:gd name="connsiteX615" fmla="*/ 5325972 w 5979492"/>
              <a:gd name="connsiteY615" fmla="*/ 3476685 h 5913566"/>
              <a:gd name="connsiteX616" fmla="*/ 5324838 w 5979492"/>
              <a:gd name="connsiteY616" fmla="*/ 3487636 h 5913566"/>
              <a:gd name="connsiteX617" fmla="*/ 5323137 w 5979492"/>
              <a:gd name="connsiteY617" fmla="*/ 3498861 h 5913566"/>
              <a:gd name="connsiteX618" fmla="*/ 5320869 w 5979492"/>
              <a:gd name="connsiteY618" fmla="*/ 3510086 h 5913566"/>
              <a:gd name="connsiteX619" fmla="*/ 5318317 w 5979492"/>
              <a:gd name="connsiteY619" fmla="*/ 3521858 h 5913566"/>
              <a:gd name="connsiteX620" fmla="*/ 5318601 w 5979492"/>
              <a:gd name="connsiteY620" fmla="*/ 3565936 h 5913566"/>
              <a:gd name="connsiteX621" fmla="*/ 5318033 w 5979492"/>
              <a:gd name="connsiteY621" fmla="*/ 3569221 h 5913566"/>
              <a:gd name="connsiteX622" fmla="*/ 5316899 w 5979492"/>
              <a:gd name="connsiteY622" fmla="*/ 3572507 h 5913566"/>
              <a:gd name="connsiteX623" fmla="*/ 5315199 w 5979492"/>
              <a:gd name="connsiteY623" fmla="*/ 3575792 h 5913566"/>
              <a:gd name="connsiteX624" fmla="*/ 5313781 w 5979492"/>
              <a:gd name="connsiteY624" fmla="*/ 3578803 h 5913566"/>
              <a:gd name="connsiteX625" fmla="*/ 5312080 w 5979492"/>
              <a:gd name="connsiteY625" fmla="*/ 3582088 h 5913566"/>
              <a:gd name="connsiteX626" fmla="*/ 5310095 w 5979492"/>
              <a:gd name="connsiteY626" fmla="*/ 3584826 h 5913566"/>
              <a:gd name="connsiteX627" fmla="*/ 5305559 w 5979492"/>
              <a:gd name="connsiteY627" fmla="*/ 3590849 h 5913566"/>
              <a:gd name="connsiteX628" fmla="*/ 5300456 w 5979492"/>
              <a:gd name="connsiteY628" fmla="*/ 3596599 h 5913566"/>
              <a:gd name="connsiteX629" fmla="*/ 5295351 w 5979492"/>
              <a:gd name="connsiteY629" fmla="*/ 3602348 h 5913566"/>
              <a:gd name="connsiteX630" fmla="*/ 5290532 w 5979492"/>
              <a:gd name="connsiteY630" fmla="*/ 3608098 h 5913566"/>
              <a:gd name="connsiteX631" fmla="*/ 5285429 w 5979492"/>
              <a:gd name="connsiteY631" fmla="*/ 3614121 h 5913566"/>
              <a:gd name="connsiteX632" fmla="*/ 5281176 w 5979492"/>
              <a:gd name="connsiteY632" fmla="*/ 3619596 h 5913566"/>
              <a:gd name="connsiteX633" fmla="*/ 5279191 w 5979492"/>
              <a:gd name="connsiteY633" fmla="*/ 3622882 h 5913566"/>
              <a:gd name="connsiteX634" fmla="*/ 5277490 w 5979492"/>
              <a:gd name="connsiteY634" fmla="*/ 3625893 h 5913566"/>
              <a:gd name="connsiteX635" fmla="*/ 5275789 w 5979492"/>
              <a:gd name="connsiteY635" fmla="*/ 3629178 h 5913566"/>
              <a:gd name="connsiteX636" fmla="*/ 5274655 w 5979492"/>
              <a:gd name="connsiteY636" fmla="*/ 3632190 h 5913566"/>
              <a:gd name="connsiteX637" fmla="*/ 5273804 w 5979492"/>
              <a:gd name="connsiteY637" fmla="*/ 3635749 h 5913566"/>
              <a:gd name="connsiteX638" fmla="*/ 5273237 w 5979492"/>
              <a:gd name="connsiteY638" fmla="*/ 3639308 h 5913566"/>
              <a:gd name="connsiteX639" fmla="*/ 5272953 w 5979492"/>
              <a:gd name="connsiteY639" fmla="*/ 3642593 h 5913566"/>
              <a:gd name="connsiteX640" fmla="*/ 5272953 w 5979492"/>
              <a:gd name="connsiteY640" fmla="*/ 3646426 h 5913566"/>
              <a:gd name="connsiteX641" fmla="*/ 5273521 w 5979492"/>
              <a:gd name="connsiteY641" fmla="*/ 3649985 h 5913566"/>
              <a:gd name="connsiteX642" fmla="*/ 5274655 w 5979492"/>
              <a:gd name="connsiteY642" fmla="*/ 3654092 h 5913566"/>
              <a:gd name="connsiteX643" fmla="*/ 5275789 w 5979492"/>
              <a:gd name="connsiteY643" fmla="*/ 3658198 h 5913566"/>
              <a:gd name="connsiteX644" fmla="*/ 5278057 w 5979492"/>
              <a:gd name="connsiteY644" fmla="*/ 3662031 h 5913566"/>
              <a:gd name="connsiteX645" fmla="*/ 5280325 w 5979492"/>
              <a:gd name="connsiteY645" fmla="*/ 3666412 h 5913566"/>
              <a:gd name="connsiteX646" fmla="*/ 5283161 w 5979492"/>
              <a:gd name="connsiteY646" fmla="*/ 3671066 h 5913566"/>
              <a:gd name="connsiteX647" fmla="*/ 5283161 w 5979492"/>
              <a:gd name="connsiteY647" fmla="*/ 3671887 h 5913566"/>
              <a:gd name="connsiteX648" fmla="*/ 5282311 w 5979492"/>
              <a:gd name="connsiteY648" fmla="*/ 3672982 h 5913566"/>
              <a:gd name="connsiteX649" fmla="*/ 5279758 w 5979492"/>
              <a:gd name="connsiteY649" fmla="*/ 3676268 h 5913566"/>
              <a:gd name="connsiteX650" fmla="*/ 5276640 w 5979492"/>
              <a:gd name="connsiteY650" fmla="*/ 3679279 h 5913566"/>
              <a:gd name="connsiteX651" fmla="*/ 5275222 w 5979492"/>
              <a:gd name="connsiteY651" fmla="*/ 3680100 h 5913566"/>
              <a:gd name="connsiteX652" fmla="*/ 5274371 w 5979492"/>
              <a:gd name="connsiteY652" fmla="*/ 3680375 h 5913566"/>
              <a:gd name="connsiteX653" fmla="*/ 5265865 w 5979492"/>
              <a:gd name="connsiteY653" fmla="*/ 3678184 h 5913566"/>
              <a:gd name="connsiteX654" fmla="*/ 5257927 w 5979492"/>
              <a:gd name="connsiteY654" fmla="*/ 3676542 h 5913566"/>
              <a:gd name="connsiteX655" fmla="*/ 5254241 w 5979492"/>
              <a:gd name="connsiteY655" fmla="*/ 3675994 h 5913566"/>
              <a:gd name="connsiteX656" fmla="*/ 5250556 w 5979492"/>
              <a:gd name="connsiteY656" fmla="*/ 3675720 h 5913566"/>
              <a:gd name="connsiteX657" fmla="*/ 5247437 w 5979492"/>
              <a:gd name="connsiteY657" fmla="*/ 3675720 h 5913566"/>
              <a:gd name="connsiteX658" fmla="*/ 5244035 w 5979492"/>
              <a:gd name="connsiteY658" fmla="*/ 3675994 h 5913566"/>
              <a:gd name="connsiteX659" fmla="*/ 5241199 w 5979492"/>
              <a:gd name="connsiteY659" fmla="*/ 3676268 h 5913566"/>
              <a:gd name="connsiteX660" fmla="*/ 5238364 w 5979492"/>
              <a:gd name="connsiteY660" fmla="*/ 3676542 h 5913566"/>
              <a:gd name="connsiteX661" fmla="*/ 5235529 w 5979492"/>
              <a:gd name="connsiteY661" fmla="*/ 3677637 h 5913566"/>
              <a:gd name="connsiteX662" fmla="*/ 5232977 w 5979492"/>
              <a:gd name="connsiteY662" fmla="*/ 3678458 h 5913566"/>
              <a:gd name="connsiteX663" fmla="*/ 5230425 w 5979492"/>
              <a:gd name="connsiteY663" fmla="*/ 3679279 h 5913566"/>
              <a:gd name="connsiteX664" fmla="*/ 5228440 w 5979492"/>
              <a:gd name="connsiteY664" fmla="*/ 3680648 h 5913566"/>
              <a:gd name="connsiteX665" fmla="*/ 5226172 w 5979492"/>
              <a:gd name="connsiteY665" fmla="*/ 3681743 h 5913566"/>
              <a:gd name="connsiteX666" fmla="*/ 5224187 w 5979492"/>
              <a:gd name="connsiteY666" fmla="*/ 3683660 h 5913566"/>
              <a:gd name="connsiteX667" fmla="*/ 5222487 w 5979492"/>
              <a:gd name="connsiteY667" fmla="*/ 3685303 h 5913566"/>
              <a:gd name="connsiteX668" fmla="*/ 5220785 w 5979492"/>
              <a:gd name="connsiteY668" fmla="*/ 3686945 h 5913566"/>
              <a:gd name="connsiteX669" fmla="*/ 5219367 w 5979492"/>
              <a:gd name="connsiteY669" fmla="*/ 3688861 h 5913566"/>
              <a:gd name="connsiteX670" fmla="*/ 5217667 w 5979492"/>
              <a:gd name="connsiteY670" fmla="*/ 3691051 h 5913566"/>
              <a:gd name="connsiteX671" fmla="*/ 5215115 w 5979492"/>
              <a:gd name="connsiteY671" fmla="*/ 3695706 h 5913566"/>
              <a:gd name="connsiteX672" fmla="*/ 5213131 w 5979492"/>
              <a:gd name="connsiteY672" fmla="*/ 3700907 h 5913566"/>
              <a:gd name="connsiteX673" fmla="*/ 5211145 w 5979492"/>
              <a:gd name="connsiteY673" fmla="*/ 3706930 h 5913566"/>
              <a:gd name="connsiteX674" fmla="*/ 5210011 w 5979492"/>
              <a:gd name="connsiteY674" fmla="*/ 3713228 h 5913566"/>
              <a:gd name="connsiteX675" fmla="*/ 5209161 w 5979492"/>
              <a:gd name="connsiteY675" fmla="*/ 3720072 h 5913566"/>
              <a:gd name="connsiteX676" fmla="*/ 5208595 w 5979492"/>
              <a:gd name="connsiteY676" fmla="*/ 3727190 h 5913566"/>
              <a:gd name="connsiteX677" fmla="*/ 5207743 w 5979492"/>
              <a:gd name="connsiteY677" fmla="*/ 3727464 h 5913566"/>
              <a:gd name="connsiteX678" fmla="*/ 5204624 w 5979492"/>
              <a:gd name="connsiteY678" fmla="*/ 3728012 h 5913566"/>
              <a:gd name="connsiteX679" fmla="*/ 5194985 w 5979492"/>
              <a:gd name="connsiteY679" fmla="*/ 3728559 h 5913566"/>
              <a:gd name="connsiteX680" fmla="*/ 5171169 w 5979492"/>
              <a:gd name="connsiteY680" fmla="*/ 3729107 h 5913566"/>
              <a:gd name="connsiteX681" fmla="*/ 5165215 w 5979492"/>
              <a:gd name="connsiteY681" fmla="*/ 3728559 h 5913566"/>
              <a:gd name="connsiteX682" fmla="*/ 5158977 w 5979492"/>
              <a:gd name="connsiteY682" fmla="*/ 3728285 h 5913566"/>
              <a:gd name="connsiteX683" fmla="*/ 5153024 w 5979492"/>
              <a:gd name="connsiteY683" fmla="*/ 3728285 h 5913566"/>
              <a:gd name="connsiteX684" fmla="*/ 5146785 w 5979492"/>
              <a:gd name="connsiteY684" fmla="*/ 3728559 h 5913566"/>
              <a:gd name="connsiteX685" fmla="*/ 5134027 w 5979492"/>
              <a:gd name="connsiteY685" fmla="*/ 3729380 h 5913566"/>
              <a:gd name="connsiteX686" fmla="*/ 5121553 w 5979492"/>
              <a:gd name="connsiteY686" fmla="*/ 3730749 h 5913566"/>
              <a:gd name="connsiteX687" fmla="*/ 5109077 w 5979492"/>
              <a:gd name="connsiteY687" fmla="*/ 3732392 h 5913566"/>
              <a:gd name="connsiteX688" fmla="*/ 5096319 w 5979492"/>
              <a:gd name="connsiteY688" fmla="*/ 3734308 h 5913566"/>
              <a:gd name="connsiteX689" fmla="*/ 5083845 w 5979492"/>
              <a:gd name="connsiteY689" fmla="*/ 3736225 h 5913566"/>
              <a:gd name="connsiteX690" fmla="*/ 5071369 w 5979492"/>
              <a:gd name="connsiteY690" fmla="*/ 3737593 h 5913566"/>
              <a:gd name="connsiteX691" fmla="*/ 5058611 w 5979492"/>
              <a:gd name="connsiteY691" fmla="*/ 3738689 h 5913566"/>
              <a:gd name="connsiteX692" fmla="*/ 5052373 w 5979492"/>
              <a:gd name="connsiteY692" fmla="*/ 3738963 h 5913566"/>
              <a:gd name="connsiteX693" fmla="*/ 5046135 w 5979492"/>
              <a:gd name="connsiteY693" fmla="*/ 3739236 h 5913566"/>
              <a:gd name="connsiteX694" fmla="*/ 5039898 w 5979492"/>
              <a:gd name="connsiteY694" fmla="*/ 3739236 h 5913566"/>
              <a:gd name="connsiteX695" fmla="*/ 5033661 w 5979492"/>
              <a:gd name="connsiteY695" fmla="*/ 3738963 h 5913566"/>
              <a:gd name="connsiteX696" fmla="*/ 5027707 w 5979492"/>
              <a:gd name="connsiteY696" fmla="*/ 3738415 h 5913566"/>
              <a:gd name="connsiteX697" fmla="*/ 5021469 w 5979492"/>
              <a:gd name="connsiteY697" fmla="*/ 3737593 h 5913566"/>
              <a:gd name="connsiteX698" fmla="*/ 5015232 w 5979492"/>
              <a:gd name="connsiteY698" fmla="*/ 3736498 h 5913566"/>
              <a:gd name="connsiteX699" fmla="*/ 5009277 w 5979492"/>
              <a:gd name="connsiteY699" fmla="*/ 3735130 h 5913566"/>
              <a:gd name="connsiteX700" fmla="*/ 5003324 w 5979492"/>
              <a:gd name="connsiteY700" fmla="*/ 3732940 h 5913566"/>
              <a:gd name="connsiteX701" fmla="*/ 4997087 w 5979492"/>
              <a:gd name="connsiteY701" fmla="*/ 3731023 h 5913566"/>
              <a:gd name="connsiteX702" fmla="*/ 4991132 w 5979492"/>
              <a:gd name="connsiteY702" fmla="*/ 3728559 h 5913566"/>
              <a:gd name="connsiteX703" fmla="*/ 4984895 w 5979492"/>
              <a:gd name="connsiteY703" fmla="*/ 3725274 h 5913566"/>
              <a:gd name="connsiteX704" fmla="*/ 4978941 w 5979492"/>
              <a:gd name="connsiteY704" fmla="*/ 3721989 h 5913566"/>
              <a:gd name="connsiteX705" fmla="*/ 4972987 w 5979492"/>
              <a:gd name="connsiteY705" fmla="*/ 3718156 h 5913566"/>
              <a:gd name="connsiteX706" fmla="*/ 4910329 w 5979492"/>
              <a:gd name="connsiteY706" fmla="*/ 3704193 h 5913566"/>
              <a:gd name="connsiteX707" fmla="*/ 4908627 w 5979492"/>
              <a:gd name="connsiteY707" fmla="*/ 3707752 h 5913566"/>
              <a:gd name="connsiteX708" fmla="*/ 4906927 w 5979492"/>
              <a:gd name="connsiteY708" fmla="*/ 3711311 h 5913566"/>
              <a:gd name="connsiteX709" fmla="*/ 4905225 w 5979492"/>
              <a:gd name="connsiteY709" fmla="*/ 3714323 h 5913566"/>
              <a:gd name="connsiteX710" fmla="*/ 4902673 w 5979492"/>
              <a:gd name="connsiteY710" fmla="*/ 3717334 h 5913566"/>
              <a:gd name="connsiteX711" fmla="*/ 4900689 w 5979492"/>
              <a:gd name="connsiteY711" fmla="*/ 3719798 h 5913566"/>
              <a:gd name="connsiteX712" fmla="*/ 4898137 w 5979492"/>
              <a:gd name="connsiteY712" fmla="*/ 3722262 h 5913566"/>
              <a:gd name="connsiteX713" fmla="*/ 4895585 w 5979492"/>
              <a:gd name="connsiteY713" fmla="*/ 3723905 h 5913566"/>
              <a:gd name="connsiteX714" fmla="*/ 4892751 w 5979492"/>
              <a:gd name="connsiteY714" fmla="*/ 3725274 h 5913566"/>
              <a:gd name="connsiteX715" fmla="*/ 4889915 w 5979492"/>
              <a:gd name="connsiteY715" fmla="*/ 3726369 h 5913566"/>
              <a:gd name="connsiteX716" fmla="*/ 4887080 w 5979492"/>
              <a:gd name="connsiteY716" fmla="*/ 3726917 h 5913566"/>
              <a:gd name="connsiteX717" fmla="*/ 4883961 w 5979492"/>
              <a:gd name="connsiteY717" fmla="*/ 3727190 h 5913566"/>
              <a:gd name="connsiteX718" fmla="*/ 4880843 w 5979492"/>
              <a:gd name="connsiteY718" fmla="*/ 3726917 h 5913566"/>
              <a:gd name="connsiteX719" fmla="*/ 4877440 w 5979492"/>
              <a:gd name="connsiteY719" fmla="*/ 3726095 h 5913566"/>
              <a:gd name="connsiteX720" fmla="*/ 4874321 w 5979492"/>
              <a:gd name="connsiteY720" fmla="*/ 3724726 h 5913566"/>
              <a:gd name="connsiteX721" fmla="*/ 4870635 w 5979492"/>
              <a:gd name="connsiteY721" fmla="*/ 3722809 h 5913566"/>
              <a:gd name="connsiteX722" fmla="*/ 4867517 w 5979492"/>
              <a:gd name="connsiteY722" fmla="*/ 3720072 h 5913566"/>
              <a:gd name="connsiteX723" fmla="*/ 4854758 w 5979492"/>
              <a:gd name="connsiteY723" fmla="*/ 3709942 h 5913566"/>
              <a:gd name="connsiteX724" fmla="*/ 4841716 w 5979492"/>
              <a:gd name="connsiteY724" fmla="*/ 3699539 h 5913566"/>
              <a:gd name="connsiteX725" fmla="*/ 4815632 w 5979492"/>
              <a:gd name="connsiteY725" fmla="*/ 3679279 h 5913566"/>
              <a:gd name="connsiteX726" fmla="*/ 4789264 w 5979492"/>
              <a:gd name="connsiteY726" fmla="*/ 3659293 h 5913566"/>
              <a:gd name="connsiteX727" fmla="*/ 4763180 w 5979492"/>
              <a:gd name="connsiteY727" fmla="*/ 3639034 h 5913566"/>
              <a:gd name="connsiteX728" fmla="*/ 4750422 w 5979492"/>
              <a:gd name="connsiteY728" fmla="*/ 3628630 h 5913566"/>
              <a:gd name="connsiteX729" fmla="*/ 4737380 w 5979492"/>
              <a:gd name="connsiteY729" fmla="*/ 3618227 h 5913566"/>
              <a:gd name="connsiteX730" fmla="*/ 4724905 w 5979492"/>
              <a:gd name="connsiteY730" fmla="*/ 3607823 h 5913566"/>
              <a:gd name="connsiteX731" fmla="*/ 4712430 w 5979492"/>
              <a:gd name="connsiteY731" fmla="*/ 3596872 h 5913566"/>
              <a:gd name="connsiteX732" fmla="*/ 4700238 w 5979492"/>
              <a:gd name="connsiteY732" fmla="*/ 3585921 h 5913566"/>
              <a:gd name="connsiteX733" fmla="*/ 4688614 w 5979492"/>
              <a:gd name="connsiteY733" fmla="*/ 3574423 h 5913566"/>
              <a:gd name="connsiteX734" fmla="*/ 4677273 w 5979492"/>
              <a:gd name="connsiteY734" fmla="*/ 3562924 h 5913566"/>
              <a:gd name="connsiteX735" fmla="*/ 4666215 w 5979492"/>
              <a:gd name="connsiteY735" fmla="*/ 3550878 h 5913566"/>
              <a:gd name="connsiteX736" fmla="*/ 4657143 w 5979492"/>
              <a:gd name="connsiteY736" fmla="*/ 3542939 h 5913566"/>
              <a:gd name="connsiteX737" fmla="*/ 4647787 w 5979492"/>
              <a:gd name="connsiteY737" fmla="*/ 3535547 h 5913566"/>
              <a:gd name="connsiteX738" fmla="*/ 4638147 w 5979492"/>
              <a:gd name="connsiteY738" fmla="*/ 3528703 h 5913566"/>
              <a:gd name="connsiteX739" fmla="*/ 4628223 w 5979492"/>
              <a:gd name="connsiteY739" fmla="*/ 3521858 h 5913566"/>
              <a:gd name="connsiteX740" fmla="*/ 4608377 w 5979492"/>
              <a:gd name="connsiteY740" fmla="*/ 3508716 h 5913566"/>
              <a:gd name="connsiteX741" fmla="*/ 4588247 w 5979492"/>
              <a:gd name="connsiteY741" fmla="*/ 3495575 h 5913566"/>
              <a:gd name="connsiteX742" fmla="*/ 4578607 w 5979492"/>
              <a:gd name="connsiteY742" fmla="*/ 3489005 h 5913566"/>
              <a:gd name="connsiteX743" fmla="*/ 4568401 w 5979492"/>
              <a:gd name="connsiteY743" fmla="*/ 3482161 h 5913566"/>
              <a:gd name="connsiteX744" fmla="*/ 4559043 w 5979492"/>
              <a:gd name="connsiteY744" fmla="*/ 3475042 h 5913566"/>
              <a:gd name="connsiteX745" fmla="*/ 4549688 w 5979492"/>
              <a:gd name="connsiteY745" fmla="*/ 3467377 h 5913566"/>
              <a:gd name="connsiteX746" fmla="*/ 4540615 w 5979492"/>
              <a:gd name="connsiteY746" fmla="*/ 3459711 h 5913566"/>
              <a:gd name="connsiteX747" fmla="*/ 4531825 w 5979492"/>
              <a:gd name="connsiteY747" fmla="*/ 3451771 h 5913566"/>
              <a:gd name="connsiteX748" fmla="*/ 4527856 w 5979492"/>
              <a:gd name="connsiteY748" fmla="*/ 3447391 h 5913566"/>
              <a:gd name="connsiteX749" fmla="*/ 4523887 w 5979492"/>
              <a:gd name="connsiteY749" fmla="*/ 3443284 h 5913566"/>
              <a:gd name="connsiteX750" fmla="*/ 4520201 w 5979492"/>
              <a:gd name="connsiteY750" fmla="*/ 3438630 h 5913566"/>
              <a:gd name="connsiteX751" fmla="*/ 4516232 w 5979492"/>
              <a:gd name="connsiteY751" fmla="*/ 3433976 h 5913566"/>
              <a:gd name="connsiteX752" fmla="*/ 4506309 w 5979492"/>
              <a:gd name="connsiteY752" fmla="*/ 3429321 h 5913566"/>
              <a:gd name="connsiteX753" fmla="*/ 4496669 w 5979492"/>
              <a:gd name="connsiteY753" fmla="*/ 3424668 h 5913566"/>
              <a:gd name="connsiteX754" fmla="*/ 4487313 w 5979492"/>
              <a:gd name="connsiteY754" fmla="*/ 3419465 h 5913566"/>
              <a:gd name="connsiteX755" fmla="*/ 4477956 w 5979492"/>
              <a:gd name="connsiteY755" fmla="*/ 3413717 h 5913566"/>
              <a:gd name="connsiteX756" fmla="*/ 4469451 w 5979492"/>
              <a:gd name="connsiteY756" fmla="*/ 3407693 h 5913566"/>
              <a:gd name="connsiteX757" fmla="*/ 4460945 w 5979492"/>
              <a:gd name="connsiteY757" fmla="*/ 3401670 h 5913566"/>
              <a:gd name="connsiteX758" fmla="*/ 4452439 w 5979492"/>
              <a:gd name="connsiteY758" fmla="*/ 3395100 h 5913566"/>
              <a:gd name="connsiteX759" fmla="*/ 4444501 w 5979492"/>
              <a:gd name="connsiteY759" fmla="*/ 3388529 h 5913566"/>
              <a:gd name="connsiteX760" fmla="*/ 4436562 w 5979492"/>
              <a:gd name="connsiteY760" fmla="*/ 3381684 h 5913566"/>
              <a:gd name="connsiteX761" fmla="*/ 4428623 w 5979492"/>
              <a:gd name="connsiteY761" fmla="*/ 3374840 h 5913566"/>
              <a:gd name="connsiteX762" fmla="*/ 4413313 w 5979492"/>
              <a:gd name="connsiteY762" fmla="*/ 3360604 h 5913566"/>
              <a:gd name="connsiteX763" fmla="*/ 4383259 w 5979492"/>
              <a:gd name="connsiteY763" fmla="*/ 3331309 h 5913566"/>
              <a:gd name="connsiteX764" fmla="*/ 4319751 w 5979492"/>
              <a:gd name="connsiteY764" fmla="*/ 3283125 h 5913566"/>
              <a:gd name="connsiteX765" fmla="*/ 4255959 w 5979492"/>
              <a:gd name="connsiteY765" fmla="*/ 3222073 h 5913566"/>
              <a:gd name="connsiteX766" fmla="*/ 4170618 w 5979492"/>
              <a:gd name="connsiteY766" fmla="*/ 3149249 h 5913566"/>
              <a:gd name="connsiteX767" fmla="*/ 4076205 w 5979492"/>
              <a:gd name="connsiteY767" fmla="*/ 3057260 h 5913566"/>
              <a:gd name="connsiteX768" fmla="*/ 3927639 w 5979492"/>
              <a:gd name="connsiteY768" fmla="*/ 2908599 h 5913566"/>
              <a:gd name="connsiteX769" fmla="*/ 3852505 w 5979492"/>
              <a:gd name="connsiteY769" fmla="*/ 2827014 h 5913566"/>
              <a:gd name="connsiteX770" fmla="*/ 3777088 w 5979492"/>
              <a:gd name="connsiteY770" fmla="*/ 2745155 h 5913566"/>
              <a:gd name="connsiteX771" fmla="*/ 3689763 w 5979492"/>
              <a:gd name="connsiteY771" fmla="*/ 2668498 h 5913566"/>
              <a:gd name="connsiteX772" fmla="*/ 3602155 w 5979492"/>
              <a:gd name="connsiteY772" fmla="*/ 2591293 h 5913566"/>
              <a:gd name="connsiteX773" fmla="*/ 3596201 w 5979492"/>
              <a:gd name="connsiteY773" fmla="*/ 2590745 h 5913566"/>
              <a:gd name="connsiteX774" fmla="*/ 3590815 w 5979492"/>
              <a:gd name="connsiteY774" fmla="*/ 2589924 h 5913566"/>
              <a:gd name="connsiteX775" fmla="*/ 3585711 w 5979492"/>
              <a:gd name="connsiteY775" fmla="*/ 2588555 h 5913566"/>
              <a:gd name="connsiteX776" fmla="*/ 3580891 w 5979492"/>
              <a:gd name="connsiteY776" fmla="*/ 2586638 h 5913566"/>
              <a:gd name="connsiteX777" fmla="*/ 3576354 w 5979492"/>
              <a:gd name="connsiteY777" fmla="*/ 2584448 h 5913566"/>
              <a:gd name="connsiteX778" fmla="*/ 3572102 w 5979492"/>
              <a:gd name="connsiteY778" fmla="*/ 2581984 h 5913566"/>
              <a:gd name="connsiteX779" fmla="*/ 3567849 w 5979492"/>
              <a:gd name="connsiteY779" fmla="*/ 2579520 h 5913566"/>
              <a:gd name="connsiteX780" fmla="*/ 3563879 w 5979492"/>
              <a:gd name="connsiteY780" fmla="*/ 2576509 h 5913566"/>
              <a:gd name="connsiteX781" fmla="*/ 3560194 w 5979492"/>
              <a:gd name="connsiteY781" fmla="*/ 2573497 h 5913566"/>
              <a:gd name="connsiteX782" fmla="*/ 3556225 w 5979492"/>
              <a:gd name="connsiteY782" fmla="*/ 2569938 h 5913566"/>
              <a:gd name="connsiteX783" fmla="*/ 3549136 w 5979492"/>
              <a:gd name="connsiteY783" fmla="*/ 2563093 h 5913566"/>
              <a:gd name="connsiteX784" fmla="*/ 3542331 w 5979492"/>
              <a:gd name="connsiteY784" fmla="*/ 2556249 h 5913566"/>
              <a:gd name="connsiteX785" fmla="*/ 3535244 w 5979492"/>
              <a:gd name="connsiteY785" fmla="*/ 2549131 h 5913566"/>
              <a:gd name="connsiteX786" fmla="*/ 3483359 w 5979492"/>
              <a:gd name="connsiteY786" fmla="*/ 2513266 h 5913566"/>
              <a:gd name="connsiteX787" fmla="*/ 3457559 w 5979492"/>
              <a:gd name="connsiteY787" fmla="*/ 2495197 h 5913566"/>
              <a:gd name="connsiteX788" fmla="*/ 3431758 w 5979492"/>
              <a:gd name="connsiteY788" fmla="*/ 2476854 h 5913566"/>
              <a:gd name="connsiteX789" fmla="*/ 3428073 w 5979492"/>
              <a:gd name="connsiteY789" fmla="*/ 2474390 h 5913566"/>
              <a:gd name="connsiteX790" fmla="*/ 3424103 w 5979492"/>
              <a:gd name="connsiteY790" fmla="*/ 2472474 h 5913566"/>
              <a:gd name="connsiteX791" fmla="*/ 3420701 w 5979492"/>
              <a:gd name="connsiteY791" fmla="*/ 2470831 h 5913566"/>
              <a:gd name="connsiteX792" fmla="*/ 3418149 w 5979492"/>
              <a:gd name="connsiteY792" fmla="*/ 2470284 h 5913566"/>
              <a:gd name="connsiteX793" fmla="*/ 3415597 w 5979492"/>
              <a:gd name="connsiteY793" fmla="*/ 2470009 h 5913566"/>
              <a:gd name="connsiteX794" fmla="*/ 3413329 w 5979492"/>
              <a:gd name="connsiteY794" fmla="*/ 2470284 h 5913566"/>
              <a:gd name="connsiteX795" fmla="*/ 3411344 w 5979492"/>
              <a:gd name="connsiteY795" fmla="*/ 2471104 h 5913566"/>
              <a:gd name="connsiteX796" fmla="*/ 3409643 w 5979492"/>
              <a:gd name="connsiteY796" fmla="*/ 2472474 h 5913566"/>
              <a:gd name="connsiteX797" fmla="*/ 3408226 w 5979492"/>
              <a:gd name="connsiteY797" fmla="*/ 2474116 h 5913566"/>
              <a:gd name="connsiteX798" fmla="*/ 3406808 w 5979492"/>
              <a:gd name="connsiteY798" fmla="*/ 2475759 h 5913566"/>
              <a:gd name="connsiteX799" fmla="*/ 3405674 w 5979492"/>
              <a:gd name="connsiteY799" fmla="*/ 2478223 h 5913566"/>
              <a:gd name="connsiteX800" fmla="*/ 3404539 w 5979492"/>
              <a:gd name="connsiteY800" fmla="*/ 2480413 h 5913566"/>
              <a:gd name="connsiteX801" fmla="*/ 3402839 w 5979492"/>
              <a:gd name="connsiteY801" fmla="*/ 2485615 h 5913566"/>
              <a:gd name="connsiteX802" fmla="*/ 3400854 w 5979492"/>
              <a:gd name="connsiteY802" fmla="*/ 2491091 h 5913566"/>
              <a:gd name="connsiteX803" fmla="*/ 3405958 w 5979492"/>
              <a:gd name="connsiteY803" fmla="*/ 2492459 h 5913566"/>
              <a:gd name="connsiteX804" fmla="*/ 3410494 w 5979492"/>
              <a:gd name="connsiteY804" fmla="*/ 2494102 h 5913566"/>
              <a:gd name="connsiteX805" fmla="*/ 3415030 w 5979492"/>
              <a:gd name="connsiteY805" fmla="*/ 2495744 h 5913566"/>
              <a:gd name="connsiteX806" fmla="*/ 3419283 w 5979492"/>
              <a:gd name="connsiteY806" fmla="*/ 2497935 h 5913566"/>
              <a:gd name="connsiteX807" fmla="*/ 3423252 w 5979492"/>
              <a:gd name="connsiteY807" fmla="*/ 2500125 h 5913566"/>
              <a:gd name="connsiteX808" fmla="*/ 3426938 w 5979492"/>
              <a:gd name="connsiteY808" fmla="*/ 2502315 h 5913566"/>
              <a:gd name="connsiteX809" fmla="*/ 3430624 w 5979492"/>
              <a:gd name="connsiteY809" fmla="*/ 2505053 h 5913566"/>
              <a:gd name="connsiteX810" fmla="*/ 3433743 w 5979492"/>
              <a:gd name="connsiteY810" fmla="*/ 2507791 h 5913566"/>
              <a:gd name="connsiteX811" fmla="*/ 3436861 w 5979492"/>
              <a:gd name="connsiteY811" fmla="*/ 2511076 h 5913566"/>
              <a:gd name="connsiteX812" fmla="*/ 3439697 w 5979492"/>
              <a:gd name="connsiteY812" fmla="*/ 2514088 h 5913566"/>
              <a:gd name="connsiteX813" fmla="*/ 3442531 w 5979492"/>
              <a:gd name="connsiteY813" fmla="*/ 2517646 h 5913566"/>
              <a:gd name="connsiteX814" fmla="*/ 3444800 w 5979492"/>
              <a:gd name="connsiteY814" fmla="*/ 2521206 h 5913566"/>
              <a:gd name="connsiteX815" fmla="*/ 3446785 w 5979492"/>
              <a:gd name="connsiteY815" fmla="*/ 2525312 h 5913566"/>
              <a:gd name="connsiteX816" fmla="*/ 3448769 w 5979492"/>
              <a:gd name="connsiteY816" fmla="*/ 2529419 h 5913566"/>
              <a:gd name="connsiteX817" fmla="*/ 3450470 w 5979492"/>
              <a:gd name="connsiteY817" fmla="*/ 2533525 h 5913566"/>
              <a:gd name="connsiteX818" fmla="*/ 3451888 w 5979492"/>
              <a:gd name="connsiteY818" fmla="*/ 2538180 h 5913566"/>
              <a:gd name="connsiteX819" fmla="*/ 3465497 w 5979492"/>
              <a:gd name="connsiteY819" fmla="*/ 2550226 h 5913566"/>
              <a:gd name="connsiteX820" fmla="*/ 3475137 w 5979492"/>
              <a:gd name="connsiteY820" fmla="*/ 2557070 h 5913566"/>
              <a:gd name="connsiteX821" fmla="*/ 3484493 w 5979492"/>
              <a:gd name="connsiteY821" fmla="*/ 2563641 h 5913566"/>
              <a:gd name="connsiteX822" fmla="*/ 3494417 w 5979492"/>
              <a:gd name="connsiteY822" fmla="*/ 2570212 h 5913566"/>
              <a:gd name="connsiteX823" fmla="*/ 3504339 w 5979492"/>
              <a:gd name="connsiteY823" fmla="*/ 2576235 h 5913566"/>
              <a:gd name="connsiteX824" fmla="*/ 3524470 w 5979492"/>
              <a:gd name="connsiteY824" fmla="*/ 2588828 h 5913566"/>
              <a:gd name="connsiteX825" fmla="*/ 3534393 w 5979492"/>
              <a:gd name="connsiteY825" fmla="*/ 2595126 h 5913566"/>
              <a:gd name="connsiteX826" fmla="*/ 3543750 w 5979492"/>
              <a:gd name="connsiteY826" fmla="*/ 2601696 h 5913566"/>
              <a:gd name="connsiteX827" fmla="*/ 3553105 w 5979492"/>
              <a:gd name="connsiteY827" fmla="*/ 2608540 h 5913566"/>
              <a:gd name="connsiteX828" fmla="*/ 3557359 w 5979492"/>
              <a:gd name="connsiteY828" fmla="*/ 2612100 h 5913566"/>
              <a:gd name="connsiteX829" fmla="*/ 3561895 w 5979492"/>
              <a:gd name="connsiteY829" fmla="*/ 2615658 h 5913566"/>
              <a:gd name="connsiteX830" fmla="*/ 3566147 w 5979492"/>
              <a:gd name="connsiteY830" fmla="*/ 2619765 h 5913566"/>
              <a:gd name="connsiteX831" fmla="*/ 3569834 w 5979492"/>
              <a:gd name="connsiteY831" fmla="*/ 2623872 h 5913566"/>
              <a:gd name="connsiteX832" fmla="*/ 3573803 w 5979492"/>
              <a:gd name="connsiteY832" fmla="*/ 2627705 h 5913566"/>
              <a:gd name="connsiteX833" fmla="*/ 3577205 w 5979492"/>
              <a:gd name="connsiteY833" fmla="*/ 2632085 h 5913566"/>
              <a:gd name="connsiteX834" fmla="*/ 3580891 w 5979492"/>
              <a:gd name="connsiteY834" fmla="*/ 2636740 h 5913566"/>
              <a:gd name="connsiteX835" fmla="*/ 3584010 w 5979492"/>
              <a:gd name="connsiteY835" fmla="*/ 2641120 h 5913566"/>
              <a:gd name="connsiteX836" fmla="*/ 3587128 w 5979492"/>
              <a:gd name="connsiteY836" fmla="*/ 2646048 h 5913566"/>
              <a:gd name="connsiteX837" fmla="*/ 3589680 w 5979492"/>
              <a:gd name="connsiteY837" fmla="*/ 2651249 h 5913566"/>
              <a:gd name="connsiteX838" fmla="*/ 3592515 w 5979492"/>
              <a:gd name="connsiteY838" fmla="*/ 2656725 h 5913566"/>
              <a:gd name="connsiteX839" fmla="*/ 3594784 w 5979492"/>
              <a:gd name="connsiteY839" fmla="*/ 2662200 h 5913566"/>
              <a:gd name="connsiteX840" fmla="*/ 3596485 w 5979492"/>
              <a:gd name="connsiteY840" fmla="*/ 2667676 h 5913566"/>
              <a:gd name="connsiteX841" fmla="*/ 3598469 w 5979492"/>
              <a:gd name="connsiteY841" fmla="*/ 2673699 h 5913566"/>
              <a:gd name="connsiteX842" fmla="*/ 3605557 w 5979492"/>
              <a:gd name="connsiteY842" fmla="*/ 2684924 h 5913566"/>
              <a:gd name="connsiteX843" fmla="*/ 3613212 w 5979492"/>
              <a:gd name="connsiteY843" fmla="*/ 2695601 h 5913566"/>
              <a:gd name="connsiteX844" fmla="*/ 3621435 w 5979492"/>
              <a:gd name="connsiteY844" fmla="*/ 2705457 h 5913566"/>
              <a:gd name="connsiteX845" fmla="*/ 3629657 w 5979492"/>
              <a:gd name="connsiteY845" fmla="*/ 2715587 h 5913566"/>
              <a:gd name="connsiteX846" fmla="*/ 3638729 w 5979492"/>
              <a:gd name="connsiteY846" fmla="*/ 2724896 h 5913566"/>
              <a:gd name="connsiteX847" fmla="*/ 3647802 w 5979492"/>
              <a:gd name="connsiteY847" fmla="*/ 2734477 h 5913566"/>
              <a:gd name="connsiteX848" fmla="*/ 3657159 w 5979492"/>
              <a:gd name="connsiteY848" fmla="*/ 2743238 h 5913566"/>
              <a:gd name="connsiteX849" fmla="*/ 3666799 w 5979492"/>
              <a:gd name="connsiteY849" fmla="*/ 2752273 h 5913566"/>
              <a:gd name="connsiteX850" fmla="*/ 3676721 w 5979492"/>
              <a:gd name="connsiteY850" fmla="*/ 2761034 h 5913566"/>
              <a:gd name="connsiteX851" fmla="*/ 3686361 w 5979492"/>
              <a:gd name="connsiteY851" fmla="*/ 2769795 h 5913566"/>
              <a:gd name="connsiteX852" fmla="*/ 3706775 w 5979492"/>
              <a:gd name="connsiteY852" fmla="*/ 2786495 h 5913566"/>
              <a:gd name="connsiteX853" fmla="*/ 3726905 w 5979492"/>
              <a:gd name="connsiteY853" fmla="*/ 2803196 h 5913566"/>
              <a:gd name="connsiteX854" fmla="*/ 3747035 w 5979492"/>
              <a:gd name="connsiteY854" fmla="*/ 2820170 h 5913566"/>
              <a:gd name="connsiteX855" fmla="*/ 3749020 w 5979492"/>
              <a:gd name="connsiteY855" fmla="*/ 2821812 h 5913566"/>
              <a:gd name="connsiteX856" fmla="*/ 3750437 w 5979492"/>
              <a:gd name="connsiteY856" fmla="*/ 2823181 h 5913566"/>
              <a:gd name="connsiteX857" fmla="*/ 3751288 w 5979492"/>
              <a:gd name="connsiteY857" fmla="*/ 2824550 h 5913566"/>
              <a:gd name="connsiteX858" fmla="*/ 3751855 w 5979492"/>
              <a:gd name="connsiteY858" fmla="*/ 2825919 h 5913566"/>
              <a:gd name="connsiteX859" fmla="*/ 3756108 w 5979492"/>
              <a:gd name="connsiteY859" fmla="*/ 2831394 h 5913566"/>
              <a:gd name="connsiteX860" fmla="*/ 3760361 w 5979492"/>
              <a:gd name="connsiteY860" fmla="*/ 2836322 h 5913566"/>
              <a:gd name="connsiteX861" fmla="*/ 3769434 w 5979492"/>
              <a:gd name="connsiteY861" fmla="*/ 2846452 h 5913566"/>
              <a:gd name="connsiteX862" fmla="*/ 3778506 w 5979492"/>
              <a:gd name="connsiteY862" fmla="*/ 2855761 h 5913566"/>
              <a:gd name="connsiteX863" fmla="*/ 3788429 w 5979492"/>
              <a:gd name="connsiteY863" fmla="*/ 2865069 h 5913566"/>
              <a:gd name="connsiteX864" fmla="*/ 3798353 w 5979492"/>
              <a:gd name="connsiteY864" fmla="*/ 2873830 h 5913566"/>
              <a:gd name="connsiteX865" fmla="*/ 3808560 w 5979492"/>
              <a:gd name="connsiteY865" fmla="*/ 2882591 h 5913566"/>
              <a:gd name="connsiteX866" fmla="*/ 3829257 w 5979492"/>
              <a:gd name="connsiteY866" fmla="*/ 2900386 h 5913566"/>
              <a:gd name="connsiteX867" fmla="*/ 3839463 w 5979492"/>
              <a:gd name="connsiteY867" fmla="*/ 2909421 h 5913566"/>
              <a:gd name="connsiteX868" fmla="*/ 3849103 w 5979492"/>
              <a:gd name="connsiteY868" fmla="*/ 2918455 h 5913566"/>
              <a:gd name="connsiteX869" fmla="*/ 3858460 w 5979492"/>
              <a:gd name="connsiteY869" fmla="*/ 2927490 h 5913566"/>
              <a:gd name="connsiteX870" fmla="*/ 3867815 w 5979492"/>
              <a:gd name="connsiteY870" fmla="*/ 2937346 h 5913566"/>
              <a:gd name="connsiteX871" fmla="*/ 3872352 w 5979492"/>
              <a:gd name="connsiteY871" fmla="*/ 2942547 h 5913566"/>
              <a:gd name="connsiteX872" fmla="*/ 3876605 w 5979492"/>
              <a:gd name="connsiteY872" fmla="*/ 2947475 h 5913566"/>
              <a:gd name="connsiteX873" fmla="*/ 3880575 w 5979492"/>
              <a:gd name="connsiteY873" fmla="*/ 2952677 h 5913566"/>
              <a:gd name="connsiteX874" fmla="*/ 3884544 w 5979492"/>
              <a:gd name="connsiteY874" fmla="*/ 2957879 h 5913566"/>
              <a:gd name="connsiteX875" fmla="*/ 3888513 w 5979492"/>
              <a:gd name="connsiteY875" fmla="*/ 2963354 h 5913566"/>
              <a:gd name="connsiteX876" fmla="*/ 3892199 w 5979492"/>
              <a:gd name="connsiteY876" fmla="*/ 2969104 h 5913566"/>
              <a:gd name="connsiteX877" fmla="*/ 3895318 w 5979492"/>
              <a:gd name="connsiteY877" fmla="*/ 2974853 h 5913566"/>
              <a:gd name="connsiteX878" fmla="*/ 3898720 w 5979492"/>
              <a:gd name="connsiteY878" fmla="*/ 2980876 h 5913566"/>
              <a:gd name="connsiteX879" fmla="*/ 3905807 w 5979492"/>
              <a:gd name="connsiteY879" fmla="*/ 2990732 h 5913566"/>
              <a:gd name="connsiteX880" fmla="*/ 3913179 w 5979492"/>
              <a:gd name="connsiteY880" fmla="*/ 3000862 h 5913566"/>
              <a:gd name="connsiteX881" fmla="*/ 3920551 w 5979492"/>
              <a:gd name="connsiteY881" fmla="*/ 3010444 h 5913566"/>
              <a:gd name="connsiteX882" fmla="*/ 3928206 w 5979492"/>
              <a:gd name="connsiteY882" fmla="*/ 3020300 h 5913566"/>
              <a:gd name="connsiteX883" fmla="*/ 3936145 w 5979492"/>
              <a:gd name="connsiteY883" fmla="*/ 3029608 h 5913566"/>
              <a:gd name="connsiteX884" fmla="*/ 3944651 w 5979492"/>
              <a:gd name="connsiteY884" fmla="*/ 3039191 h 5913566"/>
              <a:gd name="connsiteX885" fmla="*/ 3952872 w 5979492"/>
              <a:gd name="connsiteY885" fmla="*/ 3048225 h 5913566"/>
              <a:gd name="connsiteX886" fmla="*/ 3961095 w 5979492"/>
              <a:gd name="connsiteY886" fmla="*/ 3057260 h 5913566"/>
              <a:gd name="connsiteX887" fmla="*/ 3978673 w 5979492"/>
              <a:gd name="connsiteY887" fmla="*/ 3075055 h 5913566"/>
              <a:gd name="connsiteX888" fmla="*/ 3996535 w 5979492"/>
              <a:gd name="connsiteY888" fmla="*/ 3092303 h 5913566"/>
              <a:gd name="connsiteX889" fmla="*/ 4014397 w 5979492"/>
              <a:gd name="connsiteY889" fmla="*/ 3109551 h 5913566"/>
              <a:gd name="connsiteX890" fmla="*/ 4033110 w 5979492"/>
              <a:gd name="connsiteY890" fmla="*/ 3126525 h 5913566"/>
              <a:gd name="connsiteX891" fmla="*/ 4070251 w 5979492"/>
              <a:gd name="connsiteY891" fmla="*/ 3160200 h 5913566"/>
              <a:gd name="connsiteX892" fmla="*/ 4088680 w 5979492"/>
              <a:gd name="connsiteY892" fmla="*/ 3177174 h 5913566"/>
              <a:gd name="connsiteX893" fmla="*/ 4106541 w 5979492"/>
              <a:gd name="connsiteY893" fmla="*/ 3194148 h 5913566"/>
              <a:gd name="connsiteX894" fmla="*/ 4124404 w 5979492"/>
              <a:gd name="connsiteY894" fmla="*/ 3211670 h 5913566"/>
              <a:gd name="connsiteX895" fmla="*/ 4141982 w 5979492"/>
              <a:gd name="connsiteY895" fmla="*/ 3229465 h 5913566"/>
              <a:gd name="connsiteX896" fmla="*/ 4150204 w 5979492"/>
              <a:gd name="connsiteY896" fmla="*/ 3238226 h 5913566"/>
              <a:gd name="connsiteX897" fmla="*/ 4158710 w 5979492"/>
              <a:gd name="connsiteY897" fmla="*/ 3247534 h 5913566"/>
              <a:gd name="connsiteX898" fmla="*/ 4166932 w 5979492"/>
              <a:gd name="connsiteY898" fmla="*/ 3256842 h 5913566"/>
              <a:gd name="connsiteX899" fmla="*/ 4174871 w 5979492"/>
              <a:gd name="connsiteY899" fmla="*/ 3266425 h 5913566"/>
              <a:gd name="connsiteX900" fmla="*/ 4184227 w 5979492"/>
              <a:gd name="connsiteY900" fmla="*/ 3274638 h 5913566"/>
              <a:gd name="connsiteX901" fmla="*/ 4194433 w 5979492"/>
              <a:gd name="connsiteY901" fmla="*/ 3282577 h 5913566"/>
              <a:gd name="connsiteX902" fmla="*/ 4204073 w 5979492"/>
              <a:gd name="connsiteY902" fmla="*/ 3291065 h 5913566"/>
              <a:gd name="connsiteX903" fmla="*/ 4208893 w 5979492"/>
              <a:gd name="connsiteY903" fmla="*/ 3294898 h 5913566"/>
              <a:gd name="connsiteX904" fmla="*/ 4213713 w 5979492"/>
              <a:gd name="connsiteY904" fmla="*/ 3299278 h 5913566"/>
              <a:gd name="connsiteX905" fmla="*/ 4217967 w 5979492"/>
              <a:gd name="connsiteY905" fmla="*/ 3303658 h 5913566"/>
              <a:gd name="connsiteX906" fmla="*/ 4222219 w 5979492"/>
              <a:gd name="connsiteY906" fmla="*/ 3308039 h 5913566"/>
              <a:gd name="connsiteX907" fmla="*/ 4226472 w 5979492"/>
              <a:gd name="connsiteY907" fmla="*/ 3312967 h 5913566"/>
              <a:gd name="connsiteX908" fmla="*/ 4229875 w 5979492"/>
              <a:gd name="connsiteY908" fmla="*/ 3317895 h 5913566"/>
              <a:gd name="connsiteX909" fmla="*/ 4233559 w 5979492"/>
              <a:gd name="connsiteY909" fmla="*/ 3323096 h 5913566"/>
              <a:gd name="connsiteX910" fmla="*/ 4236395 w 5979492"/>
              <a:gd name="connsiteY910" fmla="*/ 3328572 h 5913566"/>
              <a:gd name="connsiteX911" fmla="*/ 4238947 w 5979492"/>
              <a:gd name="connsiteY911" fmla="*/ 3334595 h 5913566"/>
              <a:gd name="connsiteX912" fmla="*/ 4240931 w 5979492"/>
              <a:gd name="connsiteY912" fmla="*/ 3340345 h 5913566"/>
              <a:gd name="connsiteX913" fmla="*/ 4257375 w 5979492"/>
              <a:gd name="connsiteY913" fmla="*/ 3355128 h 5913566"/>
              <a:gd name="connsiteX914" fmla="*/ 4274104 w 5979492"/>
              <a:gd name="connsiteY914" fmla="*/ 3369365 h 5913566"/>
              <a:gd name="connsiteX915" fmla="*/ 4283177 w 5979492"/>
              <a:gd name="connsiteY915" fmla="*/ 3376483 h 5913566"/>
              <a:gd name="connsiteX916" fmla="*/ 4291965 w 5979492"/>
              <a:gd name="connsiteY916" fmla="*/ 3383874 h 5913566"/>
              <a:gd name="connsiteX917" fmla="*/ 4300188 w 5979492"/>
              <a:gd name="connsiteY917" fmla="*/ 3391814 h 5913566"/>
              <a:gd name="connsiteX918" fmla="*/ 4307843 w 5979492"/>
              <a:gd name="connsiteY918" fmla="*/ 3399754 h 5913566"/>
              <a:gd name="connsiteX919" fmla="*/ 4315498 w 5979492"/>
              <a:gd name="connsiteY919" fmla="*/ 3407967 h 5913566"/>
              <a:gd name="connsiteX920" fmla="*/ 4322586 w 5979492"/>
              <a:gd name="connsiteY920" fmla="*/ 3416180 h 5913566"/>
              <a:gd name="connsiteX921" fmla="*/ 4329675 w 5979492"/>
              <a:gd name="connsiteY921" fmla="*/ 3424941 h 5913566"/>
              <a:gd name="connsiteX922" fmla="*/ 4336479 w 5979492"/>
              <a:gd name="connsiteY922" fmla="*/ 3433702 h 5913566"/>
              <a:gd name="connsiteX923" fmla="*/ 4342999 w 5979492"/>
              <a:gd name="connsiteY923" fmla="*/ 3442737 h 5913566"/>
              <a:gd name="connsiteX924" fmla="*/ 4349237 w 5979492"/>
              <a:gd name="connsiteY924" fmla="*/ 3451771 h 5913566"/>
              <a:gd name="connsiteX925" fmla="*/ 4361429 w 5979492"/>
              <a:gd name="connsiteY925" fmla="*/ 3470114 h 5913566"/>
              <a:gd name="connsiteX926" fmla="*/ 4373337 w 5979492"/>
              <a:gd name="connsiteY926" fmla="*/ 3488457 h 5913566"/>
              <a:gd name="connsiteX927" fmla="*/ 4385528 w 5979492"/>
              <a:gd name="connsiteY927" fmla="*/ 3506800 h 5913566"/>
              <a:gd name="connsiteX928" fmla="*/ 4391199 w 5979492"/>
              <a:gd name="connsiteY928" fmla="*/ 3513371 h 5913566"/>
              <a:gd name="connsiteX929" fmla="*/ 4397153 w 5979492"/>
              <a:gd name="connsiteY929" fmla="*/ 3519942 h 5913566"/>
              <a:gd name="connsiteX930" fmla="*/ 4402823 w 5979492"/>
              <a:gd name="connsiteY930" fmla="*/ 3526512 h 5913566"/>
              <a:gd name="connsiteX931" fmla="*/ 4408209 w 5979492"/>
              <a:gd name="connsiteY931" fmla="*/ 3533083 h 5913566"/>
              <a:gd name="connsiteX932" fmla="*/ 4410478 w 5979492"/>
              <a:gd name="connsiteY932" fmla="*/ 3536368 h 5913566"/>
              <a:gd name="connsiteX933" fmla="*/ 4412463 w 5979492"/>
              <a:gd name="connsiteY933" fmla="*/ 3540201 h 5913566"/>
              <a:gd name="connsiteX934" fmla="*/ 4414731 w 5979492"/>
              <a:gd name="connsiteY934" fmla="*/ 3544034 h 5913566"/>
              <a:gd name="connsiteX935" fmla="*/ 4416433 w 5979492"/>
              <a:gd name="connsiteY935" fmla="*/ 3547593 h 5913566"/>
              <a:gd name="connsiteX936" fmla="*/ 4417849 w 5979492"/>
              <a:gd name="connsiteY936" fmla="*/ 3551700 h 5913566"/>
              <a:gd name="connsiteX937" fmla="*/ 4418983 w 5979492"/>
              <a:gd name="connsiteY937" fmla="*/ 3555533 h 5913566"/>
              <a:gd name="connsiteX938" fmla="*/ 4419835 w 5979492"/>
              <a:gd name="connsiteY938" fmla="*/ 3559913 h 5913566"/>
              <a:gd name="connsiteX939" fmla="*/ 4420117 w 5979492"/>
              <a:gd name="connsiteY939" fmla="*/ 3564567 h 5913566"/>
              <a:gd name="connsiteX940" fmla="*/ 4425221 w 5979492"/>
              <a:gd name="connsiteY940" fmla="*/ 3569495 h 5913566"/>
              <a:gd name="connsiteX941" fmla="*/ 4429475 w 5979492"/>
              <a:gd name="connsiteY941" fmla="*/ 3574149 h 5913566"/>
              <a:gd name="connsiteX942" fmla="*/ 4432877 w 5979492"/>
              <a:gd name="connsiteY942" fmla="*/ 3578803 h 5913566"/>
              <a:gd name="connsiteX943" fmla="*/ 4435995 w 5979492"/>
              <a:gd name="connsiteY943" fmla="*/ 3583731 h 5913566"/>
              <a:gd name="connsiteX944" fmla="*/ 4438263 w 5979492"/>
              <a:gd name="connsiteY944" fmla="*/ 3588659 h 5913566"/>
              <a:gd name="connsiteX945" fmla="*/ 4439681 w 5979492"/>
              <a:gd name="connsiteY945" fmla="*/ 3593314 h 5913566"/>
              <a:gd name="connsiteX946" fmla="*/ 4440815 w 5979492"/>
              <a:gd name="connsiteY946" fmla="*/ 3598242 h 5913566"/>
              <a:gd name="connsiteX947" fmla="*/ 4441099 w 5979492"/>
              <a:gd name="connsiteY947" fmla="*/ 3603170 h 5913566"/>
              <a:gd name="connsiteX948" fmla="*/ 4440815 w 5979492"/>
              <a:gd name="connsiteY948" fmla="*/ 3608098 h 5913566"/>
              <a:gd name="connsiteX949" fmla="*/ 4439397 w 5979492"/>
              <a:gd name="connsiteY949" fmla="*/ 3612751 h 5913566"/>
              <a:gd name="connsiteX950" fmla="*/ 4437980 w 5979492"/>
              <a:gd name="connsiteY950" fmla="*/ 3617679 h 5913566"/>
              <a:gd name="connsiteX951" fmla="*/ 4435712 w 5979492"/>
              <a:gd name="connsiteY951" fmla="*/ 3622607 h 5913566"/>
              <a:gd name="connsiteX952" fmla="*/ 4432593 w 5979492"/>
              <a:gd name="connsiteY952" fmla="*/ 3627535 h 5913566"/>
              <a:gd name="connsiteX953" fmla="*/ 4429191 w 5979492"/>
              <a:gd name="connsiteY953" fmla="*/ 3632190 h 5913566"/>
              <a:gd name="connsiteX954" fmla="*/ 4424938 w 5979492"/>
              <a:gd name="connsiteY954" fmla="*/ 3636844 h 5913566"/>
              <a:gd name="connsiteX955" fmla="*/ 4420401 w 5979492"/>
              <a:gd name="connsiteY955" fmla="*/ 3641772 h 5913566"/>
              <a:gd name="connsiteX956" fmla="*/ 4433443 w 5979492"/>
              <a:gd name="connsiteY956" fmla="*/ 3670792 h 5913566"/>
              <a:gd name="connsiteX957" fmla="*/ 4434861 w 5979492"/>
              <a:gd name="connsiteY957" fmla="*/ 3684481 h 5913566"/>
              <a:gd name="connsiteX958" fmla="*/ 4435995 w 5979492"/>
              <a:gd name="connsiteY958" fmla="*/ 3698444 h 5913566"/>
              <a:gd name="connsiteX959" fmla="*/ 4437129 w 5979492"/>
              <a:gd name="connsiteY959" fmla="*/ 3712133 h 5913566"/>
              <a:gd name="connsiteX960" fmla="*/ 4437413 w 5979492"/>
              <a:gd name="connsiteY960" fmla="*/ 3718977 h 5913566"/>
              <a:gd name="connsiteX961" fmla="*/ 4437413 w 5979492"/>
              <a:gd name="connsiteY961" fmla="*/ 3725821 h 5913566"/>
              <a:gd name="connsiteX962" fmla="*/ 4437129 w 5979492"/>
              <a:gd name="connsiteY962" fmla="*/ 3732665 h 5913566"/>
              <a:gd name="connsiteX963" fmla="*/ 4436562 w 5979492"/>
              <a:gd name="connsiteY963" fmla="*/ 3739510 h 5913566"/>
              <a:gd name="connsiteX964" fmla="*/ 4435712 w 5979492"/>
              <a:gd name="connsiteY964" fmla="*/ 3746354 h 5913566"/>
              <a:gd name="connsiteX965" fmla="*/ 4434293 w 5979492"/>
              <a:gd name="connsiteY965" fmla="*/ 3752925 h 5913566"/>
              <a:gd name="connsiteX966" fmla="*/ 4432025 w 5979492"/>
              <a:gd name="connsiteY966" fmla="*/ 3759770 h 5913566"/>
              <a:gd name="connsiteX967" fmla="*/ 4429475 w 5979492"/>
              <a:gd name="connsiteY967" fmla="*/ 3766340 h 5913566"/>
              <a:gd name="connsiteX968" fmla="*/ 4426072 w 5979492"/>
              <a:gd name="connsiteY968" fmla="*/ 3772911 h 5913566"/>
              <a:gd name="connsiteX969" fmla="*/ 4422103 w 5979492"/>
              <a:gd name="connsiteY969" fmla="*/ 3779482 h 5913566"/>
              <a:gd name="connsiteX970" fmla="*/ 4421819 w 5979492"/>
              <a:gd name="connsiteY970" fmla="*/ 3781945 h 5913566"/>
              <a:gd name="connsiteX971" fmla="*/ 4421251 w 5979492"/>
              <a:gd name="connsiteY971" fmla="*/ 3784410 h 5913566"/>
              <a:gd name="connsiteX972" fmla="*/ 4420117 w 5979492"/>
              <a:gd name="connsiteY972" fmla="*/ 3787147 h 5913566"/>
              <a:gd name="connsiteX973" fmla="*/ 4419267 w 5979492"/>
              <a:gd name="connsiteY973" fmla="*/ 3789611 h 5913566"/>
              <a:gd name="connsiteX974" fmla="*/ 4416999 w 5979492"/>
              <a:gd name="connsiteY974" fmla="*/ 3794266 h 5913566"/>
              <a:gd name="connsiteX975" fmla="*/ 4413880 w 5979492"/>
              <a:gd name="connsiteY975" fmla="*/ 3799193 h 5913566"/>
              <a:gd name="connsiteX976" fmla="*/ 4410762 w 5979492"/>
              <a:gd name="connsiteY976" fmla="*/ 3803574 h 5913566"/>
              <a:gd name="connsiteX977" fmla="*/ 4407075 w 5979492"/>
              <a:gd name="connsiteY977" fmla="*/ 3808228 h 5913566"/>
              <a:gd name="connsiteX978" fmla="*/ 4403957 w 5979492"/>
              <a:gd name="connsiteY978" fmla="*/ 3813156 h 5913566"/>
              <a:gd name="connsiteX979" fmla="*/ 4400555 w 5979492"/>
              <a:gd name="connsiteY979" fmla="*/ 3817810 h 5913566"/>
              <a:gd name="connsiteX980" fmla="*/ 4397720 w 5979492"/>
              <a:gd name="connsiteY980" fmla="*/ 3822464 h 5913566"/>
              <a:gd name="connsiteX981" fmla="*/ 4396585 w 5979492"/>
              <a:gd name="connsiteY981" fmla="*/ 3825202 h 5913566"/>
              <a:gd name="connsiteX982" fmla="*/ 4395735 w 5979492"/>
              <a:gd name="connsiteY982" fmla="*/ 3827666 h 5913566"/>
              <a:gd name="connsiteX983" fmla="*/ 4394601 w 5979492"/>
              <a:gd name="connsiteY983" fmla="*/ 3830404 h 5913566"/>
              <a:gd name="connsiteX984" fmla="*/ 4394033 w 5979492"/>
              <a:gd name="connsiteY984" fmla="*/ 3832868 h 5913566"/>
              <a:gd name="connsiteX985" fmla="*/ 4393467 w 5979492"/>
              <a:gd name="connsiteY985" fmla="*/ 3835332 h 5913566"/>
              <a:gd name="connsiteX986" fmla="*/ 4393467 w 5979492"/>
              <a:gd name="connsiteY986" fmla="*/ 3838343 h 5913566"/>
              <a:gd name="connsiteX987" fmla="*/ 4393467 w 5979492"/>
              <a:gd name="connsiteY987" fmla="*/ 3841081 h 5913566"/>
              <a:gd name="connsiteX988" fmla="*/ 4394033 w 5979492"/>
              <a:gd name="connsiteY988" fmla="*/ 3844093 h 5913566"/>
              <a:gd name="connsiteX989" fmla="*/ 4394601 w 5979492"/>
              <a:gd name="connsiteY989" fmla="*/ 3847104 h 5913566"/>
              <a:gd name="connsiteX990" fmla="*/ 4396019 w 5979492"/>
              <a:gd name="connsiteY990" fmla="*/ 3850116 h 5913566"/>
              <a:gd name="connsiteX991" fmla="*/ 4397436 w 5979492"/>
              <a:gd name="connsiteY991" fmla="*/ 3853401 h 5913566"/>
              <a:gd name="connsiteX992" fmla="*/ 4399137 w 5979492"/>
              <a:gd name="connsiteY992" fmla="*/ 3856687 h 5913566"/>
              <a:gd name="connsiteX993" fmla="*/ 4401689 w 5979492"/>
              <a:gd name="connsiteY993" fmla="*/ 3859972 h 5913566"/>
              <a:gd name="connsiteX994" fmla="*/ 4404241 w 5979492"/>
              <a:gd name="connsiteY994" fmla="*/ 3863530 h 5913566"/>
              <a:gd name="connsiteX995" fmla="*/ 4407075 w 5979492"/>
              <a:gd name="connsiteY995" fmla="*/ 3867638 h 5913566"/>
              <a:gd name="connsiteX996" fmla="*/ 4409061 w 5979492"/>
              <a:gd name="connsiteY996" fmla="*/ 3870923 h 5913566"/>
              <a:gd name="connsiteX997" fmla="*/ 4410478 w 5979492"/>
              <a:gd name="connsiteY997" fmla="*/ 3874208 h 5913566"/>
              <a:gd name="connsiteX998" fmla="*/ 4410762 w 5979492"/>
              <a:gd name="connsiteY998" fmla="*/ 3876946 h 5913566"/>
              <a:gd name="connsiteX999" fmla="*/ 4410478 w 5979492"/>
              <a:gd name="connsiteY999" fmla="*/ 3879409 h 5913566"/>
              <a:gd name="connsiteX1000" fmla="*/ 4409911 w 5979492"/>
              <a:gd name="connsiteY1000" fmla="*/ 3881874 h 5913566"/>
              <a:gd name="connsiteX1001" fmla="*/ 4408493 w 5979492"/>
              <a:gd name="connsiteY1001" fmla="*/ 3883790 h 5913566"/>
              <a:gd name="connsiteX1002" fmla="*/ 4406225 w 5979492"/>
              <a:gd name="connsiteY1002" fmla="*/ 3885159 h 5913566"/>
              <a:gd name="connsiteX1003" fmla="*/ 4403957 w 5979492"/>
              <a:gd name="connsiteY1003" fmla="*/ 3886528 h 5913566"/>
              <a:gd name="connsiteX1004" fmla="*/ 4400838 w 5979492"/>
              <a:gd name="connsiteY1004" fmla="*/ 3887349 h 5913566"/>
              <a:gd name="connsiteX1005" fmla="*/ 4397720 w 5979492"/>
              <a:gd name="connsiteY1005" fmla="*/ 3887897 h 5913566"/>
              <a:gd name="connsiteX1006" fmla="*/ 4394033 w 5979492"/>
              <a:gd name="connsiteY1006" fmla="*/ 3888170 h 5913566"/>
              <a:gd name="connsiteX1007" fmla="*/ 4390631 w 5979492"/>
              <a:gd name="connsiteY1007" fmla="*/ 3887897 h 5913566"/>
              <a:gd name="connsiteX1008" fmla="*/ 4386379 w 5979492"/>
              <a:gd name="connsiteY1008" fmla="*/ 3887349 h 5913566"/>
              <a:gd name="connsiteX1009" fmla="*/ 4382409 w 5979492"/>
              <a:gd name="connsiteY1009" fmla="*/ 3885980 h 5913566"/>
              <a:gd name="connsiteX1010" fmla="*/ 4378157 w 5979492"/>
              <a:gd name="connsiteY1010" fmla="*/ 3884612 h 5913566"/>
              <a:gd name="connsiteX1011" fmla="*/ 4372486 w 5979492"/>
              <a:gd name="connsiteY1011" fmla="*/ 3882969 h 5913566"/>
              <a:gd name="connsiteX1012" fmla="*/ 4367667 w 5979492"/>
              <a:gd name="connsiteY1012" fmla="*/ 3881874 h 5913566"/>
              <a:gd name="connsiteX1013" fmla="*/ 4363413 w 5979492"/>
              <a:gd name="connsiteY1013" fmla="*/ 3881326 h 5913566"/>
              <a:gd name="connsiteX1014" fmla="*/ 4359444 w 5979492"/>
              <a:gd name="connsiteY1014" fmla="*/ 3881326 h 5913566"/>
              <a:gd name="connsiteX1015" fmla="*/ 4356041 w 5979492"/>
              <a:gd name="connsiteY1015" fmla="*/ 3881874 h 5913566"/>
              <a:gd name="connsiteX1016" fmla="*/ 4352639 w 5979492"/>
              <a:gd name="connsiteY1016" fmla="*/ 3882969 h 5913566"/>
              <a:gd name="connsiteX1017" fmla="*/ 4350088 w 5979492"/>
              <a:gd name="connsiteY1017" fmla="*/ 3884337 h 5913566"/>
              <a:gd name="connsiteX1018" fmla="*/ 4347536 w 5979492"/>
              <a:gd name="connsiteY1018" fmla="*/ 3885980 h 5913566"/>
              <a:gd name="connsiteX1019" fmla="*/ 4345551 w 5979492"/>
              <a:gd name="connsiteY1019" fmla="*/ 3888445 h 5913566"/>
              <a:gd name="connsiteX1020" fmla="*/ 4343851 w 5979492"/>
              <a:gd name="connsiteY1020" fmla="*/ 3890908 h 5913566"/>
              <a:gd name="connsiteX1021" fmla="*/ 4342149 w 5979492"/>
              <a:gd name="connsiteY1021" fmla="*/ 3893920 h 5913566"/>
              <a:gd name="connsiteX1022" fmla="*/ 4340731 w 5979492"/>
              <a:gd name="connsiteY1022" fmla="*/ 3896931 h 5913566"/>
              <a:gd name="connsiteX1023" fmla="*/ 4339597 w 5979492"/>
              <a:gd name="connsiteY1023" fmla="*/ 3900491 h 5913566"/>
              <a:gd name="connsiteX1024" fmla="*/ 4338463 w 5979492"/>
              <a:gd name="connsiteY1024" fmla="*/ 3904049 h 5913566"/>
              <a:gd name="connsiteX1025" fmla="*/ 4337046 w 5979492"/>
              <a:gd name="connsiteY1025" fmla="*/ 3911442 h 5913566"/>
              <a:gd name="connsiteX1026" fmla="*/ 4337613 w 5979492"/>
              <a:gd name="connsiteY1026" fmla="*/ 3915275 h 5913566"/>
              <a:gd name="connsiteX1027" fmla="*/ 4338463 w 5979492"/>
              <a:gd name="connsiteY1027" fmla="*/ 3918833 h 5913566"/>
              <a:gd name="connsiteX1028" fmla="*/ 4339597 w 5979492"/>
              <a:gd name="connsiteY1028" fmla="*/ 3922119 h 5913566"/>
              <a:gd name="connsiteX1029" fmla="*/ 4340731 w 5979492"/>
              <a:gd name="connsiteY1029" fmla="*/ 3925404 h 5913566"/>
              <a:gd name="connsiteX1030" fmla="*/ 4342717 w 5979492"/>
              <a:gd name="connsiteY1030" fmla="*/ 3928142 h 5913566"/>
              <a:gd name="connsiteX1031" fmla="*/ 4344417 w 5979492"/>
              <a:gd name="connsiteY1031" fmla="*/ 3931154 h 5913566"/>
              <a:gd name="connsiteX1032" fmla="*/ 4346401 w 5979492"/>
              <a:gd name="connsiteY1032" fmla="*/ 3933891 h 5913566"/>
              <a:gd name="connsiteX1033" fmla="*/ 4348670 w 5979492"/>
              <a:gd name="connsiteY1033" fmla="*/ 3936355 h 5913566"/>
              <a:gd name="connsiteX1034" fmla="*/ 4353490 w 5979492"/>
              <a:gd name="connsiteY1034" fmla="*/ 3941283 h 5913566"/>
              <a:gd name="connsiteX1035" fmla="*/ 4359161 w 5979492"/>
              <a:gd name="connsiteY1035" fmla="*/ 3945938 h 5913566"/>
              <a:gd name="connsiteX1036" fmla="*/ 4364831 w 5979492"/>
              <a:gd name="connsiteY1036" fmla="*/ 3950591 h 5913566"/>
              <a:gd name="connsiteX1037" fmla="*/ 4370785 w 5979492"/>
              <a:gd name="connsiteY1037" fmla="*/ 3954698 h 5913566"/>
              <a:gd name="connsiteX1038" fmla="*/ 4375321 w 5979492"/>
              <a:gd name="connsiteY1038" fmla="*/ 3956889 h 5913566"/>
              <a:gd name="connsiteX1039" fmla="*/ 4379575 w 5979492"/>
              <a:gd name="connsiteY1039" fmla="*/ 3959352 h 5913566"/>
              <a:gd name="connsiteX1040" fmla="*/ 4387513 w 5979492"/>
              <a:gd name="connsiteY1040" fmla="*/ 3964280 h 5913566"/>
              <a:gd name="connsiteX1041" fmla="*/ 4395451 w 5979492"/>
              <a:gd name="connsiteY1041" fmla="*/ 3969756 h 5913566"/>
              <a:gd name="connsiteX1042" fmla="*/ 4402256 w 5979492"/>
              <a:gd name="connsiteY1042" fmla="*/ 3975505 h 5913566"/>
              <a:gd name="connsiteX1043" fmla="*/ 4409061 w 5979492"/>
              <a:gd name="connsiteY1043" fmla="*/ 3981802 h 5913566"/>
              <a:gd name="connsiteX1044" fmla="*/ 4415298 w 5979492"/>
              <a:gd name="connsiteY1044" fmla="*/ 3988099 h 5913566"/>
              <a:gd name="connsiteX1045" fmla="*/ 4421251 w 5979492"/>
              <a:gd name="connsiteY1045" fmla="*/ 3994943 h 5913566"/>
              <a:gd name="connsiteX1046" fmla="*/ 4426639 w 5979492"/>
              <a:gd name="connsiteY1046" fmla="*/ 4001788 h 5913566"/>
              <a:gd name="connsiteX1047" fmla="*/ 4432309 w 5979492"/>
              <a:gd name="connsiteY1047" fmla="*/ 4008632 h 5913566"/>
              <a:gd name="connsiteX1048" fmla="*/ 4437696 w 5979492"/>
              <a:gd name="connsiteY1048" fmla="*/ 4015750 h 5913566"/>
              <a:gd name="connsiteX1049" fmla="*/ 4447903 w 5979492"/>
              <a:gd name="connsiteY1049" fmla="*/ 4030261 h 5913566"/>
              <a:gd name="connsiteX1050" fmla="*/ 4458393 w 5979492"/>
              <a:gd name="connsiteY1050" fmla="*/ 4045318 h 5913566"/>
              <a:gd name="connsiteX1051" fmla="*/ 4463497 w 5979492"/>
              <a:gd name="connsiteY1051" fmla="*/ 4052436 h 5913566"/>
              <a:gd name="connsiteX1052" fmla="*/ 4469167 w 5979492"/>
              <a:gd name="connsiteY1052" fmla="*/ 4059281 h 5913566"/>
              <a:gd name="connsiteX1053" fmla="*/ 4479375 w 5979492"/>
              <a:gd name="connsiteY1053" fmla="*/ 4070780 h 5913566"/>
              <a:gd name="connsiteX1054" fmla="*/ 4489581 w 5979492"/>
              <a:gd name="connsiteY1054" fmla="*/ 4082278 h 5913566"/>
              <a:gd name="connsiteX1055" fmla="*/ 4499504 w 5979492"/>
              <a:gd name="connsiteY1055" fmla="*/ 4094050 h 5913566"/>
              <a:gd name="connsiteX1056" fmla="*/ 4508861 w 5979492"/>
              <a:gd name="connsiteY1056" fmla="*/ 4105823 h 5913566"/>
              <a:gd name="connsiteX1057" fmla="*/ 4518217 w 5979492"/>
              <a:gd name="connsiteY1057" fmla="*/ 4117869 h 5913566"/>
              <a:gd name="connsiteX1058" fmla="*/ 4527573 w 5979492"/>
              <a:gd name="connsiteY1058" fmla="*/ 4129915 h 5913566"/>
              <a:gd name="connsiteX1059" fmla="*/ 4545719 w 5979492"/>
              <a:gd name="connsiteY1059" fmla="*/ 4154555 h 5913566"/>
              <a:gd name="connsiteX1060" fmla="*/ 4563013 w 5979492"/>
              <a:gd name="connsiteY1060" fmla="*/ 4179195 h 5913566"/>
              <a:gd name="connsiteX1061" fmla="*/ 4580309 w 5979492"/>
              <a:gd name="connsiteY1061" fmla="*/ 4204382 h 5913566"/>
              <a:gd name="connsiteX1062" fmla="*/ 4597035 w 5979492"/>
              <a:gd name="connsiteY1062" fmla="*/ 4229570 h 5913566"/>
              <a:gd name="connsiteX1063" fmla="*/ 4614047 w 5979492"/>
              <a:gd name="connsiteY1063" fmla="*/ 4254757 h 5913566"/>
              <a:gd name="connsiteX1064" fmla="*/ 4633893 w 5979492"/>
              <a:gd name="connsiteY1064" fmla="*/ 4282682 h 5913566"/>
              <a:gd name="connsiteX1065" fmla="*/ 4654024 w 5979492"/>
              <a:gd name="connsiteY1065" fmla="*/ 4310333 h 5913566"/>
              <a:gd name="connsiteX1066" fmla="*/ 4661112 w 5979492"/>
              <a:gd name="connsiteY1066" fmla="*/ 4317178 h 5913566"/>
              <a:gd name="connsiteX1067" fmla="*/ 4667633 w 5979492"/>
              <a:gd name="connsiteY1067" fmla="*/ 4324570 h 5913566"/>
              <a:gd name="connsiteX1068" fmla="*/ 4673303 w 5979492"/>
              <a:gd name="connsiteY1068" fmla="*/ 4331688 h 5913566"/>
              <a:gd name="connsiteX1069" fmla="*/ 4678407 w 5979492"/>
              <a:gd name="connsiteY1069" fmla="*/ 4338806 h 5913566"/>
              <a:gd name="connsiteX1070" fmla="*/ 4682659 w 5979492"/>
              <a:gd name="connsiteY1070" fmla="*/ 4346199 h 5913566"/>
              <a:gd name="connsiteX1071" fmla="*/ 4686062 w 5979492"/>
              <a:gd name="connsiteY1071" fmla="*/ 4353317 h 5913566"/>
              <a:gd name="connsiteX1072" fmla="*/ 4689181 w 5979492"/>
              <a:gd name="connsiteY1072" fmla="*/ 4360708 h 5913566"/>
              <a:gd name="connsiteX1073" fmla="*/ 4691449 w 5979492"/>
              <a:gd name="connsiteY1073" fmla="*/ 4368101 h 5913566"/>
              <a:gd name="connsiteX1074" fmla="*/ 4693433 w 5979492"/>
              <a:gd name="connsiteY1074" fmla="*/ 4376040 h 5913566"/>
              <a:gd name="connsiteX1075" fmla="*/ 4694567 w 5979492"/>
              <a:gd name="connsiteY1075" fmla="*/ 4383432 h 5913566"/>
              <a:gd name="connsiteX1076" fmla="*/ 4695701 w 5979492"/>
              <a:gd name="connsiteY1076" fmla="*/ 4391098 h 5913566"/>
              <a:gd name="connsiteX1077" fmla="*/ 4696269 w 5979492"/>
              <a:gd name="connsiteY1077" fmla="*/ 4398489 h 5913566"/>
              <a:gd name="connsiteX1078" fmla="*/ 4696269 w 5979492"/>
              <a:gd name="connsiteY1078" fmla="*/ 4406155 h 5913566"/>
              <a:gd name="connsiteX1079" fmla="*/ 4695985 w 5979492"/>
              <a:gd name="connsiteY1079" fmla="*/ 4414095 h 5913566"/>
              <a:gd name="connsiteX1080" fmla="*/ 4695701 w 5979492"/>
              <a:gd name="connsiteY1080" fmla="*/ 4421761 h 5913566"/>
              <a:gd name="connsiteX1081" fmla="*/ 4694567 w 5979492"/>
              <a:gd name="connsiteY1081" fmla="*/ 4429427 h 5913566"/>
              <a:gd name="connsiteX1082" fmla="*/ 4693717 w 5979492"/>
              <a:gd name="connsiteY1082" fmla="*/ 4437092 h 5913566"/>
              <a:gd name="connsiteX1083" fmla="*/ 4692583 w 5979492"/>
              <a:gd name="connsiteY1083" fmla="*/ 4445306 h 5913566"/>
              <a:gd name="connsiteX1084" fmla="*/ 4690031 w 5979492"/>
              <a:gd name="connsiteY1084" fmla="*/ 4460637 h 5913566"/>
              <a:gd name="connsiteX1085" fmla="*/ 4686913 w 5979492"/>
              <a:gd name="connsiteY1085" fmla="*/ 4476242 h 5913566"/>
              <a:gd name="connsiteX1086" fmla="*/ 4684361 w 5979492"/>
              <a:gd name="connsiteY1086" fmla="*/ 4492121 h 5913566"/>
              <a:gd name="connsiteX1087" fmla="*/ 4682093 w 5979492"/>
              <a:gd name="connsiteY1087" fmla="*/ 4507452 h 5913566"/>
              <a:gd name="connsiteX1088" fmla="*/ 4681243 w 5979492"/>
              <a:gd name="connsiteY1088" fmla="*/ 4515392 h 5913566"/>
              <a:gd name="connsiteX1089" fmla="*/ 4680675 w 5979492"/>
              <a:gd name="connsiteY1089" fmla="*/ 4523058 h 5913566"/>
              <a:gd name="connsiteX1090" fmla="*/ 4680391 w 5979492"/>
              <a:gd name="connsiteY1090" fmla="*/ 4530724 h 5913566"/>
              <a:gd name="connsiteX1091" fmla="*/ 4680109 w 5979492"/>
              <a:gd name="connsiteY1091" fmla="*/ 4538389 h 5913566"/>
              <a:gd name="connsiteX1092" fmla="*/ 4680675 w 5979492"/>
              <a:gd name="connsiteY1092" fmla="*/ 4546055 h 5913566"/>
              <a:gd name="connsiteX1093" fmla="*/ 4681243 w 5979492"/>
              <a:gd name="connsiteY1093" fmla="*/ 4553721 h 5913566"/>
              <a:gd name="connsiteX1094" fmla="*/ 4682093 w 5979492"/>
              <a:gd name="connsiteY1094" fmla="*/ 4557554 h 5913566"/>
              <a:gd name="connsiteX1095" fmla="*/ 4682943 w 5979492"/>
              <a:gd name="connsiteY1095" fmla="*/ 4561660 h 5913566"/>
              <a:gd name="connsiteX1096" fmla="*/ 4682943 w 5979492"/>
              <a:gd name="connsiteY1096" fmla="*/ 4564945 h 5913566"/>
              <a:gd name="connsiteX1097" fmla="*/ 4682659 w 5979492"/>
              <a:gd name="connsiteY1097" fmla="*/ 4568778 h 5913566"/>
              <a:gd name="connsiteX1098" fmla="*/ 4681525 w 5979492"/>
              <a:gd name="connsiteY1098" fmla="*/ 4572338 h 5913566"/>
              <a:gd name="connsiteX1099" fmla="*/ 4680675 w 5979492"/>
              <a:gd name="connsiteY1099" fmla="*/ 4575623 h 5913566"/>
              <a:gd name="connsiteX1100" fmla="*/ 4679257 w 5979492"/>
              <a:gd name="connsiteY1100" fmla="*/ 4578908 h 5913566"/>
              <a:gd name="connsiteX1101" fmla="*/ 4677840 w 5979492"/>
              <a:gd name="connsiteY1101" fmla="*/ 4582194 h 5913566"/>
              <a:gd name="connsiteX1102" fmla="*/ 4675572 w 5979492"/>
              <a:gd name="connsiteY1102" fmla="*/ 4585479 h 5913566"/>
              <a:gd name="connsiteX1103" fmla="*/ 4673871 w 5979492"/>
              <a:gd name="connsiteY1103" fmla="*/ 4588217 h 5913566"/>
              <a:gd name="connsiteX1104" fmla="*/ 4669051 w 5979492"/>
              <a:gd name="connsiteY1104" fmla="*/ 4594513 h 5913566"/>
              <a:gd name="connsiteX1105" fmla="*/ 4664231 w 5979492"/>
              <a:gd name="connsiteY1105" fmla="*/ 4600263 h 5913566"/>
              <a:gd name="connsiteX1106" fmla="*/ 4659127 w 5979492"/>
              <a:gd name="connsiteY1106" fmla="*/ 4606286 h 5913566"/>
              <a:gd name="connsiteX1107" fmla="*/ 4654024 w 5979492"/>
              <a:gd name="connsiteY1107" fmla="*/ 4612035 h 5913566"/>
              <a:gd name="connsiteX1108" fmla="*/ 4649771 w 5979492"/>
              <a:gd name="connsiteY1108" fmla="*/ 4618058 h 5913566"/>
              <a:gd name="connsiteX1109" fmla="*/ 4647503 w 5979492"/>
              <a:gd name="connsiteY1109" fmla="*/ 4621070 h 5913566"/>
              <a:gd name="connsiteX1110" fmla="*/ 4645801 w 5979492"/>
              <a:gd name="connsiteY1110" fmla="*/ 4624355 h 5913566"/>
              <a:gd name="connsiteX1111" fmla="*/ 4644101 w 5979492"/>
              <a:gd name="connsiteY1111" fmla="*/ 4627366 h 5913566"/>
              <a:gd name="connsiteX1112" fmla="*/ 4642399 w 5979492"/>
              <a:gd name="connsiteY1112" fmla="*/ 4630926 h 5913566"/>
              <a:gd name="connsiteX1113" fmla="*/ 4641549 w 5979492"/>
              <a:gd name="connsiteY1113" fmla="*/ 4634211 h 5913566"/>
              <a:gd name="connsiteX1114" fmla="*/ 4640698 w 5979492"/>
              <a:gd name="connsiteY1114" fmla="*/ 4637770 h 5913566"/>
              <a:gd name="connsiteX1115" fmla="*/ 4640415 w 5979492"/>
              <a:gd name="connsiteY1115" fmla="*/ 4641055 h 5913566"/>
              <a:gd name="connsiteX1116" fmla="*/ 4640415 w 5979492"/>
              <a:gd name="connsiteY1116" fmla="*/ 4644888 h 5913566"/>
              <a:gd name="connsiteX1117" fmla="*/ 4640698 w 5979492"/>
              <a:gd name="connsiteY1117" fmla="*/ 4648721 h 5913566"/>
              <a:gd name="connsiteX1118" fmla="*/ 4641549 w 5979492"/>
              <a:gd name="connsiteY1118" fmla="*/ 4652554 h 5913566"/>
              <a:gd name="connsiteX1119" fmla="*/ 4642683 w 5979492"/>
              <a:gd name="connsiteY1119" fmla="*/ 4656661 h 5913566"/>
              <a:gd name="connsiteX1120" fmla="*/ 4644951 w 5979492"/>
              <a:gd name="connsiteY1120" fmla="*/ 4661041 h 5913566"/>
              <a:gd name="connsiteX1121" fmla="*/ 4637013 w 5979492"/>
              <a:gd name="connsiteY1121" fmla="*/ 4657208 h 5913566"/>
              <a:gd name="connsiteX1122" fmla="*/ 4629641 w 5979492"/>
              <a:gd name="connsiteY1122" fmla="*/ 4655018 h 5913566"/>
              <a:gd name="connsiteX1123" fmla="*/ 4626522 w 5979492"/>
              <a:gd name="connsiteY1123" fmla="*/ 4653649 h 5913566"/>
              <a:gd name="connsiteX1124" fmla="*/ 4623120 w 5979492"/>
              <a:gd name="connsiteY1124" fmla="*/ 4653101 h 5913566"/>
              <a:gd name="connsiteX1125" fmla="*/ 4620285 w 5979492"/>
              <a:gd name="connsiteY1125" fmla="*/ 4652554 h 5913566"/>
              <a:gd name="connsiteX1126" fmla="*/ 4617449 w 5979492"/>
              <a:gd name="connsiteY1126" fmla="*/ 4652280 h 5913566"/>
              <a:gd name="connsiteX1127" fmla="*/ 4614614 w 5979492"/>
              <a:gd name="connsiteY1127" fmla="*/ 4652280 h 5913566"/>
              <a:gd name="connsiteX1128" fmla="*/ 4612063 w 5979492"/>
              <a:gd name="connsiteY1128" fmla="*/ 4652280 h 5913566"/>
              <a:gd name="connsiteX1129" fmla="*/ 4609227 w 5979492"/>
              <a:gd name="connsiteY1129" fmla="*/ 4652554 h 5913566"/>
              <a:gd name="connsiteX1130" fmla="*/ 4606959 w 5979492"/>
              <a:gd name="connsiteY1130" fmla="*/ 4653101 h 5913566"/>
              <a:gd name="connsiteX1131" fmla="*/ 4604975 w 5979492"/>
              <a:gd name="connsiteY1131" fmla="*/ 4653649 h 5913566"/>
              <a:gd name="connsiteX1132" fmla="*/ 4602423 w 5979492"/>
              <a:gd name="connsiteY1132" fmla="*/ 4654744 h 5913566"/>
              <a:gd name="connsiteX1133" fmla="*/ 4600438 w 5979492"/>
              <a:gd name="connsiteY1133" fmla="*/ 4655839 h 5913566"/>
              <a:gd name="connsiteX1134" fmla="*/ 4598737 w 5979492"/>
              <a:gd name="connsiteY1134" fmla="*/ 4656934 h 5913566"/>
              <a:gd name="connsiteX1135" fmla="*/ 4595051 w 5979492"/>
              <a:gd name="connsiteY1135" fmla="*/ 4659399 h 5913566"/>
              <a:gd name="connsiteX1136" fmla="*/ 4591933 w 5979492"/>
              <a:gd name="connsiteY1136" fmla="*/ 4662684 h 5913566"/>
              <a:gd name="connsiteX1137" fmla="*/ 4588530 w 5979492"/>
              <a:gd name="connsiteY1137" fmla="*/ 4665969 h 5913566"/>
              <a:gd name="connsiteX1138" fmla="*/ 4585979 w 5979492"/>
              <a:gd name="connsiteY1138" fmla="*/ 4670075 h 5913566"/>
              <a:gd name="connsiteX1139" fmla="*/ 4583427 w 5979492"/>
              <a:gd name="connsiteY1139" fmla="*/ 4674456 h 5913566"/>
              <a:gd name="connsiteX1140" fmla="*/ 4581159 w 5979492"/>
              <a:gd name="connsiteY1140" fmla="*/ 4678836 h 5913566"/>
              <a:gd name="connsiteX1141" fmla="*/ 4576622 w 5979492"/>
              <a:gd name="connsiteY1141" fmla="*/ 4688419 h 5913566"/>
              <a:gd name="connsiteX1142" fmla="*/ 4572369 w 5979492"/>
              <a:gd name="connsiteY1142" fmla="*/ 4698001 h 5913566"/>
              <a:gd name="connsiteX1143" fmla="*/ 4567833 w 5979492"/>
              <a:gd name="connsiteY1143" fmla="*/ 4707583 h 5913566"/>
              <a:gd name="connsiteX1144" fmla="*/ 4565565 w 5979492"/>
              <a:gd name="connsiteY1144" fmla="*/ 4712237 h 5913566"/>
              <a:gd name="connsiteX1145" fmla="*/ 4562730 w 5979492"/>
              <a:gd name="connsiteY1145" fmla="*/ 4716344 h 5913566"/>
              <a:gd name="connsiteX1146" fmla="*/ 4560178 w 5979492"/>
              <a:gd name="connsiteY1146" fmla="*/ 4720450 h 5913566"/>
              <a:gd name="connsiteX1147" fmla="*/ 4557059 w 5979492"/>
              <a:gd name="connsiteY1147" fmla="*/ 4724283 h 5913566"/>
              <a:gd name="connsiteX1148" fmla="*/ 4553657 w 5979492"/>
              <a:gd name="connsiteY1148" fmla="*/ 4727295 h 5913566"/>
              <a:gd name="connsiteX1149" fmla="*/ 4549971 w 5979492"/>
              <a:gd name="connsiteY1149" fmla="*/ 4729759 h 5913566"/>
              <a:gd name="connsiteX1150" fmla="*/ 4547987 w 5979492"/>
              <a:gd name="connsiteY1150" fmla="*/ 4731401 h 5913566"/>
              <a:gd name="connsiteX1151" fmla="*/ 4546001 w 5979492"/>
              <a:gd name="connsiteY1151" fmla="*/ 4732223 h 5913566"/>
              <a:gd name="connsiteX1152" fmla="*/ 4543451 w 5979492"/>
              <a:gd name="connsiteY1152" fmla="*/ 4733044 h 5913566"/>
              <a:gd name="connsiteX1153" fmla="*/ 4541465 w 5979492"/>
              <a:gd name="connsiteY1153" fmla="*/ 4733866 h 5913566"/>
              <a:gd name="connsiteX1154" fmla="*/ 4538914 w 5979492"/>
              <a:gd name="connsiteY1154" fmla="*/ 4734139 h 5913566"/>
              <a:gd name="connsiteX1155" fmla="*/ 4536362 w 5979492"/>
              <a:gd name="connsiteY1155" fmla="*/ 4734687 h 5913566"/>
              <a:gd name="connsiteX1156" fmla="*/ 4533811 w 5979492"/>
              <a:gd name="connsiteY1156" fmla="*/ 4734687 h 5913566"/>
              <a:gd name="connsiteX1157" fmla="*/ 4530691 w 5979492"/>
              <a:gd name="connsiteY1157" fmla="*/ 4734687 h 5913566"/>
              <a:gd name="connsiteX1158" fmla="*/ 4527856 w 5979492"/>
              <a:gd name="connsiteY1158" fmla="*/ 4734687 h 5913566"/>
              <a:gd name="connsiteX1159" fmla="*/ 4524738 w 5979492"/>
              <a:gd name="connsiteY1159" fmla="*/ 4734139 h 5913566"/>
              <a:gd name="connsiteX1160" fmla="*/ 4521619 w 5979492"/>
              <a:gd name="connsiteY1160" fmla="*/ 4733592 h 5913566"/>
              <a:gd name="connsiteX1161" fmla="*/ 4517933 w 5979492"/>
              <a:gd name="connsiteY1161" fmla="*/ 4732771 h 5913566"/>
              <a:gd name="connsiteX1162" fmla="*/ 4512830 w 5979492"/>
              <a:gd name="connsiteY1162" fmla="*/ 4731401 h 5913566"/>
              <a:gd name="connsiteX1163" fmla="*/ 4507159 w 5979492"/>
              <a:gd name="connsiteY1163" fmla="*/ 4730580 h 5913566"/>
              <a:gd name="connsiteX1164" fmla="*/ 4501489 w 5979492"/>
              <a:gd name="connsiteY1164" fmla="*/ 4729485 h 5913566"/>
              <a:gd name="connsiteX1165" fmla="*/ 4495819 w 5979492"/>
              <a:gd name="connsiteY1165" fmla="*/ 4728938 h 5913566"/>
              <a:gd name="connsiteX1166" fmla="*/ 4490148 w 5979492"/>
              <a:gd name="connsiteY1166" fmla="*/ 4728664 h 5913566"/>
              <a:gd name="connsiteX1167" fmla="*/ 4484477 w 5979492"/>
              <a:gd name="connsiteY1167" fmla="*/ 4728664 h 5913566"/>
              <a:gd name="connsiteX1168" fmla="*/ 4473420 w 5979492"/>
              <a:gd name="connsiteY1168" fmla="*/ 4728938 h 5913566"/>
              <a:gd name="connsiteX1169" fmla="*/ 4461796 w 5979492"/>
              <a:gd name="connsiteY1169" fmla="*/ 4729485 h 5913566"/>
              <a:gd name="connsiteX1170" fmla="*/ 4450171 w 5979492"/>
              <a:gd name="connsiteY1170" fmla="*/ 4730854 h 5913566"/>
              <a:gd name="connsiteX1171" fmla="*/ 4427206 w 5979492"/>
              <a:gd name="connsiteY1171" fmla="*/ 4733318 h 5913566"/>
              <a:gd name="connsiteX1172" fmla="*/ 4415865 w 5979492"/>
              <a:gd name="connsiteY1172" fmla="*/ 4734413 h 5913566"/>
              <a:gd name="connsiteX1173" fmla="*/ 4404241 w 5979492"/>
              <a:gd name="connsiteY1173" fmla="*/ 4734961 h 5913566"/>
              <a:gd name="connsiteX1174" fmla="*/ 4398570 w 5979492"/>
              <a:gd name="connsiteY1174" fmla="*/ 4734961 h 5913566"/>
              <a:gd name="connsiteX1175" fmla="*/ 4392617 w 5979492"/>
              <a:gd name="connsiteY1175" fmla="*/ 4734961 h 5913566"/>
              <a:gd name="connsiteX1176" fmla="*/ 4386946 w 5979492"/>
              <a:gd name="connsiteY1176" fmla="*/ 4734413 h 5913566"/>
              <a:gd name="connsiteX1177" fmla="*/ 4381275 w 5979492"/>
              <a:gd name="connsiteY1177" fmla="*/ 4734139 h 5913566"/>
              <a:gd name="connsiteX1178" fmla="*/ 4375888 w 5979492"/>
              <a:gd name="connsiteY1178" fmla="*/ 4733318 h 5913566"/>
              <a:gd name="connsiteX1179" fmla="*/ 4370217 w 5979492"/>
              <a:gd name="connsiteY1179" fmla="*/ 4732223 h 5913566"/>
              <a:gd name="connsiteX1180" fmla="*/ 4364547 w 5979492"/>
              <a:gd name="connsiteY1180" fmla="*/ 4731128 h 5913566"/>
              <a:gd name="connsiteX1181" fmla="*/ 4358877 w 5979492"/>
              <a:gd name="connsiteY1181" fmla="*/ 4729211 h 5913566"/>
              <a:gd name="connsiteX1182" fmla="*/ 4353207 w 5979492"/>
              <a:gd name="connsiteY1182" fmla="*/ 4727295 h 5913566"/>
              <a:gd name="connsiteX1183" fmla="*/ 4347820 w 5979492"/>
              <a:gd name="connsiteY1183" fmla="*/ 4725105 h 5913566"/>
              <a:gd name="connsiteX1184" fmla="*/ 4342149 w 5979492"/>
              <a:gd name="connsiteY1184" fmla="*/ 4722093 h 5913566"/>
              <a:gd name="connsiteX1185" fmla="*/ 4337046 w 5979492"/>
              <a:gd name="connsiteY1185" fmla="*/ 4719082 h 5913566"/>
              <a:gd name="connsiteX1186" fmla="*/ 4331375 w 5979492"/>
              <a:gd name="connsiteY1186" fmla="*/ 4720177 h 5913566"/>
              <a:gd name="connsiteX1187" fmla="*/ 4325705 w 5979492"/>
              <a:gd name="connsiteY1187" fmla="*/ 4720724 h 5913566"/>
              <a:gd name="connsiteX1188" fmla="*/ 4320317 w 5979492"/>
              <a:gd name="connsiteY1188" fmla="*/ 4721272 h 5913566"/>
              <a:gd name="connsiteX1189" fmla="*/ 4314931 w 5979492"/>
              <a:gd name="connsiteY1189" fmla="*/ 4721545 h 5913566"/>
              <a:gd name="connsiteX1190" fmla="*/ 4310111 w 5979492"/>
              <a:gd name="connsiteY1190" fmla="*/ 4721545 h 5913566"/>
              <a:gd name="connsiteX1191" fmla="*/ 4305007 w 5979492"/>
              <a:gd name="connsiteY1191" fmla="*/ 4721545 h 5913566"/>
              <a:gd name="connsiteX1192" fmla="*/ 4299904 w 5979492"/>
              <a:gd name="connsiteY1192" fmla="*/ 4720998 h 5913566"/>
              <a:gd name="connsiteX1193" fmla="*/ 4295085 w 5979492"/>
              <a:gd name="connsiteY1193" fmla="*/ 4720450 h 5913566"/>
              <a:gd name="connsiteX1194" fmla="*/ 4290831 w 5979492"/>
              <a:gd name="connsiteY1194" fmla="*/ 4719629 h 5913566"/>
              <a:gd name="connsiteX1195" fmla="*/ 4286012 w 5979492"/>
              <a:gd name="connsiteY1195" fmla="*/ 4718808 h 5913566"/>
              <a:gd name="connsiteX1196" fmla="*/ 4281475 w 5979492"/>
              <a:gd name="connsiteY1196" fmla="*/ 4717165 h 5913566"/>
              <a:gd name="connsiteX1197" fmla="*/ 4277506 w 5979492"/>
              <a:gd name="connsiteY1197" fmla="*/ 4716070 h 5913566"/>
              <a:gd name="connsiteX1198" fmla="*/ 4272970 w 5979492"/>
              <a:gd name="connsiteY1198" fmla="*/ 4714427 h 5913566"/>
              <a:gd name="connsiteX1199" fmla="*/ 4268717 w 5979492"/>
              <a:gd name="connsiteY1199" fmla="*/ 4712785 h 5913566"/>
              <a:gd name="connsiteX1200" fmla="*/ 4265031 w 5979492"/>
              <a:gd name="connsiteY1200" fmla="*/ 4710594 h 5913566"/>
              <a:gd name="connsiteX1201" fmla="*/ 4260778 w 5979492"/>
              <a:gd name="connsiteY1201" fmla="*/ 4708678 h 5913566"/>
              <a:gd name="connsiteX1202" fmla="*/ 4256809 w 5979492"/>
              <a:gd name="connsiteY1202" fmla="*/ 4706488 h 5913566"/>
              <a:gd name="connsiteX1203" fmla="*/ 4253407 w 5979492"/>
              <a:gd name="connsiteY1203" fmla="*/ 4704024 h 5913566"/>
              <a:gd name="connsiteX1204" fmla="*/ 4246035 w 5979492"/>
              <a:gd name="connsiteY1204" fmla="*/ 4699096 h 5913566"/>
              <a:gd name="connsiteX1205" fmla="*/ 4238947 w 5979492"/>
              <a:gd name="connsiteY1205" fmla="*/ 4693347 h 5913566"/>
              <a:gd name="connsiteX1206" fmla="*/ 4232143 w 5979492"/>
              <a:gd name="connsiteY1206" fmla="*/ 4687050 h 5913566"/>
              <a:gd name="connsiteX1207" fmla="*/ 4225621 w 5979492"/>
              <a:gd name="connsiteY1207" fmla="*/ 4680479 h 5913566"/>
              <a:gd name="connsiteX1208" fmla="*/ 4219383 w 5979492"/>
              <a:gd name="connsiteY1208" fmla="*/ 4673361 h 5913566"/>
              <a:gd name="connsiteX1209" fmla="*/ 4213146 w 5979492"/>
              <a:gd name="connsiteY1209" fmla="*/ 4665969 h 5913566"/>
              <a:gd name="connsiteX1210" fmla="*/ 4207193 w 5979492"/>
              <a:gd name="connsiteY1210" fmla="*/ 4658303 h 5913566"/>
              <a:gd name="connsiteX1211" fmla="*/ 4182526 w 5979492"/>
              <a:gd name="connsiteY1211" fmla="*/ 4635580 h 5913566"/>
              <a:gd name="connsiteX1212" fmla="*/ 4158143 w 5979492"/>
              <a:gd name="connsiteY1212" fmla="*/ 4612582 h 5913566"/>
              <a:gd name="connsiteX1213" fmla="*/ 4103990 w 5979492"/>
              <a:gd name="connsiteY1213" fmla="*/ 4556459 h 5913566"/>
              <a:gd name="connsiteX1214" fmla="*/ 4072803 w 5979492"/>
              <a:gd name="connsiteY1214" fmla="*/ 4527986 h 5913566"/>
              <a:gd name="connsiteX1215" fmla="*/ 4026305 w 5979492"/>
              <a:gd name="connsiteY1215" fmla="*/ 4478980 h 5913566"/>
              <a:gd name="connsiteX1216" fmla="*/ 4026021 w 5979492"/>
              <a:gd name="connsiteY1216" fmla="*/ 4479801 h 5913566"/>
              <a:gd name="connsiteX1217" fmla="*/ 3876321 w 5979492"/>
              <a:gd name="connsiteY1217" fmla="*/ 4331962 h 5913566"/>
              <a:gd name="connsiteX1218" fmla="*/ 3728039 w 5979492"/>
              <a:gd name="connsiteY1218" fmla="*/ 4196443 h 5913566"/>
              <a:gd name="connsiteX1219" fmla="*/ 3716699 w 5979492"/>
              <a:gd name="connsiteY1219" fmla="*/ 4194252 h 5913566"/>
              <a:gd name="connsiteX1220" fmla="*/ 3712162 w 5979492"/>
              <a:gd name="connsiteY1220" fmla="*/ 4192884 h 5913566"/>
              <a:gd name="connsiteX1221" fmla="*/ 3708193 w 5979492"/>
              <a:gd name="connsiteY1221" fmla="*/ 4191241 h 5913566"/>
              <a:gd name="connsiteX1222" fmla="*/ 3704507 w 5979492"/>
              <a:gd name="connsiteY1222" fmla="*/ 4189324 h 5913566"/>
              <a:gd name="connsiteX1223" fmla="*/ 3700537 w 5979492"/>
              <a:gd name="connsiteY1223" fmla="*/ 4187408 h 5913566"/>
              <a:gd name="connsiteX1224" fmla="*/ 3697135 w 5979492"/>
              <a:gd name="connsiteY1224" fmla="*/ 4185218 h 5913566"/>
              <a:gd name="connsiteX1225" fmla="*/ 3693733 w 5979492"/>
              <a:gd name="connsiteY1225" fmla="*/ 4182754 h 5913566"/>
              <a:gd name="connsiteX1226" fmla="*/ 3690614 w 5979492"/>
              <a:gd name="connsiteY1226" fmla="*/ 4180290 h 5913566"/>
              <a:gd name="connsiteX1227" fmla="*/ 3687212 w 5979492"/>
              <a:gd name="connsiteY1227" fmla="*/ 4177278 h 5913566"/>
              <a:gd name="connsiteX1228" fmla="*/ 3681258 w 5979492"/>
              <a:gd name="connsiteY1228" fmla="*/ 4172077 h 5913566"/>
              <a:gd name="connsiteX1229" fmla="*/ 3676154 w 5979492"/>
              <a:gd name="connsiteY1229" fmla="*/ 4166054 h 5913566"/>
              <a:gd name="connsiteX1230" fmla="*/ 3670484 w 5979492"/>
              <a:gd name="connsiteY1230" fmla="*/ 4159756 h 5913566"/>
              <a:gd name="connsiteX1231" fmla="*/ 3665381 w 5979492"/>
              <a:gd name="connsiteY1231" fmla="*/ 4153460 h 5913566"/>
              <a:gd name="connsiteX1232" fmla="*/ 3667365 w 5979492"/>
              <a:gd name="connsiteY1232" fmla="*/ 4147984 h 5913566"/>
              <a:gd name="connsiteX1233" fmla="*/ 3663679 w 5979492"/>
              <a:gd name="connsiteY1233" fmla="*/ 4147710 h 5913566"/>
              <a:gd name="connsiteX1234" fmla="*/ 3660277 w 5979492"/>
              <a:gd name="connsiteY1234" fmla="*/ 4147437 h 5913566"/>
              <a:gd name="connsiteX1235" fmla="*/ 3657442 w 5979492"/>
              <a:gd name="connsiteY1235" fmla="*/ 4146615 h 5913566"/>
              <a:gd name="connsiteX1236" fmla="*/ 3654607 w 5979492"/>
              <a:gd name="connsiteY1236" fmla="*/ 4145247 h 5913566"/>
              <a:gd name="connsiteX1237" fmla="*/ 3652338 w 5979492"/>
              <a:gd name="connsiteY1237" fmla="*/ 4143604 h 5913566"/>
              <a:gd name="connsiteX1238" fmla="*/ 3650070 w 5979492"/>
              <a:gd name="connsiteY1238" fmla="*/ 4141961 h 5913566"/>
              <a:gd name="connsiteX1239" fmla="*/ 3648086 w 5979492"/>
              <a:gd name="connsiteY1239" fmla="*/ 4140319 h 5913566"/>
              <a:gd name="connsiteX1240" fmla="*/ 3646385 w 5979492"/>
              <a:gd name="connsiteY1240" fmla="*/ 4137854 h 5913566"/>
              <a:gd name="connsiteX1241" fmla="*/ 3642983 w 5979492"/>
              <a:gd name="connsiteY1241" fmla="*/ 4133474 h 5913566"/>
              <a:gd name="connsiteX1242" fmla="*/ 3640147 w 5979492"/>
              <a:gd name="connsiteY1242" fmla="*/ 4128820 h 5913566"/>
              <a:gd name="connsiteX1243" fmla="*/ 3637312 w 5979492"/>
              <a:gd name="connsiteY1243" fmla="*/ 4124165 h 5913566"/>
              <a:gd name="connsiteX1244" fmla="*/ 3635327 w 5979492"/>
              <a:gd name="connsiteY1244" fmla="*/ 4122249 h 5913566"/>
              <a:gd name="connsiteX1245" fmla="*/ 3633626 w 5979492"/>
              <a:gd name="connsiteY1245" fmla="*/ 4120059 h 5913566"/>
              <a:gd name="connsiteX1246" fmla="*/ 3625687 w 5979492"/>
              <a:gd name="connsiteY1246" fmla="*/ 4115952 h 5913566"/>
              <a:gd name="connsiteX1247" fmla="*/ 3618033 w 5979492"/>
              <a:gd name="connsiteY1247" fmla="*/ 4111572 h 5913566"/>
              <a:gd name="connsiteX1248" fmla="*/ 3610944 w 5979492"/>
              <a:gd name="connsiteY1248" fmla="*/ 4106644 h 5913566"/>
              <a:gd name="connsiteX1249" fmla="*/ 3607542 w 5979492"/>
              <a:gd name="connsiteY1249" fmla="*/ 4104180 h 5913566"/>
              <a:gd name="connsiteX1250" fmla="*/ 3604423 w 5979492"/>
              <a:gd name="connsiteY1250" fmla="*/ 4101442 h 5913566"/>
              <a:gd name="connsiteX1251" fmla="*/ 3601304 w 5979492"/>
              <a:gd name="connsiteY1251" fmla="*/ 4098705 h 5913566"/>
              <a:gd name="connsiteX1252" fmla="*/ 3598469 w 5979492"/>
              <a:gd name="connsiteY1252" fmla="*/ 4095419 h 5913566"/>
              <a:gd name="connsiteX1253" fmla="*/ 3595634 w 5979492"/>
              <a:gd name="connsiteY1253" fmla="*/ 4092407 h 5913566"/>
              <a:gd name="connsiteX1254" fmla="*/ 3593366 w 5979492"/>
              <a:gd name="connsiteY1254" fmla="*/ 4088849 h 5913566"/>
              <a:gd name="connsiteX1255" fmla="*/ 3591381 w 5979492"/>
              <a:gd name="connsiteY1255" fmla="*/ 4085563 h 5913566"/>
              <a:gd name="connsiteX1256" fmla="*/ 3589396 w 5979492"/>
              <a:gd name="connsiteY1256" fmla="*/ 4081456 h 5913566"/>
              <a:gd name="connsiteX1257" fmla="*/ 3587979 w 5979492"/>
              <a:gd name="connsiteY1257" fmla="*/ 4077623 h 5913566"/>
              <a:gd name="connsiteX1258" fmla="*/ 3586561 w 5979492"/>
              <a:gd name="connsiteY1258" fmla="*/ 4073243 h 5913566"/>
              <a:gd name="connsiteX1259" fmla="*/ 3564446 w 5979492"/>
              <a:gd name="connsiteY1259" fmla="*/ 4094872 h 5913566"/>
              <a:gd name="connsiteX1260" fmla="*/ 3581742 w 5979492"/>
              <a:gd name="connsiteY1260" fmla="*/ 4136759 h 5913566"/>
              <a:gd name="connsiteX1261" fmla="*/ 3585711 w 5979492"/>
              <a:gd name="connsiteY1261" fmla="*/ 4134296 h 5913566"/>
              <a:gd name="connsiteX1262" fmla="*/ 3592515 w 5979492"/>
              <a:gd name="connsiteY1262" fmla="*/ 4135664 h 5913566"/>
              <a:gd name="connsiteX1263" fmla="*/ 3599036 w 5979492"/>
              <a:gd name="connsiteY1263" fmla="*/ 4137307 h 5913566"/>
              <a:gd name="connsiteX1264" fmla="*/ 3605273 w 5979492"/>
              <a:gd name="connsiteY1264" fmla="*/ 4139224 h 5913566"/>
              <a:gd name="connsiteX1265" fmla="*/ 3610944 w 5979492"/>
              <a:gd name="connsiteY1265" fmla="*/ 4141687 h 5913566"/>
              <a:gd name="connsiteX1266" fmla="*/ 3616331 w 5979492"/>
              <a:gd name="connsiteY1266" fmla="*/ 4143877 h 5913566"/>
              <a:gd name="connsiteX1267" fmla="*/ 3621435 w 5979492"/>
              <a:gd name="connsiteY1267" fmla="*/ 4146889 h 5913566"/>
              <a:gd name="connsiteX1268" fmla="*/ 3626254 w 5979492"/>
              <a:gd name="connsiteY1268" fmla="*/ 4150175 h 5913566"/>
              <a:gd name="connsiteX1269" fmla="*/ 3630791 w 5979492"/>
              <a:gd name="connsiteY1269" fmla="*/ 4153733 h 5913566"/>
              <a:gd name="connsiteX1270" fmla="*/ 3634477 w 5979492"/>
              <a:gd name="connsiteY1270" fmla="*/ 4157566 h 5913566"/>
              <a:gd name="connsiteX1271" fmla="*/ 3638162 w 5979492"/>
              <a:gd name="connsiteY1271" fmla="*/ 4161947 h 5913566"/>
              <a:gd name="connsiteX1272" fmla="*/ 3641281 w 5979492"/>
              <a:gd name="connsiteY1272" fmla="*/ 4166601 h 5913566"/>
              <a:gd name="connsiteX1273" fmla="*/ 3643833 w 5979492"/>
              <a:gd name="connsiteY1273" fmla="*/ 4171255 h 5913566"/>
              <a:gd name="connsiteX1274" fmla="*/ 3646101 w 5979492"/>
              <a:gd name="connsiteY1274" fmla="*/ 4176730 h 5913566"/>
              <a:gd name="connsiteX1275" fmla="*/ 3647519 w 5979492"/>
              <a:gd name="connsiteY1275" fmla="*/ 4182754 h 5913566"/>
              <a:gd name="connsiteX1276" fmla="*/ 3648653 w 5979492"/>
              <a:gd name="connsiteY1276" fmla="*/ 4189051 h 5913566"/>
              <a:gd name="connsiteX1277" fmla="*/ 3649503 w 5979492"/>
              <a:gd name="connsiteY1277" fmla="*/ 4195622 h 5913566"/>
              <a:gd name="connsiteX1278" fmla="*/ 3667649 w 5979492"/>
              <a:gd name="connsiteY1278" fmla="*/ 4224368 h 5913566"/>
              <a:gd name="connsiteX1279" fmla="*/ 3672752 w 5979492"/>
              <a:gd name="connsiteY1279" fmla="*/ 4227380 h 5913566"/>
              <a:gd name="connsiteX1280" fmla="*/ 3677288 w 5979492"/>
              <a:gd name="connsiteY1280" fmla="*/ 4230938 h 5913566"/>
              <a:gd name="connsiteX1281" fmla="*/ 3686361 w 5979492"/>
              <a:gd name="connsiteY1281" fmla="*/ 4238057 h 5913566"/>
              <a:gd name="connsiteX1282" fmla="*/ 3694584 w 5979492"/>
              <a:gd name="connsiteY1282" fmla="*/ 4245449 h 5913566"/>
              <a:gd name="connsiteX1283" fmla="*/ 3702805 w 5979492"/>
              <a:gd name="connsiteY1283" fmla="*/ 4253388 h 5913566"/>
              <a:gd name="connsiteX1284" fmla="*/ 3710177 w 5979492"/>
              <a:gd name="connsiteY1284" fmla="*/ 4261601 h 5913566"/>
              <a:gd name="connsiteX1285" fmla="*/ 3717265 w 5979492"/>
              <a:gd name="connsiteY1285" fmla="*/ 4270089 h 5913566"/>
              <a:gd name="connsiteX1286" fmla="*/ 3724070 w 5979492"/>
              <a:gd name="connsiteY1286" fmla="*/ 4278575 h 5913566"/>
              <a:gd name="connsiteX1287" fmla="*/ 3730875 w 5979492"/>
              <a:gd name="connsiteY1287" fmla="*/ 4287336 h 5913566"/>
              <a:gd name="connsiteX1288" fmla="*/ 3737112 w 5979492"/>
              <a:gd name="connsiteY1288" fmla="*/ 4296097 h 5913566"/>
              <a:gd name="connsiteX1289" fmla="*/ 3743349 w 5979492"/>
              <a:gd name="connsiteY1289" fmla="*/ 4305405 h 5913566"/>
              <a:gd name="connsiteX1290" fmla="*/ 3755825 w 5979492"/>
              <a:gd name="connsiteY1290" fmla="*/ 4323201 h 5913566"/>
              <a:gd name="connsiteX1291" fmla="*/ 3768299 w 5979492"/>
              <a:gd name="connsiteY1291" fmla="*/ 4341271 h 5913566"/>
              <a:gd name="connsiteX1292" fmla="*/ 3774820 w 5979492"/>
              <a:gd name="connsiteY1292" fmla="*/ 4350579 h 5913566"/>
              <a:gd name="connsiteX1293" fmla="*/ 3781341 w 5979492"/>
              <a:gd name="connsiteY1293" fmla="*/ 4359066 h 5913566"/>
              <a:gd name="connsiteX1294" fmla="*/ 3836912 w 5979492"/>
              <a:gd name="connsiteY1294" fmla="*/ 4430247 h 5913566"/>
              <a:gd name="connsiteX1295" fmla="*/ 3864413 w 5979492"/>
              <a:gd name="connsiteY1295" fmla="*/ 4466386 h 5913566"/>
              <a:gd name="connsiteX1296" fmla="*/ 3878022 w 5979492"/>
              <a:gd name="connsiteY1296" fmla="*/ 4484455 h 5913566"/>
              <a:gd name="connsiteX1297" fmla="*/ 3891065 w 5979492"/>
              <a:gd name="connsiteY1297" fmla="*/ 4502799 h 5913566"/>
              <a:gd name="connsiteX1298" fmla="*/ 3904107 w 5979492"/>
              <a:gd name="connsiteY1298" fmla="*/ 4521141 h 5913566"/>
              <a:gd name="connsiteX1299" fmla="*/ 3916865 w 5979492"/>
              <a:gd name="connsiteY1299" fmla="*/ 4539210 h 5913566"/>
              <a:gd name="connsiteX1300" fmla="*/ 3929341 w 5979492"/>
              <a:gd name="connsiteY1300" fmla="*/ 4558101 h 5913566"/>
              <a:gd name="connsiteX1301" fmla="*/ 3941531 w 5979492"/>
              <a:gd name="connsiteY1301" fmla="*/ 4576991 h 5913566"/>
              <a:gd name="connsiteX1302" fmla="*/ 3953156 w 5979492"/>
              <a:gd name="connsiteY1302" fmla="*/ 4596156 h 5913566"/>
              <a:gd name="connsiteX1303" fmla="*/ 3964497 w 5979492"/>
              <a:gd name="connsiteY1303" fmla="*/ 4615594 h 5913566"/>
              <a:gd name="connsiteX1304" fmla="*/ 3974987 w 5979492"/>
              <a:gd name="connsiteY1304" fmla="*/ 4635306 h 5913566"/>
              <a:gd name="connsiteX1305" fmla="*/ 3985194 w 5979492"/>
              <a:gd name="connsiteY1305" fmla="*/ 4655291 h 5913566"/>
              <a:gd name="connsiteX1306" fmla="*/ 3989163 w 5979492"/>
              <a:gd name="connsiteY1306" fmla="*/ 4663779 h 5913566"/>
              <a:gd name="connsiteX1307" fmla="*/ 3991148 w 5979492"/>
              <a:gd name="connsiteY1307" fmla="*/ 4668159 h 5913566"/>
              <a:gd name="connsiteX1308" fmla="*/ 3992565 w 5979492"/>
              <a:gd name="connsiteY1308" fmla="*/ 4671992 h 5913566"/>
              <a:gd name="connsiteX1309" fmla="*/ 3993699 w 5979492"/>
              <a:gd name="connsiteY1309" fmla="*/ 4676373 h 5913566"/>
              <a:gd name="connsiteX1310" fmla="*/ 3993699 w 5979492"/>
              <a:gd name="connsiteY1310" fmla="*/ 4678563 h 5913566"/>
              <a:gd name="connsiteX1311" fmla="*/ 3993983 w 5979492"/>
              <a:gd name="connsiteY1311" fmla="*/ 4680753 h 5913566"/>
              <a:gd name="connsiteX1312" fmla="*/ 3993699 w 5979492"/>
              <a:gd name="connsiteY1312" fmla="*/ 4682943 h 5913566"/>
              <a:gd name="connsiteX1313" fmla="*/ 3993417 w 5979492"/>
              <a:gd name="connsiteY1313" fmla="*/ 4685134 h 5913566"/>
              <a:gd name="connsiteX1314" fmla="*/ 3992849 w 5979492"/>
              <a:gd name="connsiteY1314" fmla="*/ 4687597 h 5913566"/>
              <a:gd name="connsiteX1315" fmla="*/ 3991999 w 5979492"/>
              <a:gd name="connsiteY1315" fmla="*/ 4690062 h 5913566"/>
              <a:gd name="connsiteX1316" fmla="*/ 3994834 w 5979492"/>
              <a:gd name="connsiteY1316" fmla="*/ 4699370 h 5913566"/>
              <a:gd name="connsiteX1317" fmla="*/ 3997669 w 5979492"/>
              <a:gd name="connsiteY1317" fmla="*/ 4708404 h 5913566"/>
              <a:gd name="connsiteX1318" fmla="*/ 3999370 w 5979492"/>
              <a:gd name="connsiteY1318" fmla="*/ 4717712 h 5913566"/>
              <a:gd name="connsiteX1319" fmla="*/ 4000788 w 5979492"/>
              <a:gd name="connsiteY1319" fmla="*/ 4727021 h 5913566"/>
              <a:gd name="connsiteX1320" fmla="*/ 4001638 w 5979492"/>
              <a:gd name="connsiteY1320" fmla="*/ 4736056 h 5913566"/>
              <a:gd name="connsiteX1321" fmla="*/ 4002205 w 5979492"/>
              <a:gd name="connsiteY1321" fmla="*/ 4745364 h 5913566"/>
              <a:gd name="connsiteX1322" fmla="*/ 4002489 w 5979492"/>
              <a:gd name="connsiteY1322" fmla="*/ 4754398 h 5913566"/>
              <a:gd name="connsiteX1323" fmla="*/ 4002205 w 5979492"/>
              <a:gd name="connsiteY1323" fmla="*/ 4763981 h 5913566"/>
              <a:gd name="connsiteX1324" fmla="*/ 4001922 w 5979492"/>
              <a:gd name="connsiteY1324" fmla="*/ 4773015 h 5913566"/>
              <a:gd name="connsiteX1325" fmla="*/ 4001355 w 5979492"/>
              <a:gd name="connsiteY1325" fmla="*/ 4782598 h 5913566"/>
              <a:gd name="connsiteX1326" fmla="*/ 4000504 w 5979492"/>
              <a:gd name="connsiteY1326" fmla="*/ 4791632 h 5913566"/>
              <a:gd name="connsiteX1327" fmla="*/ 3999370 w 5979492"/>
              <a:gd name="connsiteY1327" fmla="*/ 4800940 h 5913566"/>
              <a:gd name="connsiteX1328" fmla="*/ 3996819 w 5979492"/>
              <a:gd name="connsiteY1328" fmla="*/ 4819557 h 5913566"/>
              <a:gd name="connsiteX1329" fmla="*/ 3993983 w 5979492"/>
              <a:gd name="connsiteY1329" fmla="*/ 4837901 h 5913566"/>
              <a:gd name="connsiteX1330" fmla="*/ 3991715 w 5979492"/>
              <a:gd name="connsiteY1330" fmla="*/ 4897310 h 5913566"/>
              <a:gd name="connsiteX1331" fmla="*/ 3990297 w 5979492"/>
              <a:gd name="connsiteY1331" fmla="*/ 4908535 h 5913566"/>
              <a:gd name="connsiteX1332" fmla="*/ 3988313 w 5979492"/>
              <a:gd name="connsiteY1332" fmla="*/ 4919212 h 5913566"/>
              <a:gd name="connsiteX1333" fmla="*/ 3985761 w 5979492"/>
              <a:gd name="connsiteY1333" fmla="*/ 4929890 h 5913566"/>
              <a:gd name="connsiteX1334" fmla="*/ 3984344 w 5979492"/>
              <a:gd name="connsiteY1334" fmla="*/ 4935091 h 5913566"/>
              <a:gd name="connsiteX1335" fmla="*/ 3982359 w 5979492"/>
              <a:gd name="connsiteY1335" fmla="*/ 4940293 h 5913566"/>
              <a:gd name="connsiteX1336" fmla="*/ 3980657 w 5979492"/>
              <a:gd name="connsiteY1336" fmla="*/ 4944947 h 5913566"/>
              <a:gd name="connsiteX1337" fmla="*/ 3978673 w 5979492"/>
              <a:gd name="connsiteY1337" fmla="*/ 4949875 h 5913566"/>
              <a:gd name="connsiteX1338" fmla="*/ 3976688 w 5979492"/>
              <a:gd name="connsiteY1338" fmla="*/ 4954803 h 5913566"/>
              <a:gd name="connsiteX1339" fmla="*/ 3974137 w 5979492"/>
              <a:gd name="connsiteY1339" fmla="*/ 4959457 h 5913566"/>
              <a:gd name="connsiteX1340" fmla="*/ 3971585 w 5979492"/>
              <a:gd name="connsiteY1340" fmla="*/ 4963838 h 5913566"/>
              <a:gd name="connsiteX1341" fmla="*/ 3968749 w 5979492"/>
              <a:gd name="connsiteY1341" fmla="*/ 4968218 h 5913566"/>
              <a:gd name="connsiteX1342" fmla="*/ 3966198 w 5979492"/>
              <a:gd name="connsiteY1342" fmla="*/ 4972872 h 5913566"/>
              <a:gd name="connsiteX1343" fmla="*/ 3963079 w 5979492"/>
              <a:gd name="connsiteY1343" fmla="*/ 4976705 h 5913566"/>
              <a:gd name="connsiteX1344" fmla="*/ 3959961 w 5979492"/>
              <a:gd name="connsiteY1344" fmla="*/ 4981085 h 5913566"/>
              <a:gd name="connsiteX1345" fmla="*/ 3956559 w 5979492"/>
              <a:gd name="connsiteY1345" fmla="*/ 4985192 h 5913566"/>
              <a:gd name="connsiteX1346" fmla="*/ 3953439 w 5979492"/>
              <a:gd name="connsiteY1346" fmla="*/ 4989025 h 5913566"/>
              <a:gd name="connsiteX1347" fmla="*/ 3949470 w 5979492"/>
              <a:gd name="connsiteY1347" fmla="*/ 4993131 h 5913566"/>
              <a:gd name="connsiteX1348" fmla="*/ 3946068 w 5979492"/>
              <a:gd name="connsiteY1348" fmla="*/ 4996964 h 5913566"/>
              <a:gd name="connsiteX1349" fmla="*/ 3942099 w 5979492"/>
              <a:gd name="connsiteY1349" fmla="*/ 5000524 h 5913566"/>
              <a:gd name="connsiteX1350" fmla="*/ 3938129 w 5979492"/>
              <a:gd name="connsiteY1350" fmla="*/ 5004082 h 5913566"/>
              <a:gd name="connsiteX1351" fmla="*/ 3933593 w 5979492"/>
              <a:gd name="connsiteY1351" fmla="*/ 5007368 h 5913566"/>
              <a:gd name="connsiteX1352" fmla="*/ 3924804 w 5979492"/>
              <a:gd name="connsiteY1352" fmla="*/ 5014213 h 5913566"/>
              <a:gd name="connsiteX1353" fmla="*/ 3915164 w 5979492"/>
              <a:gd name="connsiteY1353" fmla="*/ 5020509 h 5913566"/>
              <a:gd name="connsiteX1354" fmla="*/ 3904957 w 5979492"/>
              <a:gd name="connsiteY1354" fmla="*/ 5026532 h 5913566"/>
              <a:gd name="connsiteX1355" fmla="*/ 3894183 w 5979492"/>
              <a:gd name="connsiteY1355" fmla="*/ 5032008 h 5913566"/>
              <a:gd name="connsiteX1356" fmla="*/ 3894751 w 5979492"/>
              <a:gd name="connsiteY1356" fmla="*/ 5038852 h 5913566"/>
              <a:gd name="connsiteX1357" fmla="*/ 3895034 w 5979492"/>
              <a:gd name="connsiteY1357" fmla="*/ 5045696 h 5913566"/>
              <a:gd name="connsiteX1358" fmla="*/ 3895318 w 5979492"/>
              <a:gd name="connsiteY1358" fmla="*/ 5049529 h 5913566"/>
              <a:gd name="connsiteX1359" fmla="*/ 3895034 w 5979492"/>
              <a:gd name="connsiteY1359" fmla="*/ 5052815 h 5913566"/>
              <a:gd name="connsiteX1360" fmla="*/ 3894751 w 5979492"/>
              <a:gd name="connsiteY1360" fmla="*/ 5056374 h 5913566"/>
              <a:gd name="connsiteX1361" fmla="*/ 3894467 w 5979492"/>
              <a:gd name="connsiteY1361" fmla="*/ 5059385 h 5913566"/>
              <a:gd name="connsiteX1362" fmla="*/ 3893617 w 5979492"/>
              <a:gd name="connsiteY1362" fmla="*/ 5062671 h 5913566"/>
              <a:gd name="connsiteX1363" fmla="*/ 3892483 w 5979492"/>
              <a:gd name="connsiteY1363" fmla="*/ 5065408 h 5913566"/>
              <a:gd name="connsiteX1364" fmla="*/ 3890781 w 5979492"/>
              <a:gd name="connsiteY1364" fmla="*/ 5068146 h 5913566"/>
              <a:gd name="connsiteX1365" fmla="*/ 3888796 w 5979492"/>
              <a:gd name="connsiteY1365" fmla="*/ 5070336 h 5913566"/>
              <a:gd name="connsiteX1366" fmla="*/ 3886528 w 5979492"/>
              <a:gd name="connsiteY1366" fmla="*/ 5071979 h 5913566"/>
              <a:gd name="connsiteX1367" fmla="*/ 3883693 w 5979492"/>
              <a:gd name="connsiteY1367" fmla="*/ 5073622 h 5913566"/>
              <a:gd name="connsiteX1368" fmla="*/ 3880575 w 5979492"/>
              <a:gd name="connsiteY1368" fmla="*/ 5074443 h 5913566"/>
              <a:gd name="connsiteX1369" fmla="*/ 3876605 w 5979492"/>
              <a:gd name="connsiteY1369" fmla="*/ 5074717 h 5913566"/>
              <a:gd name="connsiteX1370" fmla="*/ 3866965 w 5979492"/>
              <a:gd name="connsiteY1370" fmla="*/ 5075264 h 5913566"/>
              <a:gd name="connsiteX1371" fmla="*/ 3857042 w 5979492"/>
              <a:gd name="connsiteY1371" fmla="*/ 5075812 h 5913566"/>
              <a:gd name="connsiteX1372" fmla="*/ 3837479 w 5979492"/>
              <a:gd name="connsiteY1372" fmla="*/ 5077454 h 5913566"/>
              <a:gd name="connsiteX1373" fmla="*/ 3818199 w 5979492"/>
              <a:gd name="connsiteY1373" fmla="*/ 5079919 h 5913566"/>
              <a:gd name="connsiteX1374" fmla="*/ 3798636 w 5979492"/>
              <a:gd name="connsiteY1374" fmla="*/ 5082382 h 5913566"/>
              <a:gd name="connsiteX1375" fmla="*/ 3759510 w 5979492"/>
              <a:gd name="connsiteY1375" fmla="*/ 5087858 h 5913566"/>
              <a:gd name="connsiteX1376" fmla="*/ 3740230 w 5979492"/>
              <a:gd name="connsiteY1376" fmla="*/ 5090048 h 5913566"/>
              <a:gd name="connsiteX1377" fmla="*/ 3720668 w 5979492"/>
              <a:gd name="connsiteY1377" fmla="*/ 5092238 h 5913566"/>
              <a:gd name="connsiteX1378" fmla="*/ 3711028 w 5979492"/>
              <a:gd name="connsiteY1378" fmla="*/ 5092786 h 5913566"/>
              <a:gd name="connsiteX1379" fmla="*/ 3701104 w 5979492"/>
              <a:gd name="connsiteY1379" fmla="*/ 5093333 h 5913566"/>
              <a:gd name="connsiteX1380" fmla="*/ 3691465 w 5979492"/>
              <a:gd name="connsiteY1380" fmla="*/ 5093608 h 5913566"/>
              <a:gd name="connsiteX1381" fmla="*/ 3681825 w 5979492"/>
              <a:gd name="connsiteY1381" fmla="*/ 5093608 h 5913566"/>
              <a:gd name="connsiteX1382" fmla="*/ 3672185 w 5979492"/>
              <a:gd name="connsiteY1382" fmla="*/ 5093333 h 5913566"/>
              <a:gd name="connsiteX1383" fmla="*/ 3662262 w 5979492"/>
              <a:gd name="connsiteY1383" fmla="*/ 5092786 h 5913566"/>
              <a:gd name="connsiteX1384" fmla="*/ 3652905 w 5979492"/>
              <a:gd name="connsiteY1384" fmla="*/ 5091417 h 5913566"/>
              <a:gd name="connsiteX1385" fmla="*/ 3642983 w 5979492"/>
              <a:gd name="connsiteY1385" fmla="*/ 5090322 h 5913566"/>
              <a:gd name="connsiteX1386" fmla="*/ 3633626 w 5979492"/>
              <a:gd name="connsiteY1386" fmla="*/ 5088680 h 5913566"/>
              <a:gd name="connsiteX1387" fmla="*/ 3623986 w 5979492"/>
              <a:gd name="connsiteY1387" fmla="*/ 5086763 h 5913566"/>
              <a:gd name="connsiteX1388" fmla="*/ 3614346 w 5979492"/>
              <a:gd name="connsiteY1388" fmla="*/ 5084025 h 5913566"/>
              <a:gd name="connsiteX1389" fmla="*/ 3604991 w 5979492"/>
              <a:gd name="connsiteY1389" fmla="*/ 5081287 h 5913566"/>
              <a:gd name="connsiteX1390" fmla="*/ 3595067 w 5979492"/>
              <a:gd name="connsiteY1390" fmla="*/ 5077729 h 5913566"/>
              <a:gd name="connsiteX1391" fmla="*/ 3585711 w 5979492"/>
              <a:gd name="connsiteY1391" fmla="*/ 5073896 h 5913566"/>
              <a:gd name="connsiteX1392" fmla="*/ 3576071 w 5979492"/>
              <a:gd name="connsiteY1392" fmla="*/ 5069515 h 5913566"/>
              <a:gd name="connsiteX1393" fmla="*/ 3566715 w 5979492"/>
              <a:gd name="connsiteY1393" fmla="*/ 5064313 h 5913566"/>
              <a:gd name="connsiteX1394" fmla="*/ 3563596 w 5979492"/>
              <a:gd name="connsiteY1394" fmla="*/ 5066778 h 5913566"/>
              <a:gd name="connsiteX1395" fmla="*/ 3561044 w 5979492"/>
              <a:gd name="connsiteY1395" fmla="*/ 5068968 h 5913566"/>
              <a:gd name="connsiteX1396" fmla="*/ 3559343 w 5979492"/>
              <a:gd name="connsiteY1396" fmla="*/ 5071158 h 5913566"/>
              <a:gd name="connsiteX1397" fmla="*/ 3557359 w 5979492"/>
              <a:gd name="connsiteY1397" fmla="*/ 5073896 h 5913566"/>
              <a:gd name="connsiteX1398" fmla="*/ 3556225 w 5979492"/>
              <a:gd name="connsiteY1398" fmla="*/ 5076359 h 5913566"/>
              <a:gd name="connsiteX1399" fmla="*/ 3555657 w 5979492"/>
              <a:gd name="connsiteY1399" fmla="*/ 5079371 h 5913566"/>
              <a:gd name="connsiteX1400" fmla="*/ 3555091 w 5979492"/>
              <a:gd name="connsiteY1400" fmla="*/ 5082109 h 5913566"/>
              <a:gd name="connsiteX1401" fmla="*/ 3554523 w 5979492"/>
              <a:gd name="connsiteY1401" fmla="*/ 5084847 h 5913566"/>
              <a:gd name="connsiteX1402" fmla="*/ 3554239 w 5979492"/>
              <a:gd name="connsiteY1402" fmla="*/ 5090870 h 5913566"/>
              <a:gd name="connsiteX1403" fmla="*/ 3553673 w 5979492"/>
              <a:gd name="connsiteY1403" fmla="*/ 5096893 h 5913566"/>
              <a:gd name="connsiteX1404" fmla="*/ 3553105 w 5979492"/>
              <a:gd name="connsiteY1404" fmla="*/ 5099904 h 5913566"/>
              <a:gd name="connsiteX1405" fmla="*/ 3552539 w 5979492"/>
              <a:gd name="connsiteY1405" fmla="*/ 5102642 h 5913566"/>
              <a:gd name="connsiteX1406" fmla="*/ 3551404 w 5979492"/>
              <a:gd name="connsiteY1406" fmla="*/ 5105654 h 5913566"/>
              <a:gd name="connsiteX1407" fmla="*/ 3550270 w 5979492"/>
              <a:gd name="connsiteY1407" fmla="*/ 5108117 h 5913566"/>
              <a:gd name="connsiteX1408" fmla="*/ 3554807 w 5979492"/>
              <a:gd name="connsiteY1408" fmla="*/ 5113867 h 5913566"/>
              <a:gd name="connsiteX1409" fmla="*/ 3559060 w 5979492"/>
              <a:gd name="connsiteY1409" fmla="*/ 5119890 h 5913566"/>
              <a:gd name="connsiteX1410" fmla="*/ 3562462 w 5979492"/>
              <a:gd name="connsiteY1410" fmla="*/ 5126187 h 5913566"/>
              <a:gd name="connsiteX1411" fmla="*/ 3565865 w 5979492"/>
              <a:gd name="connsiteY1411" fmla="*/ 5132210 h 5913566"/>
              <a:gd name="connsiteX1412" fmla="*/ 3568416 w 5979492"/>
              <a:gd name="connsiteY1412" fmla="*/ 5138507 h 5913566"/>
              <a:gd name="connsiteX1413" fmla="*/ 3570968 w 5979492"/>
              <a:gd name="connsiteY1413" fmla="*/ 5145078 h 5913566"/>
              <a:gd name="connsiteX1414" fmla="*/ 3573236 w 5979492"/>
              <a:gd name="connsiteY1414" fmla="*/ 5151374 h 5913566"/>
              <a:gd name="connsiteX1415" fmla="*/ 3574937 w 5979492"/>
              <a:gd name="connsiteY1415" fmla="*/ 5157945 h 5913566"/>
              <a:gd name="connsiteX1416" fmla="*/ 3576638 w 5979492"/>
              <a:gd name="connsiteY1416" fmla="*/ 5164515 h 5913566"/>
              <a:gd name="connsiteX1417" fmla="*/ 3578339 w 5979492"/>
              <a:gd name="connsiteY1417" fmla="*/ 5171360 h 5913566"/>
              <a:gd name="connsiteX1418" fmla="*/ 3580607 w 5979492"/>
              <a:gd name="connsiteY1418" fmla="*/ 5184775 h 5913566"/>
              <a:gd name="connsiteX1419" fmla="*/ 3582592 w 5979492"/>
              <a:gd name="connsiteY1419" fmla="*/ 5198190 h 5913566"/>
              <a:gd name="connsiteX1420" fmla="*/ 3584860 w 5979492"/>
              <a:gd name="connsiteY1420" fmla="*/ 5211879 h 5913566"/>
              <a:gd name="connsiteX1421" fmla="*/ 3582025 w 5979492"/>
              <a:gd name="connsiteY1421" fmla="*/ 5375597 h 5913566"/>
              <a:gd name="connsiteX1422" fmla="*/ 3580891 w 5979492"/>
              <a:gd name="connsiteY1422" fmla="*/ 5386274 h 5913566"/>
              <a:gd name="connsiteX1423" fmla="*/ 3578907 w 5979492"/>
              <a:gd name="connsiteY1423" fmla="*/ 5396952 h 5913566"/>
              <a:gd name="connsiteX1424" fmla="*/ 3576354 w 5979492"/>
              <a:gd name="connsiteY1424" fmla="*/ 5407081 h 5913566"/>
              <a:gd name="connsiteX1425" fmla="*/ 3573519 w 5979492"/>
              <a:gd name="connsiteY1425" fmla="*/ 5417485 h 5913566"/>
              <a:gd name="connsiteX1426" fmla="*/ 3569834 w 5979492"/>
              <a:gd name="connsiteY1426" fmla="*/ 5427341 h 5913566"/>
              <a:gd name="connsiteX1427" fmla="*/ 3566147 w 5979492"/>
              <a:gd name="connsiteY1427" fmla="*/ 5437471 h 5913566"/>
              <a:gd name="connsiteX1428" fmla="*/ 3561611 w 5979492"/>
              <a:gd name="connsiteY1428" fmla="*/ 5447052 h 5913566"/>
              <a:gd name="connsiteX1429" fmla="*/ 3556792 w 5979492"/>
              <a:gd name="connsiteY1429" fmla="*/ 5456635 h 5913566"/>
              <a:gd name="connsiteX1430" fmla="*/ 3551404 w 5979492"/>
              <a:gd name="connsiteY1430" fmla="*/ 5465943 h 5913566"/>
              <a:gd name="connsiteX1431" fmla="*/ 3546018 w 5979492"/>
              <a:gd name="connsiteY1431" fmla="*/ 5475252 h 5913566"/>
              <a:gd name="connsiteX1432" fmla="*/ 3540063 w 5979492"/>
              <a:gd name="connsiteY1432" fmla="*/ 5484013 h 5913566"/>
              <a:gd name="connsiteX1433" fmla="*/ 3533543 w 5979492"/>
              <a:gd name="connsiteY1433" fmla="*/ 5492773 h 5913566"/>
              <a:gd name="connsiteX1434" fmla="*/ 3526738 w 5979492"/>
              <a:gd name="connsiteY1434" fmla="*/ 5501260 h 5913566"/>
              <a:gd name="connsiteX1435" fmla="*/ 3519650 w 5979492"/>
              <a:gd name="connsiteY1435" fmla="*/ 5509200 h 5913566"/>
              <a:gd name="connsiteX1436" fmla="*/ 3511995 w 5979492"/>
              <a:gd name="connsiteY1436" fmla="*/ 5516866 h 5913566"/>
              <a:gd name="connsiteX1437" fmla="*/ 3504339 w 5979492"/>
              <a:gd name="connsiteY1437" fmla="*/ 5524532 h 5913566"/>
              <a:gd name="connsiteX1438" fmla="*/ 3496401 w 5979492"/>
              <a:gd name="connsiteY1438" fmla="*/ 5531650 h 5913566"/>
              <a:gd name="connsiteX1439" fmla="*/ 3488179 w 5979492"/>
              <a:gd name="connsiteY1439" fmla="*/ 5538220 h 5913566"/>
              <a:gd name="connsiteX1440" fmla="*/ 3479389 w 5979492"/>
              <a:gd name="connsiteY1440" fmla="*/ 5544791 h 5913566"/>
              <a:gd name="connsiteX1441" fmla="*/ 3470884 w 5979492"/>
              <a:gd name="connsiteY1441" fmla="*/ 5550814 h 5913566"/>
              <a:gd name="connsiteX1442" fmla="*/ 3462095 w 5979492"/>
              <a:gd name="connsiteY1442" fmla="*/ 5556290 h 5913566"/>
              <a:gd name="connsiteX1443" fmla="*/ 3452739 w 5979492"/>
              <a:gd name="connsiteY1443" fmla="*/ 5561218 h 5913566"/>
              <a:gd name="connsiteX1444" fmla="*/ 3443666 w 5979492"/>
              <a:gd name="connsiteY1444" fmla="*/ 5566145 h 5913566"/>
              <a:gd name="connsiteX1445" fmla="*/ 3434310 w 5979492"/>
              <a:gd name="connsiteY1445" fmla="*/ 5570252 h 5913566"/>
              <a:gd name="connsiteX1446" fmla="*/ 3424386 w 5979492"/>
              <a:gd name="connsiteY1446" fmla="*/ 5574359 h 5913566"/>
              <a:gd name="connsiteX1447" fmla="*/ 3415030 w 5979492"/>
              <a:gd name="connsiteY1447" fmla="*/ 5577370 h 5913566"/>
              <a:gd name="connsiteX1448" fmla="*/ 3405107 w 5979492"/>
              <a:gd name="connsiteY1448" fmla="*/ 5580108 h 5913566"/>
              <a:gd name="connsiteX1449" fmla="*/ 3395184 w 5979492"/>
              <a:gd name="connsiteY1449" fmla="*/ 5582572 h 5913566"/>
              <a:gd name="connsiteX1450" fmla="*/ 3385260 w 5979492"/>
              <a:gd name="connsiteY1450" fmla="*/ 5584215 h 5913566"/>
              <a:gd name="connsiteX1451" fmla="*/ 3375053 w 5979492"/>
              <a:gd name="connsiteY1451" fmla="*/ 5585036 h 5913566"/>
              <a:gd name="connsiteX1452" fmla="*/ 3365131 w 5979492"/>
              <a:gd name="connsiteY1452" fmla="*/ 5585583 h 5913566"/>
              <a:gd name="connsiteX1453" fmla="*/ 3355207 w 5979492"/>
              <a:gd name="connsiteY1453" fmla="*/ 5585583 h 5913566"/>
              <a:gd name="connsiteX1454" fmla="*/ 3323736 w 5979492"/>
              <a:gd name="connsiteY1454" fmla="*/ 5587773 h 5913566"/>
              <a:gd name="connsiteX1455" fmla="*/ 3307859 w 5979492"/>
              <a:gd name="connsiteY1455" fmla="*/ 5588321 h 5913566"/>
              <a:gd name="connsiteX1456" fmla="*/ 3292265 w 5979492"/>
              <a:gd name="connsiteY1456" fmla="*/ 5588868 h 5913566"/>
              <a:gd name="connsiteX1457" fmla="*/ 3276387 w 5979492"/>
              <a:gd name="connsiteY1457" fmla="*/ 5589143 h 5913566"/>
              <a:gd name="connsiteX1458" fmla="*/ 3260794 w 5979492"/>
              <a:gd name="connsiteY1458" fmla="*/ 5588868 h 5913566"/>
              <a:gd name="connsiteX1459" fmla="*/ 3245200 w 5979492"/>
              <a:gd name="connsiteY1459" fmla="*/ 5588321 h 5913566"/>
              <a:gd name="connsiteX1460" fmla="*/ 3229607 w 5979492"/>
              <a:gd name="connsiteY1460" fmla="*/ 5587500 h 5913566"/>
              <a:gd name="connsiteX1461" fmla="*/ 3214296 w 5979492"/>
              <a:gd name="connsiteY1461" fmla="*/ 5585857 h 5913566"/>
              <a:gd name="connsiteX1462" fmla="*/ 3198702 w 5979492"/>
              <a:gd name="connsiteY1462" fmla="*/ 5583941 h 5913566"/>
              <a:gd name="connsiteX1463" fmla="*/ 3183392 w 5979492"/>
              <a:gd name="connsiteY1463" fmla="*/ 5581477 h 5913566"/>
              <a:gd name="connsiteX1464" fmla="*/ 3168082 w 5979492"/>
              <a:gd name="connsiteY1464" fmla="*/ 5578192 h 5913566"/>
              <a:gd name="connsiteX1465" fmla="*/ 3160710 w 5979492"/>
              <a:gd name="connsiteY1465" fmla="*/ 5576275 h 5913566"/>
              <a:gd name="connsiteX1466" fmla="*/ 3152771 w 5979492"/>
              <a:gd name="connsiteY1466" fmla="*/ 5574359 h 5913566"/>
              <a:gd name="connsiteX1467" fmla="*/ 3145400 w 5979492"/>
              <a:gd name="connsiteY1467" fmla="*/ 5571894 h 5913566"/>
              <a:gd name="connsiteX1468" fmla="*/ 3138028 w 5979492"/>
              <a:gd name="connsiteY1468" fmla="*/ 5569704 h 5913566"/>
              <a:gd name="connsiteX1469" fmla="*/ 3130374 w 5979492"/>
              <a:gd name="connsiteY1469" fmla="*/ 5566966 h 5913566"/>
              <a:gd name="connsiteX1470" fmla="*/ 3123002 w 5979492"/>
              <a:gd name="connsiteY1470" fmla="*/ 5564229 h 5913566"/>
              <a:gd name="connsiteX1471" fmla="*/ 3115631 w 5979492"/>
              <a:gd name="connsiteY1471" fmla="*/ 5560943 h 5913566"/>
              <a:gd name="connsiteX1472" fmla="*/ 3108259 w 5979492"/>
              <a:gd name="connsiteY1472" fmla="*/ 5557932 h 5913566"/>
              <a:gd name="connsiteX1473" fmla="*/ 3098902 w 5979492"/>
              <a:gd name="connsiteY1473" fmla="*/ 5555742 h 5913566"/>
              <a:gd name="connsiteX1474" fmla="*/ 3090397 w 5979492"/>
              <a:gd name="connsiteY1474" fmla="*/ 5553004 h 5913566"/>
              <a:gd name="connsiteX1475" fmla="*/ 3081891 w 5979492"/>
              <a:gd name="connsiteY1475" fmla="*/ 5549992 h 5913566"/>
              <a:gd name="connsiteX1476" fmla="*/ 3073669 w 5979492"/>
              <a:gd name="connsiteY1476" fmla="*/ 5546434 h 5913566"/>
              <a:gd name="connsiteX1477" fmla="*/ 3066013 w 5979492"/>
              <a:gd name="connsiteY1477" fmla="*/ 5542874 h 5913566"/>
              <a:gd name="connsiteX1478" fmla="*/ 3058359 w 5979492"/>
              <a:gd name="connsiteY1478" fmla="*/ 5538494 h 5913566"/>
              <a:gd name="connsiteX1479" fmla="*/ 3050987 w 5979492"/>
              <a:gd name="connsiteY1479" fmla="*/ 5534113 h 5913566"/>
              <a:gd name="connsiteX1480" fmla="*/ 3043899 w 5979492"/>
              <a:gd name="connsiteY1480" fmla="*/ 5529185 h 5913566"/>
              <a:gd name="connsiteX1481" fmla="*/ 3037094 w 5979492"/>
              <a:gd name="connsiteY1481" fmla="*/ 5524257 h 5913566"/>
              <a:gd name="connsiteX1482" fmla="*/ 3030290 w 5979492"/>
              <a:gd name="connsiteY1482" fmla="*/ 5519056 h 5913566"/>
              <a:gd name="connsiteX1483" fmla="*/ 3023769 w 5979492"/>
              <a:gd name="connsiteY1483" fmla="*/ 5513580 h 5913566"/>
              <a:gd name="connsiteX1484" fmla="*/ 3017532 w 5979492"/>
              <a:gd name="connsiteY1484" fmla="*/ 5507557 h 5913566"/>
              <a:gd name="connsiteX1485" fmla="*/ 3011294 w 5979492"/>
              <a:gd name="connsiteY1485" fmla="*/ 5501808 h 5913566"/>
              <a:gd name="connsiteX1486" fmla="*/ 3005340 w 5979492"/>
              <a:gd name="connsiteY1486" fmla="*/ 5495511 h 5913566"/>
              <a:gd name="connsiteX1487" fmla="*/ 2999386 w 5979492"/>
              <a:gd name="connsiteY1487" fmla="*/ 5489214 h 5913566"/>
              <a:gd name="connsiteX1488" fmla="*/ 2993716 w 5979492"/>
              <a:gd name="connsiteY1488" fmla="*/ 5482918 h 5913566"/>
              <a:gd name="connsiteX1489" fmla="*/ 2993716 w 5979492"/>
              <a:gd name="connsiteY1489" fmla="*/ 5482643 h 5913566"/>
              <a:gd name="connsiteX1490" fmla="*/ 2991163 w 5979492"/>
              <a:gd name="connsiteY1490" fmla="*/ 5482918 h 5913566"/>
              <a:gd name="connsiteX1491" fmla="*/ 2988329 w 5979492"/>
              <a:gd name="connsiteY1491" fmla="*/ 5482918 h 5913566"/>
              <a:gd name="connsiteX1492" fmla="*/ 2986060 w 5979492"/>
              <a:gd name="connsiteY1492" fmla="*/ 5482643 h 5913566"/>
              <a:gd name="connsiteX1493" fmla="*/ 2983792 w 5979492"/>
              <a:gd name="connsiteY1493" fmla="*/ 5482370 h 5913566"/>
              <a:gd name="connsiteX1494" fmla="*/ 2981241 w 5979492"/>
              <a:gd name="connsiteY1494" fmla="*/ 5481822 h 5913566"/>
              <a:gd name="connsiteX1495" fmla="*/ 2979256 w 5979492"/>
              <a:gd name="connsiteY1495" fmla="*/ 5481001 h 5913566"/>
              <a:gd name="connsiteX1496" fmla="*/ 2977271 w 5979492"/>
              <a:gd name="connsiteY1496" fmla="*/ 5480180 h 5913566"/>
              <a:gd name="connsiteX1497" fmla="*/ 2975003 w 5979492"/>
              <a:gd name="connsiteY1497" fmla="*/ 5479358 h 5913566"/>
              <a:gd name="connsiteX1498" fmla="*/ 2971601 w 5979492"/>
              <a:gd name="connsiteY1498" fmla="*/ 5476620 h 5913566"/>
              <a:gd name="connsiteX1499" fmla="*/ 2967915 w 5979492"/>
              <a:gd name="connsiteY1499" fmla="*/ 5473882 h 5913566"/>
              <a:gd name="connsiteX1500" fmla="*/ 2965079 w 5979492"/>
              <a:gd name="connsiteY1500" fmla="*/ 5470324 h 5913566"/>
              <a:gd name="connsiteX1501" fmla="*/ 2961961 w 5979492"/>
              <a:gd name="connsiteY1501" fmla="*/ 5466764 h 5913566"/>
              <a:gd name="connsiteX1502" fmla="*/ 2895900 w 5979492"/>
              <a:gd name="connsiteY1502" fmla="*/ 5407081 h 5913566"/>
              <a:gd name="connsiteX1503" fmla="*/ 2877755 w 5979492"/>
              <a:gd name="connsiteY1503" fmla="*/ 5392845 h 5913566"/>
              <a:gd name="connsiteX1504" fmla="*/ 2869816 w 5979492"/>
              <a:gd name="connsiteY1504" fmla="*/ 5378883 h 5913566"/>
              <a:gd name="connsiteX1505" fmla="*/ 2861594 w 5979492"/>
              <a:gd name="connsiteY1505" fmla="*/ 5364920 h 5913566"/>
              <a:gd name="connsiteX1506" fmla="*/ 2847701 w 5979492"/>
              <a:gd name="connsiteY1506" fmla="*/ 5354243 h 5913566"/>
              <a:gd name="connsiteX1507" fmla="*/ 2834092 w 5979492"/>
              <a:gd name="connsiteY1507" fmla="*/ 5343017 h 5913566"/>
              <a:gd name="connsiteX1508" fmla="*/ 2820767 w 5979492"/>
              <a:gd name="connsiteY1508" fmla="*/ 5331519 h 5913566"/>
              <a:gd name="connsiteX1509" fmla="*/ 2808008 w 5979492"/>
              <a:gd name="connsiteY1509" fmla="*/ 5319747 h 5913566"/>
              <a:gd name="connsiteX1510" fmla="*/ 2795250 w 5979492"/>
              <a:gd name="connsiteY1510" fmla="*/ 5308248 h 5913566"/>
              <a:gd name="connsiteX1511" fmla="*/ 2783059 w 5979492"/>
              <a:gd name="connsiteY1511" fmla="*/ 5295928 h 5913566"/>
              <a:gd name="connsiteX1512" fmla="*/ 2770867 w 5979492"/>
              <a:gd name="connsiteY1512" fmla="*/ 5283608 h 5913566"/>
              <a:gd name="connsiteX1513" fmla="*/ 2758959 w 5979492"/>
              <a:gd name="connsiteY1513" fmla="*/ 5271015 h 5913566"/>
              <a:gd name="connsiteX1514" fmla="*/ 2735710 w 5979492"/>
              <a:gd name="connsiteY1514" fmla="*/ 5245827 h 5913566"/>
              <a:gd name="connsiteX1515" fmla="*/ 2712461 w 5979492"/>
              <a:gd name="connsiteY1515" fmla="*/ 5220366 h 5913566"/>
              <a:gd name="connsiteX1516" fmla="*/ 2689495 w 5979492"/>
              <a:gd name="connsiteY1516" fmla="*/ 5194631 h 5913566"/>
              <a:gd name="connsiteX1517" fmla="*/ 2665963 w 5979492"/>
              <a:gd name="connsiteY1517" fmla="*/ 5169443 h 5913566"/>
              <a:gd name="connsiteX1518" fmla="*/ 2567014 w 5979492"/>
              <a:gd name="connsiteY1518" fmla="*/ 5064040 h 5913566"/>
              <a:gd name="connsiteX1519" fmla="*/ 2531857 w 5979492"/>
              <a:gd name="connsiteY1519" fmla="*/ 5020236 h 5913566"/>
              <a:gd name="connsiteX1520" fmla="*/ 2517115 w 5979492"/>
              <a:gd name="connsiteY1520" fmla="*/ 5006547 h 5913566"/>
              <a:gd name="connsiteX1521" fmla="*/ 2511727 w 5979492"/>
              <a:gd name="connsiteY1521" fmla="*/ 5001345 h 5913566"/>
              <a:gd name="connsiteX1522" fmla="*/ 2506624 w 5979492"/>
              <a:gd name="connsiteY1522" fmla="*/ 4995869 h 5913566"/>
              <a:gd name="connsiteX1523" fmla="*/ 2501521 w 5979492"/>
              <a:gd name="connsiteY1523" fmla="*/ 4990120 h 5913566"/>
              <a:gd name="connsiteX1524" fmla="*/ 2496417 w 5979492"/>
              <a:gd name="connsiteY1524" fmla="*/ 4984645 h 5913566"/>
              <a:gd name="connsiteX1525" fmla="*/ 2487061 w 5979492"/>
              <a:gd name="connsiteY1525" fmla="*/ 4973146 h 5913566"/>
              <a:gd name="connsiteX1526" fmla="*/ 2477138 w 5979492"/>
              <a:gd name="connsiteY1526" fmla="*/ 4961373 h 5913566"/>
              <a:gd name="connsiteX1527" fmla="*/ 2471750 w 5979492"/>
              <a:gd name="connsiteY1527" fmla="*/ 4955350 h 5913566"/>
              <a:gd name="connsiteX1528" fmla="*/ 2466364 w 5979492"/>
              <a:gd name="connsiteY1528" fmla="*/ 4949875 h 5913566"/>
              <a:gd name="connsiteX1529" fmla="*/ 2460977 w 5979492"/>
              <a:gd name="connsiteY1529" fmla="*/ 4944399 h 5913566"/>
              <a:gd name="connsiteX1530" fmla="*/ 2455023 w 5979492"/>
              <a:gd name="connsiteY1530" fmla="*/ 4938924 h 5913566"/>
              <a:gd name="connsiteX1531" fmla="*/ 2448785 w 5979492"/>
              <a:gd name="connsiteY1531" fmla="*/ 4934270 h 5913566"/>
              <a:gd name="connsiteX1532" fmla="*/ 2441981 w 5979492"/>
              <a:gd name="connsiteY1532" fmla="*/ 4929342 h 5913566"/>
              <a:gd name="connsiteX1533" fmla="*/ 2434609 w 5979492"/>
              <a:gd name="connsiteY1533" fmla="*/ 4924962 h 5913566"/>
              <a:gd name="connsiteX1534" fmla="*/ 2426671 w 5979492"/>
              <a:gd name="connsiteY1534" fmla="*/ 4921129 h 5913566"/>
              <a:gd name="connsiteX1535" fmla="*/ 2426954 w 5979492"/>
              <a:gd name="connsiteY1535" fmla="*/ 4925235 h 5913566"/>
              <a:gd name="connsiteX1536" fmla="*/ 2427522 w 5979492"/>
              <a:gd name="connsiteY1536" fmla="*/ 4929342 h 5913566"/>
              <a:gd name="connsiteX1537" fmla="*/ 2428372 w 5979492"/>
              <a:gd name="connsiteY1537" fmla="*/ 4933722 h 5913566"/>
              <a:gd name="connsiteX1538" fmla="*/ 2429222 w 5979492"/>
              <a:gd name="connsiteY1538" fmla="*/ 4937555 h 5913566"/>
              <a:gd name="connsiteX1539" fmla="*/ 2431490 w 5979492"/>
              <a:gd name="connsiteY1539" fmla="*/ 4945494 h 5913566"/>
              <a:gd name="connsiteX1540" fmla="*/ 2434609 w 5979492"/>
              <a:gd name="connsiteY1540" fmla="*/ 4953434 h 5913566"/>
              <a:gd name="connsiteX1541" fmla="*/ 2437445 w 5979492"/>
              <a:gd name="connsiteY1541" fmla="*/ 4961373 h 5913566"/>
              <a:gd name="connsiteX1542" fmla="*/ 2441130 w 5979492"/>
              <a:gd name="connsiteY1542" fmla="*/ 4969039 h 5913566"/>
              <a:gd name="connsiteX1543" fmla="*/ 2447934 w 5979492"/>
              <a:gd name="connsiteY1543" fmla="*/ 4984371 h 5913566"/>
              <a:gd name="connsiteX1544" fmla="*/ 2450770 w 5979492"/>
              <a:gd name="connsiteY1544" fmla="*/ 4992036 h 5913566"/>
              <a:gd name="connsiteX1545" fmla="*/ 2453322 w 5979492"/>
              <a:gd name="connsiteY1545" fmla="*/ 4999702 h 5913566"/>
              <a:gd name="connsiteX1546" fmla="*/ 2455873 w 5979492"/>
              <a:gd name="connsiteY1546" fmla="*/ 5007642 h 5913566"/>
              <a:gd name="connsiteX1547" fmla="*/ 2456724 w 5979492"/>
              <a:gd name="connsiteY1547" fmla="*/ 5011475 h 5913566"/>
              <a:gd name="connsiteX1548" fmla="*/ 2457291 w 5979492"/>
              <a:gd name="connsiteY1548" fmla="*/ 5015308 h 5913566"/>
              <a:gd name="connsiteX1549" fmla="*/ 2457574 w 5979492"/>
              <a:gd name="connsiteY1549" fmla="*/ 5019414 h 5913566"/>
              <a:gd name="connsiteX1550" fmla="*/ 2457858 w 5979492"/>
              <a:gd name="connsiteY1550" fmla="*/ 5023521 h 5913566"/>
              <a:gd name="connsiteX1551" fmla="*/ 2457858 w 5979492"/>
              <a:gd name="connsiteY1551" fmla="*/ 5027354 h 5913566"/>
              <a:gd name="connsiteX1552" fmla="*/ 2457574 w 5979492"/>
              <a:gd name="connsiteY1552" fmla="*/ 5031460 h 5913566"/>
              <a:gd name="connsiteX1553" fmla="*/ 2457007 w 5979492"/>
              <a:gd name="connsiteY1553" fmla="*/ 5035840 h 5913566"/>
              <a:gd name="connsiteX1554" fmla="*/ 2456157 w 5979492"/>
              <a:gd name="connsiteY1554" fmla="*/ 5039673 h 5913566"/>
              <a:gd name="connsiteX1555" fmla="*/ 2455023 w 5979492"/>
              <a:gd name="connsiteY1555" fmla="*/ 5044054 h 5913566"/>
              <a:gd name="connsiteX1556" fmla="*/ 2453038 w 5979492"/>
              <a:gd name="connsiteY1556" fmla="*/ 5048434 h 5913566"/>
              <a:gd name="connsiteX1557" fmla="*/ 2454172 w 5979492"/>
              <a:gd name="connsiteY1557" fmla="*/ 5050077 h 5913566"/>
              <a:gd name="connsiteX1558" fmla="*/ 2454739 w 5979492"/>
              <a:gd name="connsiteY1558" fmla="*/ 5051446 h 5913566"/>
              <a:gd name="connsiteX1559" fmla="*/ 2455023 w 5979492"/>
              <a:gd name="connsiteY1559" fmla="*/ 5053089 h 5913566"/>
              <a:gd name="connsiteX1560" fmla="*/ 2455306 w 5979492"/>
              <a:gd name="connsiteY1560" fmla="*/ 5055005 h 5913566"/>
              <a:gd name="connsiteX1561" fmla="*/ 2455306 w 5979492"/>
              <a:gd name="connsiteY1561" fmla="*/ 5056647 h 5913566"/>
              <a:gd name="connsiteX1562" fmla="*/ 2455023 w 5979492"/>
              <a:gd name="connsiteY1562" fmla="*/ 5058290 h 5913566"/>
              <a:gd name="connsiteX1563" fmla="*/ 2454456 w 5979492"/>
              <a:gd name="connsiteY1563" fmla="*/ 5059933 h 5913566"/>
              <a:gd name="connsiteX1564" fmla="*/ 2453605 w 5979492"/>
              <a:gd name="connsiteY1564" fmla="*/ 5061850 h 5913566"/>
              <a:gd name="connsiteX1565" fmla="*/ 2453322 w 5979492"/>
              <a:gd name="connsiteY1565" fmla="*/ 5070336 h 5913566"/>
              <a:gd name="connsiteX1566" fmla="*/ 2453605 w 5979492"/>
              <a:gd name="connsiteY1566" fmla="*/ 5079371 h 5913566"/>
              <a:gd name="connsiteX1567" fmla="*/ 2454456 w 5979492"/>
              <a:gd name="connsiteY1567" fmla="*/ 5096619 h 5913566"/>
              <a:gd name="connsiteX1568" fmla="*/ 2455306 w 5979492"/>
              <a:gd name="connsiteY1568" fmla="*/ 5114415 h 5913566"/>
              <a:gd name="connsiteX1569" fmla="*/ 2455873 w 5979492"/>
              <a:gd name="connsiteY1569" fmla="*/ 5131936 h 5913566"/>
              <a:gd name="connsiteX1570" fmla="*/ 2455873 w 5979492"/>
              <a:gd name="connsiteY1570" fmla="*/ 5140697 h 5913566"/>
              <a:gd name="connsiteX1571" fmla="*/ 2455590 w 5979492"/>
              <a:gd name="connsiteY1571" fmla="*/ 5149458 h 5913566"/>
              <a:gd name="connsiteX1572" fmla="*/ 2455023 w 5979492"/>
              <a:gd name="connsiteY1572" fmla="*/ 5158219 h 5913566"/>
              <a:gd name="connsiteX1573" fmla="*/ 2453605 w 5979492"/>
              <a:gd name="connsiteY1573" fmla="*/ 5166706 h 5913566"/>
              <a:gd name="connsiteX1574" fmla="*/ 2452471 w 5979492"/>
              <a:gd name="connsiteY1574" fmla="*/ 5175466 h 5913566"/>
              <a:gd name="connsiteX1575" fmla="*/ 2450487 w 5979492"/>
              <a:gd name="connsiteY1575" fmla="*/ 5183954 h 5913566"/>
              <a:gd name="connsiteX1576" fmla="*/ 2448218 w 5979492"/>
              <a:gd name="connsiteY1576" fmla="*/ 5192440 h 5913566"/>
              <a:gd name="connsiteX1577" fmla="*/ 2445099 w 5979492"/>
              <a:gd name="connsiteY1577" fmla="*/ 5201201 h 5913566"/>
              <a:gd name="connsiteX1578" fmla="*/ 2444249 w 5979492"/>
              <a:gd name="connsiteY1578" fmla="*/ 5204213 h 5913566"/>
              <a:gd name="connsiteX1579" fmla="*/ 2443115 w 5979492"/>
              <a:gd name="connsiteY1579" fmla="*/ 5207772 h 5913566"/>
              <a:gd name="connsiteX1580" fmla="*/ 2441697 w 5979492"/>
              <a:gd name="connsiteY1580" fmla="*/ 5210784 h 5913566"/>
              <a:gd name="connsiteX1581" fmla="*/ 2439146 w 5979492"/>
              <a:gd name="connsiteY1581" fmla="*/ 5214069 h 5913566"/>
              <a:gd name="connsiteX1582" fmla="*/ 2420716 w 5979492"/>
              <a:gd name="connsiteY1582" fmla="*/ 5241173 h 5913566"/>
              <a:gd name="connsiteX1583" fmla="*/ 2420433 w 5979492"/>
              <a:gd name="connsiteY1583" fmla="*/ 5246648 h 5913566"/>
              <a:gd name="connsiteX1584" fmla="*/ 2420149 w 5979492"/>
              <a:gd name="connsiteY1584" fmla="*/ 5251850 h 5913566"/>
              <a:gd name="connsiteX1585" fmla="*/ 2419299 w 5979492"/>
              <a:gd name="connsiteY1585" fmla="*/ 5256504 h 5913566"/>
              <a:gd name="connsiteX1586" fmla="*/ 2418165 w 5979492"/>
              <a:gd name="connsiteY1586" fmla="*/ 5261432 h 5913566"/>
              <a:gd name="connsiteX1587" fmla="*/ 2419015 w 5979492"/>
              <a:gd name="connsiteY1587" fmla="*/ 5268550 h 5913566"/>
              <a:gd name="connsiteX1588" fmla="*/ 2419866 w 5979492"/>
              <a:gd name="connsiteY1588" fmla="*/ 5275668 h 5913566"/>
              <a:gd name="connsiteX1589" fmla="*/ 2422417 w 5979492"/>
              <a:gd name="connsiteY1589" fmla="*/ 5290727 h 5913566"/>
              <a:gd name="connsiteX1590" fmla="*/ 2423268 w 5979492"/>
              <a:gd name="connsiteY1590" fmla="*/ 5297845 h 5913566"/>
              <a:gd name="connsiteX1591" fmla="*/ 2423835 w 5979492"/>
              <a:gd name="connsiteY1591" fmla="*/ 5304689 h 5913566"/>
              <a:gd name="connsiteX1592" fmla="*/ 2423835 w 5979492"/>
              <a:gd name="connsiteY1592" fmla="*/ 5308248 h 5913566"/>
              <a:gd name="connsiteX1593" fmla="*/ 2423551 w 5979492"/>
              <a:gd name="connsiteY1593" fmla="*/ 5311259 h 5913566"/>
              <a:gd name="connsiteX1594" fmla="*/ 2422985 w 5979492"/>
              <a:gd name="connsiteY1594" fmla="*/ 5314545 h 5913566"/>
              <a:gd name="connsiteX1595" fmla="*/ 2422417 w 5979492"/>
              <a:gd name="connsiteY1595" fmla="*/ 5317282 h 5913566"/>
              <a:gd name="connsiteX1596" fmla="*/ 2421567 w 5979492"/>
              <a:gd name="connsiteY1596" fmla="*/ 5320020 h 5913566"/>
              <a:gd name="connsiteX1597" fmla="*/ 2420149 w 5979492"/>
              <a:gd name="connsiteY1597" fmla="*/ 5322758 h 5913566"/>
              <a:gd name="connsiteX1598" fmla="*/ 2418448 w 5979492"/>
              <a:gd name="connsiteY1598" fmla="*/ 5324948 h 5913566"/>
              <a:gd name="connsiteX1599" fmla="*/ 2416747 w 5979492"/>
              <a:gd name="connsiteY1599" fmla="*/ 5327413 h 5913566"/>
              <a:gd name="connsiteX1600" fmla="*/ 2414196 w 5979492"/>
              <a:gd name="connsiteY1600" fmla="*/ 5329329 h 5913566"/>
              <a:gd name="connsiteX1601" fmla="*/ 2411644 w 5979492"/>
              <a:gd name="connsiteY1601" fmla="*/ 5330971 h 5913566"/>
              <a:gd name="connsiteX1602" fmla="*/ 2408525 w 5979492"/>
              <a:gd name="connsiteY1602" fmla="*/ 5332341 h 5913566"/>
              <a:gd name="connsiteX1603" fmla="*/ 2404839 w 5979492"/>
              <a:gd name="connsiteY1603" fmla="*/ 5333983 h 5913566"/>
              <a:gd name="connsiteX1604" fmla="*/ 2400871 w 5979492"/>
              <a:gd name="connsiteY1604" fmla="*/ 5334804 h 5913566"/>
              <a:gd name="connsiteX1605" fmla="*/ 2396334 w 5979492"/>
              <a:gd name="connsiteY1605" fmla="*/ 5335352 h 5913566"/>
              <a:gd name="connsiteX1606" fmla="*/ 2391230 w 5979492"/>
              <a:gd name="connsiteY1606" fmla="*/ 5335626 h 5913566"/>
              <a:gd name="connsiteX1607" fmla="*/ 2385559 w 5979492"/>
              <a:gd name="connsiteY1607" fmla="*/ 5335626 h 5913566"/>
              <a:gd name="connsiteX1608" fmla="*/ 2379322 w 5979492"/>
              <a:gd name="connsiteY1608" fmla="*/ 5335352 h 5913566"/>
              <a:gd name="connsiteX1609" fmla="*/ 2372517 w 5979492"/>
              <a:gd name="connsiteY1609" fmla="*/ 5334804 h 5913566"/>
              <a:gd name="connsiteX1610" fmla="*/ 2364863 w 5979492"/>
              <a:gd name="connsiteY1610" fmla="*/ 5333709 h 5913566"/>
              <a:gd name="connsiteX1611" fmla="*/ 2356924 w 5979492"/>
              <a:gd name="connsiteY1611" fmla="*/ 5332066 h 5913566"/>
              <a:gd name="connsiteX1612" fmla="*/ 2347567 w 5979492"/>
              <a:gd name="connsiteY1612" fmla="*/ 5341101 h 5913566"/>
              <a:gd name="connsiteX1613" fmla="*/ 2338495 w 5979492"/>
              <a:gd name="connsiteY1613" fmla="*/ 5349040 h 5913566"/>
              <a:gd name="connsiteX1614" fmla="*/ 2329139 w 5979492"/>
              <a:gd name="connsiteY1614" fmla="*/ 5356433 h 5913566"/>
              <a:gd name="connsiteX1615" fmla="*/ 2319782 w 5979492"/>
              <a:gd name="connsiteY1615" fmla="*/ 5363004 h 5913566"/>
              <a:gd name="connsiteX1616" fmla="*/ 2309859 w 5979492"/>
              <a:gd name="connsiteY1616" fmla="*/ 5369027 h 5913566"/>
              <a:gd name="connsiteX1617" fmla="*/ 2300220 w 5979492"/>
              <a:gd name="connsiteY1617" fmla="*/ 5374228 h 5913566"/>
              <a:gd name="connsiteX1618" fmla="*/ 2290296 w 5979492"/>
              <a:gd name="connsiteY1618" fmla="*/ 5378883 h 5913566"/>
              <a:gd name="connsiteX1619" fmla="*/ 2280656 w 5979492"/>
              <a:gd name="connsiteY1619" fmla="*/ 5382441 h 5913566"/>
              <a:gd name="connsiteX1620" fmla="*/ 2270449 w 5979492"/>
              <a:gd name="connsiteY1620" fmla="*/ 5386001 h 5913566"/>
              <a:gd name="connsiteX1621" fmla="*/ 2260526 w 5979492"/>
              <a:gd name="connsiteY1621" fmla="*/ 5388738 h 5913566"/>
              <a:gd name="connsiteX1622" fmla="*/ 2250320 w 5979492"/>
              <a:gd name="connsiteY1622" fmla="*/ 5391202 h 5913566"/>
              <a:gd name="connsiteX1623" fmla="*/ 2240113 w 5979492"/>
              <a:gd name="connsiteY1623" fmla="*/ 5392845 h 5913566"/>
              <a:gd name="connsiteX1624" fmla="*/ 2229622 w 5979492"/>
              <a:gd name="connsiteY1624" fmla="*/ 5394214 h 5913566"/>
              <a:gd name="connsiteX1625" fmla="*/ 2219415 w 5979492"/>
              <a:gd name="connsiteY1625" fmla="*/ 5395035 h 5913566"/>
              <a:gd name="connsiteX1626" fmla="*/ 2208925 w 5979492"/>
              <a:gd name="connsiteY1626" fmla="*/ 5395582 h 5913566"/>
              <a:gd name="connsiteX1627" fmla="*/ 2198151 w 5979492"/>
              <a:gd name="connsiteY1627" fmla="*/ 5395582 h 5913566"/>
              <a:gd name="connsiteX1628" fmla="*/ 2187661 w 5979492"/>
              <a:gd name="connsiteY1628" fmla="*/ 5395582 h 5913566"/>
              <a:gd name="connsiteX1629" fmla="*/ 2177171 w 5979492"/>
              <a:gd name="connsiteY1629" fmla="*/ 5395309 h 5913566"/>
              <a:gd name="connsiteX1630" fmla="*/ 2166680 w 5979492"/>
              <a:gd name="connsiteY1630" fmla="*/ 5394487 h 5913566"/>
              <a:gd name="connsiteX1631" fmla="*/ 2155623 w 5979492"/>
              <a:gd name="connsiteY1631" fmla="*/ 5393666 h 5913566"/>
              <a:gd name="connsiteX1632" fmla="*/ 2134358 w 5979492"/>
              <a:gd name="connsiteY1632" fmla="*/ 5391476 h 5913566"/>
              <a:gd name="connsiteX1633" fmla="*/ 2112528 w 5979492"/>
              <a:gd name="connsiteY1633" fmla="*/ 5388464 h 5913566"/>
              <a:gd name="connsiteX1634" fmla="*/ 2069432 w 5979492"/>
              <a:gd name="connsiteY1634" fmla="*/ 5382441 h 5913566"/>
              <a:gd name="connsiteX1635" fmla="*/ 2047601 w 5979492"/>
              <a:gd name="connsiteY1635" fmla="*/ 5379978 h 5913566"/>
              <a:gd name="connsiteX1636" fmla="*/ 2037111 w 5979492"/>
              <a:gd name="connsiteY1636" fmla="*/ 5378883 h 5913566"/>
              <a:gd name="connsiteX1637" fmla="*/ 2026337 w 5979492"/>
              <a:gd name="connsiteY1637" fmla="*/ 5377787 h 5913566"/>
              <a:gd name="connsiteX1638" fmla="*/ 2018398 w 5979492"/>
              <a:gd name="connsiteY1638" fmla="*/ 5375050 h 5913566"/>
              <a:gd name="connsiteX1639" fmla="*/ 2010743 w 5979492"/>
              <a:gd name="connsiteY1639" fmla="*/ 5372585 h 5913566"/>
              <a:gd name="connsiteX1640" fmla="*/ 2003371 w 5979492"/>
              <a:gd name="connsiteY1640" fmla="*/ 5369300 h 5913566"/>
              <a:gd name="connsiteX1641" fmla="*/ 1995716 w 5979492"/>
              <a:gd name="connsiteY1641" fmla="*/ 5366562 h 5913566"/>
              <a:gd name="connsiteX1642" fmla="*/ 1988345 w 5979492"/>
              <a:gd name="connsiteY1642" fmla="*/ 5363004 h 5913566"/>
              <a:gd name="connsiteX1643" fmla="*/ 1981256 w 5979492"/>
              <a:gd name="connsiteY1643" fmla="*/ 5359718 h 5913566"/>
              <a:gd name="connsiteX1644" fmla="*/ 1974452 w 5979492"/>
              <a:gd name="connsiteY1644" fmla="*/ 5355885 h 5913566"/>
              <a:gd name="connsiteX1645" fmla="*/ 1967364 w 5979492"/>
              <a:gd name="connsiteY1645" fmla="*/ 5352326 h 5913566"/>
              <a:gd name="connsiteX1646" fmla="*/ 1954038 w 5979492"/>
              <a:gd name="connsiteY1646" fmla="*/ 5344113 h 5913566"/>
              <a:gd name="connsiteX1647" fmla="*/ 1940996 w 5979492"/>
              <a:gd name="connsiteY1647" fmla="*/ 5335626 h 5913566"/>
              <a:gd name="connsiteX1648" fmla="*/ 1928238 w 5979492"/>
              <a:gd name="connsiteY1648" fmla="*/ 5326865 h 5913566"/>
              <a:gd name="connsiteX1649" fmla="*/ 1915763 w 5979492"/>
              <a:gd name="connsiteY1649" fmla="*/ 5317557 h 5913566"/>
              <a:gd name="connsiteX1650" fmla="*/ 1903288 w 5979492"/>
              <a:gd name="connsiteY1650" fmla="*/ 5308248 h 5913566"/>
              <a:gd name="connsiteX1651" fmla="*/ 1891097 w 5979492"/>
              <a:gd name="connsiteY1651" fmla="*/ 5298392 h 5913566"/>
              <a:gd name="connsiteX1652" fmla="*/ 1866997 w 5979492"/>
              <a:gd name="connsiteY1652" fmla="*/ 5278954 h 5913566"/>
              <a:gd name="connsiteX1653" fmla="*/ 1854805 w 5979492"/>
              <a:gd name="connsiteY1653" fmla="*/ 5269098 h 5913566"/>
              <a:gd name="connsiteX1654" fmla="*/ 1842614 w 5979492"/>
              <a:gd name="connsiteY1654" fmla="*/ 5259789 h 5913566"/>
              <a:gd name="connsiteX1655" fmla="*/ 1830139 w 5979492"/>
              <a:gd name="connsiteY1655" fmla="*/ 5250208 h 5913566"/>
              <a:gd name="connsiteX1656" fmla="*/ 1817380 w 5979492"/>
              <a:gd name="connsiteY1656" fmla="*/ 5241173 h 5913566"/>
              <a:gd name="connsiteX1657" fmla="*/ 1799802 w 5979492"/>
              <a:gd name="connsiteY1657" fmla="*/ 5226663 h 5913566"/>
              <a:gd name="connsiteX1658" fmla="*/ 1732324 w 5979492"/>
              <a:gd name="connsiteY1658" fmla="*/ 5154659 h 5913566"/>
              <a:gd name="connsiteX1659" fmla="*/ 1719565 w 5979492"/>
              <a:gd name="connsiteY1659" fmla="*/ 5143435 h 5913566"/>
              <a:gd name="connsiteX1660" fmla="*/ 1707373 w 5979492"/>
              <a:gd name="connsiteY1660" fmla="*/ 5131936 h 5913566"/>
              <a:gd name="connsiteX1661" fmla="*/ 1695182 w 5979492"/>
              <a:gd name="connsiteY1661" fmla="*/ 5120438 h 5913566"/>
              <a:gd name="connsiteX1662" fmla="*/ 1683274 w 5979492"/>
              <a:gd name="connsiteY1662" fmla="*/ 5108665 h 5913566"/>
              <a:gd name="connsiteX1663" fmla="*/ 1671366 w 5979492"/>
              <a:gd name="connsiteY1663" fmla="*/ 5096893 h 5913566"/>
              <a:gd name="connsiteX1664" fmla="*/ 1659742 w 5979492"/>
              <a:gd name="connsiteY1664" fmla="*/ 5085120 h 5913566"/>
              <a:gd name="connsiteX1665" fmla="*/ 1648118 w 5979492"/>
              <a:gd name="connsiteY1665" fmla="*/ 5073348 h 5913566"/>
              <a:gd name="connsiteX1666" fmla="*/ 1636493 w 5979492"/>
              <a:gd name="connsiteY1666" fmla="*/ 5061028 h 5913566"/>
              <a:gd name="connsiteX1667" fmla="*/ 1625436 w 5979492"/>
              <a:gd name="connsiteY1667" fmla="*/ 5048708 h 5913566"/>
              <a:gd name="connsiteX1668" fmla="*/ 1614378 w 5979492"/>
              <a:gd name="connsiteY1668" fmla="*/ 5036388 h 5913566"/>
              <a:gd name="connsiteX1669" fmla="*/ 1592547 w 5979492"/>
              <a:gd name="connsiteY1669" fmla="*/ 5011201 h 5913566"/>
              <a:gd name="connsiteX1670" fmla="*/ 1571283 w 5979492"/>
              <a:gd name="connsiteY1670" fmla="*/ 4985740 h 5913566"/>
              <a:gd name="connsiteX1671" fmla="*/ 1550586 w 5979492"/>
              <a:gd name="connsiteY1671" fmla="*/ 4960005 h 5913566"/>
              <a:gd name="connsiteX1672" fmla="*/ 1536410 w 5979492"/>
              <a:gd name="connsiteY1672" fmla="*/ 4943852 h 5913566"/>
              <a:gd name="connsiteX1673" fmla="*/ 1522234 w 5979492"/>
              <a:gd name="connsiteY1673" fmla="*/ 4927973 h 5913566"/>
              <a:gd name="connsiteX1674" fmla="*/ 1508057 w 5979492"/>
              <a:gd name="connsiteY1674" fmla="*/ 4912094 h 5913566"/>
              <a:gd name="connsiteX1675" fmla="*/ 1493597 w 5979492"/>
              <a:gd name="connsiteY1675" fmla="*/ 4896489 h 5913566"/>
              <a:gd name="connsiteX1676" fmla="*/ 1464111 w 5979492"/>
              <a:gd name="connsiteY1676" fmla="*/ 4865278 h 5913566"/>
              <a:gd name="connsiteX1677" fmla="*/ 1435192 w 5979492"/>
              <a:gd name="connsiteY1677" fmla="*/ 4834068 h 5913566"/>
              <a:gd name="connsiteX1678" fmla="*/ 1420449 w 5979492"/>
              <a:gd name="connsiteY1678" fmla="*/ 4818189 h 5913566"/>
              <a:gd name="connsiteX1679" fmla="*/ 1405989 w 5979492"/>
              <a:gd name="connsiteY1679" fmla="*/ 4802310 h 5913566"/>
              <a:gd name="connsiteX1680" fmla="*/ 1391813 w 5979492"/>
              <a:gd name="connsiteY1680" fmla="*/ 4786157 h 5913566"/>
              <a:gd name="connsiteX1681" fmla="*/ 1377920 w 5979492"/>
              <a:gd name="connsiteY1681" fmla="*/ 4770278 h 5913566"/>
              <a:gd name="connsiteX1682" fmla="*/ 1364311 w 5979492"/>
              <a:gd name="connsiteY1682" fmla="*/ 4753851 h 5913566"/>
              <a:gd name="connsiteX1683" fmla="*/ 1351269 w 5979492"/>
              <a:gd name="connsiteY1683" fmla="*/ 4737424 h 5913566"/>
              <a:gd name="connsiteX1684" fmla="*/ 1338227 w 5979492"/>
              <a:gd name="connsiteY1684" fmla="*/ 4720450 h 5913566"/>
              <a:gd name="connsiteX1685" fmla="*/ 1325752 w 5979492"/>
              <a:gd name="connsiteY1685" fmla="*/ 4702929 h 5913566"/>
              <a:gd name="connsiteX1686" fmla="*/ 1310726 w 5979492"/>
              <a:gd name="connsiteY1686" fmla="*/ 4686229 h 5913566"/>
              <a:gd name="connsiteX1687" fmla="*/ 1306189 w 5979492"/>
              <a:gd name="connsiteY1687" fmla="*/ 4682122 h 5913566"/>
              <a:gd name="connsiteX1688" fmla="*/ 1301936 w 5979492"/>
              <a:gd name="connsiteY1688" fmla="*/ 4678289 h 5913566"/>
              <a:gd name="connsiteX1689" fmla="*/ 1298251 w 5979492"/>
              <a:gd name="connsiteY1689" fmla="*/ 4674456 h 5913566"/>
              <a:gd name="connsiteX1690" fmla="*/ 1294281 w 5979492"/>
              <a:gd name="connsiteY1690" fmla="*/ 4670075 h 5913566"/>
              <a:gd name="connsiteX1691" fmla="*/ 1290312 w 5979492"/>
              <a:gd name="connsiteY1691" fmla="*/ 4665695 h 5913566"/>
              <a:gd name="connsiteX1692" fmla="*/ 1287193 w 5979492"/>
              <a:gd name="connsiteY1692" fmla="*/ 4661589 h 5913566"/>
              <a:gd name="connsiteX1693" fmla="*/ 1280672 w 5979492"/>
              <a:gd name="connsiteY1693" fmla="*/ 4652554 h 5913566"/>
              <a:gd name="connsiteX1694" fmla="*/ 1274718 w 5979492"/>
              <a:gd name="connsiteY1694" fmla="*/ 4643520 h 5913566"/>
              <a:gd name="connsiteX1695" fmla="*/ 1269047 w 5979492"/>
              <a:gd name="connsiteY1695" fmla="*/ 4633664 h 5913566"/>
              <a:gd name="connsiteX1696" fmla="*/ 1263944 w 5979492"/>
              <a:gd name="connsiteY1696" fmla="*/ 4624081 h 5913566"/>
              <a:gd name="connsiteX1697" fmla="*/ 1259408 w 5979492"/>
              <a:gd name="connsiteY1697" fmla="*/ 4613952 h 5913566"/>
              <a:gd name="connsiteX1698" fmla="*/ 1224535 w 5979492"/>
              <a:gd name="connsiteY1698" fmla="*/ 4584657 h 5913566"/>
              <a:gd name="connsiteX1699" fmla="*/ 1178320 w 5979492"/>
              <a:gd name="connsiteY1699" fmla="*/ 4537842 h 5913566"/>
              <a:gd name="connsiteX1700" fmla="*/ 1170949 w 5979492"/>
              <a:gd name="connsiteY1700" fmla="*/ 4534557 h 5913566"/>
              <a:gd name="connsiteX1701" fmla="*/ 1163861 w 5979492"/>
              <a:gd name="connsiteY1701" fmla="*/ 4530724 h 5913566"/>
              <a:gd name="connsiteX1702" fmla="*/ 1156772 w 5979492"/>
              <a:gd name="connsiteY1702" fmla="*/ 4526891 h 5913566"/>
              <a:gd name="connsiteX1703" fmla="*/ 1149968 w 5979492"/>
              <a:gd name="connsiteY1703" fmla="*/ 4523331 h 5913566"/>
              <a:gd name="connsiteX1704" fmla="*/ 1136643 w 5979492"/>
              <a:gd name="connsiteY1704" fmla="*/ 4515118 h 5913566"/>
              <a:gd name="connsiteX1705" fmla="*/ 1123601 w 5979492"/>
              <a:gd name="connsiteY1705" fmla="*/ 4506357 h 5913566"/>
              <a:gd name="connsiteX1706" fmla="*/ 1110842 w 5979492"/>
              <a:gd name="connsiteY1706" fmla="*/ 4497323 h 5913566"/>
              <a:gd name="connsiteX1707" fmla="*/ 1098367 w 5979492"/>
              <a:gd name="connsiteY1707" fmla="*/ 4487740 h 5913566"/>
              <a:gd name="connsiteX1708" fmla="*/ 1086176 w 5979492"/>
              <a:gd name="connsiteY1708" fmla="*/ 4478432 h 5913566"/>
              <a:gd name="connsiteX1709" fmla="*/ 1074268 w 5979492"/>
              <a:gd name="connsiteY1709" fmla="*/ 4468303 h 5913566"/>
              <a:gd name="connsiteX1710" fmla="*/ 1050735 w 5979492"/>
              <a:gd name="connsiteY1710" fmla="*/ 4448591 h 5913566"/>
              <a:gd name="connsiteX1711" fmla="*/ 1026919 w 5979492"/>
              <a:gd name="connsiteY1711" fmla="*/ 4428605 h 5913566"/>
              <a:gd name="connsiteX1712" fmla="*/ 1014728 w 5979492"/>
              <a:gd name="connsiteY1712" fmla="*/ 4418749 h 5913566"/>
              <a:gd name="connsiteX1713" fmla="*/ 1002536 w 5979492"/>
              <a:gd name="connsiteY1713" fmla="*/ 4409440 h 5913566"/>
              <a:gd name="connsiteX1714" fmla="*/ 990345 w 5979492"/>
              <a:gd name="connsiteY1714" fmla="*/ 4399859 h 5913566"/>
              <a:gd name="connsiteX1715" fmla="*/ 977586 w 5979492"/>
              <a:gd name="connsiteY1715" fmla="*/ 4391098 h 5913566"/>
              <a:gd name="connsiteX1716" fmla="*/ 967379 w 5979492"/>
              <a:gd name="connsiteY1716" fmla="*/ 4387813 h 5913566"/>
              <a:gd name="connsiteX1717" fmla="*/ 962276 w 5979492"/>
              <a:gd name="connsiteY1717" fmla="*/ 4385896 h 5913566"/>
              <a:gd name="connsiteX1718" fmla="*/ 957740 w 5979492"/>
              <a:gd name="connsiteY1718" fmla="*/ 4383705 h 5913566"/>
              <a:gd name="connsiteX1719" fmla="*/ 952920 w 5979492"/>
              <a:gd name="connsiteY1719" fmla="*/ 4381789 h 5913566"/>
              <a:gd name="connsiteX1720" fmla="*/ 948384 w 5979492"/>
              <a:gd name="connsiteY1720" fmla="*/ 4379052 h 5913566"/>
              <a:gd name="connsiteX1721" fmla="*/ 943847 w 5979492"/>
              <a:gd name="connsiteY1721" fmla="*/ 4376587 h 5913566"/>
              <a:gd name="connsiteX1722" fmla="*/ 939878 w 5979492"/>
              <a:gd name="connsiteY1722" fmla="*/ 4373850 h 5913566"/>
              <a:gd name="connsiteX1723" fmla="*/ 935625 w 5979492"/>
              <a:gd name="connsiteY1723" fmla="*/ 4371112 h 5913566"/>
              <a:gd name="connsiteX1724" fmla="*/ 931940 w 5979492"/>
              <a:gd name="connsiteY1724" fmla="*/ 4367826 h 5913566"/>
              <a:gd name="connsiteX1725" fmla="*/ 927970 w 5979492"/>
              <a:gd name="connsiteY1725" fmla="*/ 4364815 h 5913566"/>
              <a:gd name="connsiteX1726" fmla="*/ 924284 w 5979492"/>
              <a:gd name="connsiteY1726" fmla="*/ 4361256 h 5913566"/>
              <a:gd name="connsiteX1727" fmla="*/ 920882 w 5979492"/>
              <a:gd name="connsiteY1727" fmla="*/ 4357697 h 5913566"/>
              <a:gd name="connsiteX1728" fmla="*/ 917479 w 5979492"/>
              <a:gd name="connsiteY1728" fmla="*/ 4353590 h 5913566"/>
              <a:gd name="connsiteX1729" fmla="*/ 914644 w 5979492"/>
              <a:gd name="connsiteY1729" fmla="*/ 4349757 h 5913566"/>
              <a:gd name="connsiteX1730" fmla="*/ 911809 w 5979492"/>
              <a:gd name="connsiteY1730" fmla="*/ 4345377 h 5913566"/>
              <a:gd name="connsiteX1731" fmla="*/ 902169 w 5979492"/>
              <a:gd name="connsiteY1731" fmla="*/ 4341271 h 5913566"/>
              <a:gd name="connsiteX1732" fmla="*/ 892813 w 5979492"/>
              <a:gd name="connsiteY1732" fmla="*/ 4337438 h 5913566"/>
              <a:gd name="connsiteX1733" fmla="*/ 883741 w 5979492"/>
              <a:gd name="connsiteY1733" fmla="*/ 4332510 h 5913566"/>
              <a:gd name="connsiteX1734" fmla="*/ 875235 w 5979492"/>
              <a:gd name="connsiteY1734" fmla="*/ 4327582 h 5913566"/>
              <a:gd name="connsiteX1735" fmla="*/ 867012 w 5979492"/>
              <a:gd name="connsiteY1735" fmla="*/ 4322380 h 5913566"/>
              <a:gd name="connsiteX1736" fmla="*/ 858507 w 5979492"/>
              <a:gd name="connsiteY1736" fmla="*/ 4316904 h 5913566"/>
              <a:gd name="connsiteX1737" fmla="*/ 850568 w 5979492"/>
              <a:gd name="connsiteY1737" fmla="*/ 4311155 h 5913566"/>
              <a:gd name="connsiteX1738" fmla="*/ 842913 w 5979492"/>
              <a:gd name="connsiteY1738" fmla="*/ 4305680 h 5913566"/>
              <a:gd name="connsiteX1739" fmla="*/ 827603 w 5979492"/>
              <a:gd name="connsiteY1739" fmla="*/ 4293359 h 5913566"/>
              <a:gd name="connsiteX1740" fmla="*/ 812293 w 5979492"/>
              <a:gd name="connsiteY1740" fmla="*/ 4280766 h 5913566"/>
              <a:gd name="connsiteX1741" fmla="*/ 797550 w 5979492"/>
              <a:gd name="connsiteY1741" fmla="*/ 4268172 h 5913566"/>
              <a:gd name="connsiteX1742" fmla="*/ 782523 w 5979492"/>
              <a:gd name="connsiteY1742" fmla="*/ 4255852 h 5913566"/>
              <a:gd name="connsiteX1743" fmla="*/ 778270 w 5979492"/>
              <a:gd name="connsiteY1743" fmla="*/ 4255852 h 5913566"/>
              <a:gd name="connsiteX1744" fmla="*/ 774584 w 5979492"/>
              <a:gd name="connsiteY1744" fmla="*/ 4256126 h 5913566"/>
              <a:gd name="connsiteX1745" fmla="*/ 770899 w 5979492"/>
              <a:gd name="connsiteY1745" fmla="*/ 4256947 h 5913566"/>
              <a:gd name="connsiteX1746" fmla="*/ 768063 w 5979492"/>
              <a:gd name="connsiteY1746" fmla="*/ 4258043 h 5913566"/>
              <a:gd name="connsiteX1747" fmla="*/ 765228 w 5979492"/>
              <a:gd name="connsiteY1747" fmla="*/ 4259138 h 5913566"/>
              <a:gd name="connsiteX1748" fmla="*/ 762960 w 5979492"/>
              <a:gd name="connsiteY1748" fmla="*/ 4261054 h 5913566"/>
              <a:gd name="connsiteX1749" fmla="*/ 760692 w 5979492"/>
              <a:gd name="connsiteY1749" fmla="*/ 4262696 h 5913566"/>
              <a:gd name="connsiteX1750" fmla="*/ 758991 w 5979492"/>
              <a:gd name="connsiteY1750" fmla="*/ 4264887 h 5913566"/>
              <a:gd name="connsiteX1751" fmla="*/ 757573 w 5979492"/>
              <a:gd name="connsiteY1751" fmla="*/ 4267351 h 5913566"/>
              <a:gd name="connsiteX1752" fmla="*/ 756155 w 5979492"/>
              <a:gd name="connsiteY1752" fmla="*/ 4269541 h 5913566"/>
              <a:gd name="connsiteX1753" fmla="*/ 755021 w 5979492"/>
              <a:gd name="connsiteY1753" fmla="*/ 4272005 h 5913566"/>
              <a:gd name="connsiteX1754" fmla="*/ 753887 w 5979492"/>
              <a:gd name="connsiteY1754" fmla="*/ 4275017 h 5913566"/>
              <a:gd name="connsiteX1755" fmla="*/ 752186 w 5979492"/>
              <a:gd name="connsiteY1755" fmla="*/ 4280766 h 5913566"/>
              <a:gd name="connsiteX1756" fmla="*/ 750485 w 5979492"/>
              <a:gd name="connsiteY1756" fmla="*/ 4286789 h 5913566"/>
              <a:gd name="connsiteX1757" fmla="*/ 749918 w 5979492"/>
              <a:gd name="connsiteY1757" fmla="*/ 4290074 h 5913566"/>
              <a:gd name="connsiteX1758" fmla="*/ 749918 w 5979492"/>
              <a:gd name="connsiteY1758" fmla="*/ 4291443 h 5913566"/>
              <a:gd name="connsiteX1759" fmla="*/ 750201 w 5979492"/>
              <a:gd name="connsiteY1759" fmla="*/ 4293359 h 5913566"/>
              <a:gd name="connsiteX1760" fmla="*/ 750485 w 5979492"/>
              <a:gd name="connsiteY1760" fmla="*/ 4294729 h 5913566"/>
              <a:gd name="connsiteX1761" fmla="*/ 751052 w 5979492"/>
              <a:gd name="connsiteY1761" fmla="*/ 4296097 h 5913566"/>
              <a:gd name="connsiteX1762" fmla="*/ 751619 w 5979492"/>
              <a:gd name="connsiteY1762" fmla="*/ 4297740 h 5913566"/>
              <a:gd name="connsiteX1763" fmla="*/ 752469 w 5979492"/>
              <a:gd name="connsiteY1763" fmla="*/ 4299382 h 5913566"/>
              <a:gd name="connsiteX1764" fmla="*/ 770332 w 5979492"/>
              <a:gd name="connsiteY1764" fmla="*/ 4317452 h 5913566"/>
              <a:gd name="connsiteX1765" fmla="*/ 788477 w 5979492"/>
              <a:gd name="connsiteY1765" fmla="*/ 4335795 h 5913566"/>
              <a:gd name="connsiteX1766" fmla="*/ 797266 w 5979492"/>
              <a:gd name="connsiteY1766" fmla="*/ 4345103 h 5913566"/>
              <a:gd name="connsiteX1767" fmla="*/ 805771 w 5979492"/>
              <a:gd name="connsiteY1767" fmla="*/ 4354412 h 5913566"/>
              <a:gd name="connsiteX1768" fmla="*/ 814277 w 5979492"/>
              <a:gd name="connsiteY1768" fmla="*/ 4363994 h 5913566"/>
              <a:gd name="connsiteX1769" fmla="*/ 822500 w 5979492"/>
              <a:gd name="connsiteY1769" fmla="*/ 4373576 h 5913566"/>
              <a:gd name="connsiteX1770" fmla="*/ 830154 w 5979492"/>
              <a:gd name="connsiteY1770" fmla="*/ 4383432 h 5913566"/>
              <a:gd name="connsiteX1771" fmla="*/ 837243 w 5979492"/>
              <a:gd name="connsiteY1771" fmla="*/ 4393561 h 5913566"/>
              <a:gd name="connsiteX1772" fmla="*/ 844047 w 5979492"/>
              <a:gd name="connsiteY1772" fmla="*/ 4403965 h 5913566"/>
              <a:gd name="connsiteX1773" fmla="*/ 847166 w 5979492"/>
              <a:gd name="connsiteY1773" fmla="*/ 4409440 h 5913566"/>
              <a:gd name="connsiteX1774" fmla="*/ 850001 w 5979492"/>
              <a:gd name="connsiteY1774" fmla="*/ 4414916 h 5913566"/>
              <a:gd name="connsiteX1775" fmla="*/ 853120 w 5979492"/>
              <a:gd name="connsiteY1775" fmla="*/ 4420666 h 5913566"/>
              <a:gd name="connsiteX1776" fmla="*/ 855388 w 5979492"/>
              <a:gd name="connsiteY1776" fmla="*/ 4426141 h 5913566"/>
              <a:gd name="connsiteX1777" fmla="*/ 857940 w 5979492"/>
              <a:gd name="connsiteY1777" fmla="*/ 4432164 h 5913566"/>
              <a:gd name="connsiteX1778" fmla="*/ 860208 w 5979492"/>
              <a:gd name="connsiteY1778" fmla="*/ 4437640 h 5913566"/>
              <a:gd name="connsiteX1779" fmla="*/ 862193 w 5979492"/>
              <a:gd name="connsiteY1779" fmla="*/ 4443663 h 5913566"/>
              <a:gd name="connsiteX1780" fmla="*/ 863894 w 5979492"/>
              <a:gd name="connsiteY1780" fmla="*/ 4449959 h 5913566"/>
              <a:gd name="connsiteX1781" fmla="*/ 865311 w 5979492"/>
              <a:gd name="connsiteY1781" fmla="*/ 4456257 h 5913566"/>
              <a:gd name="connsiteX1782" fmla="*/ 867012 w 5979492"/>
              <a:gd name="connsiteY1782" fmla="*/ 4462553 h 5913566"/>
              <a:gd name="connsiteX1783" fmla="*/ 870415 w 5979492"/>
              <a:gd name="connsiteY1783" fmla="*/ 4463101 h 5913566"/>
              <a:gd name="connsiteX1784" fmla="*/ 874101 w 5979492"/>
              <a:gd name="connsiteY1784" fmla="*/ 4464196 h 5913566"/>
              <a:gd name="connsiteX1785" fmla="*/ 877503 w 5979492"/>
              <a:gd name="connsiteY1785" fmla="*/ 4465291 h 5913566"/>
              <a:gd name="connsiteX1786" fmla="*/ 880905 w 5979492"/>
              <a:gd name="connsiteY1786" fmla="*/ 4466933 h 5913566"/>
              <a:gd name="connsiteX1787" fmla="*/ 886009 w 5979492"/>
              <a:gd name="connsiteY1787" fmla="*/ 4470219 h 5913566"/>
              <a:gd name="connsiteX1788" fmla="*/ 890261 w 5979492"/>
              <a:gd name="connsiteY1788" fmla="*/ 4473231 h 5913566"/>
              <a:gd name="connsiteX1789" fmla="*/ 894515 w 5979492"/>
              <a:gd name="connsiteY1789" fmla="*/ 4476789 h 5913566"/>
              <a:gd name="connsiteX1790" fmla="*/ 898200 w 5979492"/>
              <a:gd name="connsiteY1790" fmla="*/ 4480349 h 5913566"/>
              <a:gd name="connsiteX1791" fmla="*/ 901602 w 5979492"/>
              <a:gd name="connsiteY1791" fmla="*/ 4484455 h 5913566"/>
              <a:gd name="connsiteX1792" fmla="*/ 904437 w 5979492"/>
              <a:gd name="connsiteY1792" fmla="*/ 4488288 h 5913566"/>
              <a:gd name="connsiteX1793" fmla="*/ 907273 w 5979492"/>
              <a:gd name="connsiteY1793" fmla="*/ 4492668 h 5913566"/>
              <a:gd name="connsiteX1794" fmla="*/ 909258 w 5979492"/>
              <a:gd name="connsiteY1794" fmla="*/ 4497049 h 5913566"/>
              <a:gd name="connsiteX1795" fmla="*/ 910959 w 5979492"/>
              <a:gd name="connsiteY1795" fmla="*/ 4501429 h 5913566"/>
              <a:gd name="connsiteX1796" fmla="*/ 912943 w 5979492"/>
              <a:gd name="connsiteY1796" fmla="*/ 4506084 h 5913566"/>
              <a:gd name="connsiteX1797" fmla="*/ 914077 w 5979492"/>
              <a:gd name="connsiteY1797" fmla="*/ 4510738 h 5913566"/>
              <a:gd name="connsiteX1798" fmla="*/ 915211 w 5979492"/>
              <a:gd name="connsiteY1798" fmla="*/ 4515666 h 5913566"/>
              <a:gd name="connsiteX1799" fmla="*/ 916062 w 5979492"/>
              <a:gd name="connsiteY1799" fmla="*/ 4520594 h 5913566"/>
              <a:gd name="connsiteX1800" fmla="*/ 916629 w 5979492"/>
              <a:gd name="connsiteY1800" fmla="*/ 4525522 h 5913566"/>
              <a:gd name="connsiteX1801" fmla="*/ 917479 w 5979492"/>
              <a:gd name="connsiteY1801" fmla="*/ 4536199 h 5913566"/>
              <a:gd name="connsiteX1802" fmla="*/ 932507 w 5979492"/>
              <a:gd name="connsiteY1802" fmla="*/ 4553721 h 5913566"/>
              <a:gd name="connsiteX1803" fmla="*/ 966245 w 5979492"/>
              <a:gd name="connsiteY1803" fmla="*/ 4595608 h 5913566"/>
              <a:gd name="connsiteX1804" fmla="*/ 1032023 w 5979492"/>
              <a:gd name="connsiteY1804" fmla="*/ 4687324 h 5913566"/>
              <a:gd name="connsiteX1805" fmla="*/ 1045632 w 5979492"/>
              <a:gd name="connsiteY1805" fmla="*/ 4704298 h 5913566"/>
              <a:gd name="connsiteX1806" fmla="*/ 1050735 w 5979492"/>
              <a:gd name="connsiteY1806" fmla="*/ 4709226 h 5913566"/>
              <a:gd name="connsiteX1807" fmla="*/ 1055555 w 5979492"/>
              <a:gd name="connsiteY1807" fmla="*/ 4713880 h 5913566"/>
              <a:gd name="connsiteX1808" fmla="*/ 1059808 w 5979492"/>
              <a:gd name="connsiteY1808" fmla="*/ 4718808 h 5913566"/>
              <a:gd name="connsiteX1809" fmla="*/ 1064344 w 5979492"/>
              <a:gd name="connsiteY1809" fmla="*/ 4723736 h 5913566"/>
              <a:gd name="connsiteX1810" fmla="*/ 1068313 w 5979492"/>
              <a:gd name="connsiteY1810" fmla="*/ 4728664 h 5913566"/>
              <a:gd name="connsiteX1811" fmla="*/ 1072283 w 5979492"/>
              <a:gd name="connsiteY1811" fmla="*/ 4733866 h 5913566"/>
              <a:gd name="connsiteX1812" fmla="*/ 1075969 w 5979492"/>
              <a:gd name="connsiteY1812" fmla="*/ 4739341 h 5913566"/>
              <a:gd name="connsiteX1813" fmla="*/ 1079371 w 5979492"/>
              <a:gd name="connsiteY1813" fmla="*/ 4744817 h 5913566"/>
              <a:gd name="connsiteX1814" fmla="*/ 1082774 w 5979492"/>
              <a:gd name="connsiteY1814" fmla="*/ 4750292 h 5913566"/>
              <a:gd name="connsiteX1815" fmla="*/ 1085609 w 5979492"/>
              <a:gd name="connsiteY1815" fmla="*/ 4756041 h 5913566"/>
              <a:gd name="connsiteX1816" fmla="*/ 1088444 w 5979492"/>
              <a:gd name="connsiteY1816" fmla="*/ 4761517 h 5913566"/>
              <a:gd name="connsiteX1817" fmla="*/ 1090428 w 5979492"/>
              <a:gd name="connsiteY1817" fmla="*/ 4767540 h 5913566"/>
              <a:gd name="connsiteX1818" fmla="*/ 1092413 w 5979492"/>
              <a:gd name="connsiteY1818" fmla="*/ 4773563 h 5913566"/>
              <a:gd name="connsiteX1819" fmla="*/ 1094114 w 5979492"/>
              <a:gd name="connsiteY1819" fmla="*/ 4779860 h 5913566"/>
              <a:gd name="connsiteX1820" fmla="*/ 1095532 w 5979492"/>
              <a:gd name="connsiteY1820" fmla="*/ 4786157 h 5913566"/>
              <a:gd name="connsiteX1821" fmla="*/ 1096666 w 5979492"/>
              <a:gd name="connsiteY1821" fmla="*/ 4792727 h 5913566"/>
              <a:gd name="connsiteX1822" fmla="*/ 1104888 w 5979492"/>
              <a:gd name="connsiteY1822" fmla="*/ 4803952 h 5913566"/>
              <a:gd name="connsiteX1823" fmla="*/ 1113394 w 5979492"/>
              <a:gd name="connsiteY1823" fmla="*/ 4814903 h 5913566"/>
              <a:gd name="connsiteX1824" fmla="*/ 1122183 w 5979492"/>
              <a:gd name="connsiteY1824" fmla="*/ 4825580 h 5913566"/>
              <a:gd name="connsiteX1825" fmla="*/ 1130972 w 5979492"/>
              <a:gd name="connsiteY1825" fmla="*/ 4836258 h 5913566"/>
              <a:gd name="connsiteX1826" fmla="*/ 1148834 w 5979492"/>
              <a:gd name="connsiteY1826" fmla="*/ 4857613 h 5913566"/>
              <a:gd name="connsiteX1827" fmla="*/ 1166696 w 5979492"/>
              <a:gd name="connsiteY1827" fmla="*/ 4878693 h 5913566"/>
              <a:gd name="connsiteX1828" fmla="*/ 1175485 w 5979492"/>
              <a:gd name="connsiteY1828" fmla="*/ 4889644 h 5913566"/>
              <a:gd name="connsiteX1829" fmla="*/ 1183991 w 5979492"/>
              <a:gd name="connsiteY1829" fmla="*/ 4900322 h 5913566"/>
              <a:gd name="connsiteX1830" fmla="*/ 1192213 w 5979492"/>
              <a:gd name="connsiteY1830" fmla="*/ 4911273 h 5913566"/>
              <a:gd name="connsiteX1831" fmla="*/ 1200435 w 5979492"/>
              <a:gd name="connsiteY1831" fmla="*/ 4922497 h 5913566"/>
              <a:gd name="connsiteX1832" fmla="*/ 1208091 w 5979492"/>
              <a:gd name="connsiteY1832" fmla="*/ 4933996 h 5913566"/>
              <a:gd name="connsiteX1833" fmla="*/ 1215178 w 5979492"/>
              <a:gd name="connsiteY1833" fmla="*/ 4945494 h 5913566"/>
              <a:gd name="connsiteX1834" fmla="*/ 1221983 w 5979492"/>
              <a:gd name="connsiteY1834" fmla="*/ 4957267 h 5913566"/>
              <a:gd name="connsiteX1835" fmla="*/ 1228220 w 5979492"/>
              <a:gd name="connsiteY1835" fmla="*/ 4969587 h 5913566"/>
              <a:gd name="connsiteX1836" fmla="*/ 1237293 w 5979492"/>
              <a:gd name="connsiteY1836" fmla="*/ 4983275 h 5913566"/>
              <a:gd name="connsiteX1837" fmla="*/ 1246933 w 5979492"/>
              <a:gd name="connsiteY1837" fmla="*/ 4996964 h 5913566"/>
              <a:gd name="connsiteX1838" fmla="*/ 1256572 w 5979492"/>
              <a:gd name="connsiteY1838" fmla="*/ 5010380 h 5913566"/>
              <a:gd name="connsiteX1839" fmla="*/ 1266779 w 5979492"/>
              <a:gd name="connsiteY1839" fmla="*/ 5023521 h 5913566"/>
              <a:gd name="connsiteX1840" fmla="*/ 1286910 w 5979492"/>
              <a:gd name="connsiteY1840" fmla="*/ 5049529 h 5913566"/>
              <a:gd name="connsiteX1841" fmla="*/ 1296833 w 5979492"/>
              <a:gd name="connsiteY1841" fmla="*/ 5062671 h 5913566"/>
              <a:gd name="connsiteX1842" fmla="*/ 1306756 w 5979492"/>
              <a:gd name="connsiteY1842" fmla="*/ 5076086 h 5913566"/>
              <a:gd name="connsiteX1843" fmla="*/ 1316112 w 5979492"/>
              <a:gd name="connsiteY1843" fmla="*/ 5089501 h 5913566"/>
              <a:gd name="connsiteX1844" fmla="*/ 1325186 w 5979492"/>
              <a:gd name="connsiteY1844" fmla="*/ 5103189 h 5913566"/>
              <a:gd name="connsiteX1845" fmla="*/ 1329154 w 5979492"/>
              <a:gd name="connsiteY1845" fmla="*/ 5110308 h 5913566"/>
              <a:gd name="connsiteX1846" fmla="*/ 1333124 w 5979492"/>
              <a:gd name="connsiteY1846" fmla="*/ 5117426 h 5913566"/>
              <a:gd name="connsiteX1847" fmla="*/ 1337093 w 5979492"/>
              <a:gd name="connsiteY1847" fmla="*/ 5124544 h 5913566"/>
              <a:gd name="connsiteX1848" fmla="*/ 1340779 w 5979492"/>
              <a:gd name="connsiteY1848" fmla="*/ 5131936 h 5913566"/>
              <a:gd name="connsiteX1849" fmla="*/ 1344181 w 5979492"/>
              <a:gd name="connsiteY1849" fmla="*/ 5139328 h 5913566"/>
              <a:gd name="connsiteX1850" fmla="*/ 1347017 w 5979492"/>
              <a:gd name="connsiteY1850" fmla="*/ 5146720 h 5913566"/>
              <a:gd name="connsiteX1851" fmla="*/ 1350135 w 5979492"/>
              <a:gd name="connsiteY1851" fmla="*/ 5154386 h 5913566"/>
              <a:gd name="connsiteX1852" fmla="*/ 1352687 w 5979492"/>
              <a:gd name="connsiteY1852" fmla="*/ 5162325 h 5913566"/>
              <a:gd name="connsiteX1853" fmla="*/ 1354955 w 5979492"/>
              <a:gd name="connsiteY1853" fmla="*/ 5170265 h 5913566"/>
              <a:gd name="connsiteX1854" fmla="*/ 1357223 w 5979492"/>
              <a:gd name="connsiteY1854" fmla="*/ 5178204 h 5913566"/>
              <a:gd name="connsiteX1855" fmla="*/ 1358641 w 5979492"/>
              <a:gd name="connsiteY1855" fmla="*/ 5186144 h 5913566"/>
              <a:gd name="connsiteX1856" fmla="*/ 1360059 w 5979492"/>
              <a:gd name="connsiteY1856" fmla="*/ 5194905 h 5913566"/>
              <a:gd name="connsiteX1857" fmla="*/ 1369698 w 5979492"/>
              <a:gd name="connsiteY1857" fmla="*/ 5208046 h 5913566"/>
              <a:gd name="connsiteX1858" fmla="*/ 1379338 w 5979492"/>
              <a:gd name="connsiteY1858" fmla="*/ 5220913 h 5913566"/>
              <a:gd name="connsiteX1859" fmla="*/ 1399468 w 5979492"/>
              <a:gd name="connsiteY1859" fmla="*/ 5246648 h 5913566"/>
              <a:gd name="connsiteX1860" fmla="*/ 1419881 w 5979492"/>
              <a:gd name="connsiteY1860" fmla="*/ 5272383 h 5913566"/>
              <a:gd name="connsiteX1861" fmla="*/ 1440579 w 5979492"/>
              <a:gd name="connsiteY1861" fmla="*/ 5298118 h 5913566"/>
              <a:gd name="connsiteX1862" fmla="*/ 1460993 w 5979492"/>
              <a:gd name="connsiteY1862" fmla="*/ 5323853 h 5913566"/>
              <a:gd name="connsiteX1863" fmla="*/ 1470916 w 5979492"/>
              <a:gd name="connsiteY1863" fmla="*/ 5336721 h 5913566"/>
              <a:gd name="connsiteX1864" fmla="*/ 1480839 w 5979492"/>
              <a:gd name="connsiteY1864" fmla="*/ 5349588 h 5913566"/>
              <a:gd name="connsiteX1865" fmla="*/ 1490479 w 5979492"/>
              <a:gd name="connsiteY1865" fmla="*/ 5362729 h 5913566"/>
              <a:gd name="connsiteX1866" fmla="*/ 1500119 w 5979492"/>
              <a:gd name="connsiteY1866" fmla="*/ 5375871 h 5913566"/>
              <a:gd name="connsiteX1867" fmla="*/ 1509192 w 5979492"/>
              <a:gd name="connsiteY1867" fmla="*/ 5389012 h 5913566"/>
              <a:gd name="connsiteX1868" fmla="*/ 1517697 w 5979492"/>
              <a:gd name="connsiteY1868" fmla="*/ 5402427 h 5913566"/>
              <a:gd name="connsiteX1869" fmla="*/ 1526487 w 5979492"/>
              <a:gd name="connsiteY1869" fmla="*/ 5416389 h 5913566"/>
              <a:gd name="connsiteX1870" fmla="*/ 1534425 w 5979492"/>
              <a:gd name="connsiteY1870" fmla="*/ 5430078 h 5913566"/>
              <a:gd name="connsiteX1871" fmla="*/ 1542080 w 5979492"/>
              <a:gd name="connsiteY1871" fmla="*/ 5443767 h 5913566"/>
              <a:gd name="connsiteX1872" fmla="*/ 1549168 w 5979492"/>
              <a:gd name="connsiteY1872" fmla="*/ 5458003 h 5913566"/>
              <a:gd name="connsiteX1873" fmla="*/ 1555972 w 5979492"/>
              <a:gd name="connsiteY1873" fmla="*/ 5472240 h 5913566"/>
              <a:gd name="connsiteX1874" fmla="*/ 1561927 w 5979492"/>
              <a:gd name="connsiteY1874" fmla="*/ 5486750 h 5913566"/>
              <a:gd name="connsiteX1875" fmla="*/ 1567597 w 5979492"/>
              <a:gd name="connsiteY1875" fmla="*/ 5501534 h 5913566"/>
              <a:gd name="connsiteX1876" fmla="*/ 1572701 w 5979492"/>
              <a:gd name="connsiteY1876" fmla="*/ 5516592 h 5913566"/>
              <a:gd name="connsiteX1877" fmla="*/ 1574685 w 5979492"/>
              <a:gd name="connsiteY1877" fmla="*/ 5524257 h 5913566"/>
              <a:gd name="connsiteX1878" fmla="*/ 1576670 w 5979492"/>
              <a:gd name="connsiteY1878" fmla="*/ 5531923 h 5913566"/>
              <a:gd name="connsiteX1879" fmla="*/ 1578654 w 5979492"/>
              <a:gd name="connsiteY1879" fmla="*/ 5539589 h 5913566"/>
              <a:gd name="connsiteX1880" fmla="*/ 1580355 w 5979492"/>
              <a:gd name="connsiteY1880" fmla="*/ 5547529 h 5913566"/>
              <a:gd name="connsiteX1881" fmla="*/ 1581773 w 5979492"/>
              <a:gd name="connsiteY1881" fmla="*/ 5555468 h 5913566"/>
              <a:gd name="connsiteX1882" fmla="*/ 1583190 w 5979492"/>
              <a:gd name="connsiteY1882" fmla="*/ 5563408 h 5913566"/>
              <a:gd name="connsiteX1883" fmla="*/ 1584041 w 5979492"/>
              <a:gd name="connsiteY1883" fmla="*/ 5571621 h 5913566"/>
              <a:gd name="connsiteX1884" fmla="*/ 1585176 w 5979492"/>
              <a:gd name="connsiteY1884" fmla="*/ 5579560 h 5913566"/>
              <a:gd name="connsiteX1885" fmla="*/ 1586026 w 5979492"/>
              <a:gd name="connsiteY1885" fmla="*/ 5588048 h 5913566"/>
              <a:gd name="connsiteX1886" fmla="*/ 1586593 w 5979492"/>
              <a:gd name="connsiteY1886" fmla="*/ 5596261 h 5913566"/>
              <a:gd name="connsiteX1887" fmla="*/ 1586877 w 5979492"/>
              <a:gd name="connsiteY1887" fmla="*/ 5604474 h 5913566"/>
              <a:gd name="connsiteX1888" fmla="*/ 1586877 w 5979492"/>
              <a:gd name="connsiteY1888" fmla="*/ 5613235 h 5913566"/>
              <a:gd name="connsiteX1889" fmla="*/ 1586593 w 5979492"/>
              <a:gd name="connsiteY1889" fmla="*/ 5621722 h 5913566"/>
              <a:gd name="connsiteX1890" fmla="*/ 1586310 w 5979492"/>
              <a:gd name="connsiteY1890" fmla="*/ 5630482 h 5913566"/>
              <a:gd name="connsiteX1891" fmla="*/ 1585743 w 5979492"/>
              <a:gd name="connsiteY1891" fmla="*/ 5639243 h 5913566"/>
              <a:gd name="connsiteX1892" fmla="*/ 1584892 w 5979492"/>
              <a:gd name="connsiteY1892" fmla="*/ 5648004 h 5913566"/>
              <a:gd name="connsiteX1893" fmla="*/ 1586026 w 5979492"/>
              <a:gd name="connsiteY1893" fmla="*/ 5654849 h 5913566"/>
              <a:gd name="connsiteX1894" fmla="*/ 1586593 w 5979492"/>
              <a:gd name="connsiteY1894" fmla="*/ 5661420 h 5913566"/>
              <a:gd name="connsiteX1895" fmla="*/ 1586593 w 5979492"/>
              <a:gd name="connsiteY1895" fmla="*/ 5667990 h 5913566"/>
              <a:gd name="connsiteX1896" fmla="*/ 1586310 w 5979492"/>
              <a:gd name="connsiteY1896" fmla="*/ 5674287 h 5913566"/>
              <a:gd name="connsiteX1897" fmla="*/ 1585743 w 5979492"/>
              <a:gd name="connsiteY1897" fmla="*/ 5680857 h 5913566"/>
              <a:gd name="connsiteX1898" fmla="*/ 1584892 w 5979492"/>
              <a:gd name="connsiteY1898" fmla="*/ 5687155 h 5913566"/>
              <a:gd name="connsiteX1899" fmla="*/ 1583474 w 5979492"/>
              <a:gd name="connsiteY1899" fmla="*/ 5693725 h 5913566"/>
              <a:gd name="connsiteX1900" fmla="*/ 1582340 w 5979492"/>
              <a:gd name="connsiteY1900" fmla="*/ 5700022 h 5913566"/>
              <a:gd name="connsiteX1901" fmla="*/ 1579505 w 5979492"/>
              <a:gd name="connsiteY1901" fmla="*/ 5712890 h 5913566"/>
              <a:gd name="connsiteX1902" fmla="*/ 1576103 w 5979492"/>
              <a:gd name="connsiteY1902" fmla="*/ 5725483 h 5913566"/>
              <a:gd name="connsiteX1903" fmla="*/ 1573552 w 5979492"/>
              <a:gd name="connsiteY1903" fmla="*/ 5738350 h 5913566"/>
              <a:gd name="connsiteX1904" fmla="*/ 1572417 w 5979492"/>
              <a:gd name="connsiteY1904" fmla="*/ 5744648 h 5913566"/>
              <a:gd name="connsiteX1905" fmla="*/ 1570999 w 5979492"/>
              <a:gd name="connsiteY1905" fmla="*/ 5751218 h 5913566"/>
              <a:gd name="connsiteX1906" fmla="*/ 1562777 w 5979492"/>
              <a:gd name="connsiteY1906" fmla="*/ 5736160 h 5913566"/>
              <a:gd name="connsiteX1907" fmla="*/ 1563911 w 5979492"/>
              <a:gd name="connsiteY1907" fmla="*/ 5740267 h 5913566"/>
              <a:gd name="connsiteX1908" fmla="*/ 1564479 w 5979492"/>
              <a:gd name="connsiteY1908" fmla="*/ 5742457 h 5913566"/>
              <a:gd name="connsiteX1909" fmla="*/ 1565612 w 5979492"/>
              <a:gd name="connsiteY1909" fmla="*/ 5744100 h 5913566"/>
              <a:gd name="connsiteX1910" fmla="*/ 1566747 w 5979492"/>
              <a:gd name="connsiteY1910" fmla="*/ 5746290 h 5913566"/>
              <a:gd name="connsiteX1911" fmla="*/ 1567880 w 5979492"/>
              <a:gd name="connsiteY1911" fmla="*/ 5747933 h 5913566"/>
              <a:gd name="connsiteX1912" fmla="*/ 1569298 w 5979492"/>
              <a:gd name="connsiteY1912" fmla="*/ 5749576 h 5913566"/>
              <a:gd name="connsiteX1913" fmla="*/ 1570999 w 5979492"/>
              <a:gd name="connsiteY1913" fmla="*/ 5751218 h 5913566"/>
              <a:gd name="connsiteX1914" fmla="*/ 1572134 w 5979492"/>
              <a:gd name="connsiteY1914" fmla="*/ 5758336 h 5913566"/>
              <a:gd name="connsiteX1915" fmla="*/ 1572701 w 5979492"/>
              <a:gd name="connsiteY1915" fmla="*/ 5764907 h 5913566"/>
              <a:gd name="connsiteX1916" fmla="*/ 1572701 w 5979492"/>
              <a:gd name="connsiteY1916" fmla="*/ 5771203 h 5913566"/>
              <a:gd name="connsiteX1917" fmla="*/ 1572417 w 5979492"/>
              <a:gd name="connsiteY1917" fmla="*/ 5777501 h 5913566"/>
              <a:gd name="connsiteX1918" fmla="*/ 1571283 w 5979492"/>
              <a:gd name="connsiteY1918" fmla="*/ 5783250 h 5913566"/>
              <a:gd name="connsiteX1919" fmla="*/ 1570432 w 5979492"/>
              <a:gd name="connsiteY1919" fmla="*/ 5788999 h 5913566"/>
              <a:gd name="connsiteX1920" fmla="*/ 1569015 w 5979492"/>
              <a:gd name="connsiteY1920" fmla="*/ 5794748 h 5913566"/>
              <a:gd name="connsiteX1921" fmla="*/ 1567597 w 5979492"/>
              <a:gd name="connsiteY1921" fmla="*/ 5800224 h 5913566"/>
              <a:gd name="connsiteX1922" fmla="*/ 1565612 w 5979492"/>
              <a:gd name="connsiteY1922" fmla="*/ 5805426 h 5913566"/>
              <a:gd name="connsiteX1923" fmla="*/ 1563344 w 5979492"/>
              <a:gd name="connsiteY1923" fmla="*/ 5810627 h 5913566"/>
              <a:gd name="connsiteX1924" fmla="*/ 1560793 w 5979492"/>
              <a:gd name="connsiteY1924" fmla="*/ 5815555 h 5913566"/>
              <a:gd name="connsiteX1925" fmla="*/ 1557957 w 5979492"/>
              <a:gd name="connsiteY1925" fmla="*/ 5820210 h 5913566"/>
              <a:gd name="connsiteX1926" fmla="*/ 1555122 w 5979492"/>
              <a:gd name="connsiteY1926" fmla="*/ 5825138 h 5913566"/>
              <a:gd name="connsiteX1927" fmla="*/ 1551720 w 5979492"/>
              <a:gd name="connsiteY1927" fmla="*/ 5829792 h 5913566"/>
              <a:gd name="connsiteX1928" fmla="*/ 1548601 w 5979492"/>
              <a:gd name="connsiteY1928" fmla="*/ 5833899 h 5913566"/>
              <a:gd name="connsiteX1929" fmla="*/ 1544631 w 5979492"/>
              <a:gd name="connsiteY1929" fmla="*/ 5838552 h 5913566"/>
              <a:gd name="connsiteX1930" fmla="*/ 1541229 w 5979492"/>
              <a:gd name="connsiteY1930" fmla="*/ 5842659 h 5913566"/>
              <a:gd name="connsiteX1931" fmla="*/ 1536977 w 5979492"/>
              <a:gd name="connsiteY1931" fmla="*/ 5846766 h 5913566"/>
              <a:gd name="connsiteX1932" fmla="*/ 1528755 w 5979492"/>
              <a:gd name="connsiteY1932" fmla="*/ 5854979 h 5913566"/>
              <a:gd name="connsiteX1933" fmla="*/ 1519965 w 5979492"/>
              <a:gd name="connsiteY1933" fmla="*/ 5862919 h 5913566"/>
              <a:gd name="connsiteX1934" fmla="*/ 1510609 w 5979492"/>
              <a:gd name="connsiteY1934" fmla="*/ 5870310 h 5913566"/>
              <a:gd name="connsiteX1935" fmla="*/ 1501253 w 5979492"/>
              <a:gd name="connsiteY1935" fmla="*/ 5877703 h 5913566"/>
              <a:gd name="connsiteX1936" fmla="*/ 1491329 w 5979492"/>
              <a:gd name="connsiteY1936" fmla="*/ 5885369 h 5913566"/>
              <a:gd name="connsiteX1937" fmla="*/ 1472334 w 5979492"/>
              <a:gd name="connsiteY1937" fmla="*/ 5900153 h 5913566"/>
              <a:gd name="connsiteX1938" fmla="*/ 1459008 w 5979492"/>
              <a:gd name="connsiteY1938" fmla="*/ 5903711 h 5913566"/>
              <a:gd name="connsiteX1939" fmla="*/ 1445682 w 5979492"/>
              <a:gd name="connsiteY1939" fmla="*/ 5906996 h 5913566"/>
              <a:gd name="connsiteX1940" fmla="*/ 1432356 w 5979492"/>
              <a:gd name="connsiteY1940" fmla="*/ 5909187 h 5913566"/>
              <a:gd name="connsiteX1941" fmla="*/ 1419315 w 5979492"/>
              <a:gd name="connsiteY1941" fmla="*/ 5911104 h 5913566"/>
              <a:gd name="connsiteX1942" fmla="*/ 1405989 w 5979492"/>
              <a:gd name="connsiteY1942" fmla="*/ 5912472 h 5913566"/>
              <a:gd name="connsiteX1943" fmla="*/ 1392663 w 5979492"/>
              <a:gd name="connsiteY1943" fmla="*/ 5913294 h 5913566"/>
              <a:gd name="connsiteX1944" fmla="*/ 1379381 w 5979492"/>
              <a:gd name="connsiteY1944" fmla="*/ 5913566 h 5913566"/>
              <a:gd name="connsiteX1945" fmla="*/ 1379295 w 5979492"/>
              <a:gd name="connsiteY1945" fmla="*/ 5913566 h 5913566"/>
              <a:gd name="connsiteX1946" fmla="*/ 1366012 w 5979492"/>
              <a:gd name="connsiteY1946" fmla="*/ 5913294 h 5913566"/>
              <a:gd name="connsiteX1947" fmla="*/ 1352687 w 5979492"/>
              <a:gd name="connsiteY1947" fmla="*/ 5912746 h 5913566"/>
              <a:gd name="connsiteX1948" fmla="*/ 1339645 w 5979492"/>
              <a:gd name="connsiteY1948" fmla="*/ 5911924 h 5913566"/>
              <a:gd name="connsiteX1949" fmla="*/ 1326319 w 5979492"/>
              <a:gd name="connsiteY1949" fmla="*/ 5910829 h 5913566"/>
              <a:gd name="connsiteX1950" fmla="*/ 1312994 w 5979492"/>
              <a:gd name="connsiteY1950" fmla="*/ 5909187 h 5913566"/>
              <a:gd name="connsiteX1951" fmla="*/ 1299668 w 5979492"/>
              <a:gd name="connsiteY1951" fmla="*/ 5907271 h 5913566"/>
              <a:gd name="connsiteX1952" fmla="*/ 1286343 w 5979492"/>
              <a:gd name="connsiteY1952" fmla="*/ 5905628 h 5913566"/>
              <a:gd name="connsiteX1953" fmla="*/ 1259692 w 5979492"/>
              <a:gd name="connsiteY1953" fmla="*/ 5901248 h 5913566"/>
              <a:gd name="connsiteX1954" fmla="*/ 1253454 w 5979492"/>
              <a:gd name="connsiteY1954" fmla="*/ 5901521 h 5913566"/>
              <a:gd name="connsiteX1955" fmla="*/ 1247500 w 5979492"/>
              <a:gd name="connsiteY1955" fmla="*/ 5901795 h 5913566"/>
              <a:gd name="connsiteX1956" fmla="*/ 1241262 w 5979492"/>
              <a:gd name="connsiteY1956" fmla="*/ 5901795 h 5913566"/>
              <a:gd name="connsiteX1957" fmla="*/ 1235309 w 5979492"/>
              <a:gd name="connsiteY1957" fmla="*/ 5901795 h 5913566"/>
              <a:gd name="connsiteX1958" fmla="*/ 1229354 w 5979492"/>
              <a:gd name="connsiteY1958" fmla="*/ 5901248 h 5913566"/>
              <a:gd name="connsiteX1959" fmla="*/ 1223684 w 5979492"/>
              <a:gd name="connsiteY1959" fmla="*/ 5900700 h 5913566"/>
              <a:gd name="connsiteX1960" fmla="*/ 1218013 w 5979492"/>
              <a:gd name="connsiteY1960" fmla="*/ 5900153 h 5913566"/>
              <a:gd name="connsiteX1961" fmla="*/ 1212910 w 5979492"/>
              <a:gd name="connsiteY1961" fmla="*/ 5899331 h 5913566"/>
              <a:gd name="connsiteX1962" fmla="*/ 1207523 w 5979492"/>
              <a:gd name="connsiteY1962" fmla="*/ 5898236 h 5913566"/>
              <a:gd name="connsiteX1963" fmla="*/ 1202136 w 5979492"/>
              <a:gd name="connsiteY1963" fmla="*/ 5896593 h 5913566"/>
              <a:gd name="connsiteX1964" fmla="*/ 1196750 w 5979492"/>
              <a:gd name="connsiteY1964" fmla="*/ 5895225 h 5913566"/>
              <a:gd name="connsiteX1965" fmla="*/ 1191646 w 5979492"/>
              <a:gd name="connsiteY1965" fmla="*/ 5893855 h 5913566"/>
              <a:gd name="connsiteX1966" fmla="*/ 1186826 w 5979492"/>
              <a:gd name="connsiteY1966" fmla="*/ 5891939 h 5913566"/>
              <a:gd name="connsiteX1967" fmla="*/ 1182006 w 5979492"/>
              <a:gd name="connsiteY1967" fmla="*/ 5889749 h 5913566"/>
              <a:gd name="connsiteX1968" fmla="*/ 1176903 w 5979492"/>
              <a:gd name="connsiteY1968" fmla="*/ 5887832 h 5913566"/>
              <a:gd name="connsiteX1969" fmla="*/ 1172367 w 5979492"/>
              <a:gd name="connsiteY1969" fmla="*/ 5885642 h 5913566"/>
              <a:gd name="connsiteX1970" fmla="*/ 1167830 w 5979492"/>
              <a:gd name="connsiteY1970" fmla="*/ 5882904 h 5913566"/>
              <a:gd name="connsiteX1971" fmla="*/ 1163294 w 5979492"/>
              <a:gd name="connsiteY1971" fmla="*/ 5880441 h 5913566"/>
              <a:gd name="connsiteX1972" fmla="*/ 1158758 w 5979492"/>
              <a:gd name="connsiteY1972" fmla="*/ 5877703 h 5913566"/>
              <a:gd name="connsiteX1973" fmla="*/ 1154504 w 5979492"/>
              <a:gd name="connsiteY1973" fmla="*/ 5874691 h 5913566"/>
              <a:gd name="connsiteX1974" fmla="*/ 1145716 w 5979492"/>
              <a:gd name="connsiteY1974" fmla="*/ 5868668 h 5913566"/>
              <a:gd name="connsiteX1975" fmla="*/ 1137777 w 5979492"/>
              <a:gd name="connsiteY1975" fmla="*/ 5861824 h 5913566"/>
              <a:gd name="connsiteX1976" fmla="*/ 1129838 w 5979492"/>
              <a:gd name="connsiteY1976" fmla="*/ 5854431 h 5913566"/>
              <a:gd name="connsiteX1977" fmla="*/ 1122467 w 5979492"/>
              <a:gd name="connsiteY1977" fmla="*/ 5846218 h 5913566"/>
              <a:gd name="connsiteX1978" fmla="*/ 1115095 w 5979492"/>
              <a:gd name="connsiteY1978" fmla="*/ 5838005 h 5913566"/>
              <a:gd name="connsiteX1979" fmla="*/ 1108291 w 5979492"/>
              <a:gd name="connsiteY1979" fmla="*/ 5829244 h 5913566"/>
              <a:gd name="connsiteX1980" fmla="*/ 1098934 w 5979492"/>
              <a:gd name="connsiteY1980" fmla="*/ 5819936 h 5913566"/>
              <a:gd name="connsiteX1981" fmla="*/ 1090145 w 5979492"/>
              <a:gd name="connsiteY1981" fmla="*/ 5810627 h 5913566"/>
              <a:gd name="connsiteX1982" fmla="*/ 1081355 w 5979492"/>
              <a:gd name="connsiteY1982" fmla="*/ 5801046 h 5913566"/>
              <a:gd name="connsiteX1983" fmla="*/ 1072850 w 5979492"/>
              <a:gd name="connsiteY1983" fmla="*/ 5791737 h 5913566"/>
              <a:gd name="connsiteX1984" fmla="*/ 1064628 w 5979492"/>
              <a:gd name="connsiteY1984" fmla="*/ 5781881 h 5913566"/>
              <a:gd name="connsiteX1985" fmla="*/ 1056405 w 5979492"/>
              <a:gd name="connsiteY1985" fmla="*/ 5772299 h 5913566"/>
              <a:gd name="connsiteX1986" fmla="*/ 1048184 w 5979492"/>
              <a:gd name="connsiteY1986" fmla="*/ 5762443 h 5913566"/>
              <a:gd name="connsiteX1987" fmla="*/ 1040528 w 5979492"/>
              <a:gd name="connsiteY1987" fmla="*/ 5752861 h 5913566"/>
              <a:gd name="connsiteX1988" fmla="*/ 1025218 w 5979492"/>
              <a:gd name="connsiteY1988" fmla="*/ 5732875 h 5913566"/>
              <a:gd name="connsiteX1989" fmla="*/ 1010475 w 5979492"/>
              <a:gd name="connsiteY1989" fmla="*/ 5712068 h 5913566"/>
              <a:gd name="connsiteX1990" fmla="*/ 996016 w 5979492"/>
              <a:gd name="connsiteY1990" fmla="*/ 5691535 h 5913566"/>
              <a:gd name="connsiteX1991" fmla="*/ 982123 w 5979492"/>
              <a:gd name="connsiteY1991" fmla="*/ 5671001 h 5913566"/>
              <a:gd name="connsiteX1992" fmla="*/ 968513 w 5979492"/>
              <a:gd name="connsiteY1992" fmla="*/ 5649647 h 5913566"/>
              <a:gd name="connsiteX1993" fmla="*/ 955471 w 5979492"/>
              <a:gd name="connsiteY1993" fmla="*/ 5628292 h 5913566"/>
              <a:gd name="connsiteX1994" fmla="*/ 942713 w 5979492"/>
              <a:gd name="connsiteY1994" fmla="*/ 5607212 h 5913566"/>
              <a:gd name="connsiteX1995" fmla="*/ 929954 w 5979492"/>
              <a:gd name="connsiteY1995" fmla="*/ 5585310 h 5913566"/>
              <a:gd name="connsiteX1996" fmla="*/ 905288 w 5979492"/>
              <a:gd name="connsiteY1996" fmla="*/ 5542053 h 5913566"/>
              <a:gd name="connsiteX1997" fmla="*/ 880621 w 5979492"/>
              <a:gd name="connsiteY1997" fmla="*/ 5498522 h 5913566"/>
              <a:gd name="connsiteX1998" fmla="*/ 865028 w 5979492"/>
              <a:gd name="connsiteY1998" fmla="*/ 5482918 h 5913566"/>
              <a:gd name="connsiteX1999" fmla="*/ 813427 w 5979492"/>
              <a:gd name="connsiteY1999" fmla="*/ 5410366 h 5913566"/>
              <a:gd name="connsiteX2000" fmla="*/ 782240 w 5979492"/>
              <a:gd name="connsiteY2000" fmla="*/ 5364372 h 5913566"/>
              <a:gd name="connsiteX2001" fmla="*/ 750485 w 5979492"/>
              <a:gd name="connsiteY2001" fmla="*/ 5318652 h 5913566"/>
              <a:gd name="connsiteX2002" fmla="*/ 735458 w 5979492"/>
              <a:gd name="connsiteY2002" fmla="*/ 5302225 h 5913566"/>
              <a:gd name="connsiteX2003" fmla="*/ 650401 w 5979492"/>
              <a:gd name="connsiteY2003" fmla="*/ 5185049 h 5913566"/>
              <a:gd name="connsiteX2004" fmla="*/ 643030 w 5979492"/>
              <a:gd name="connsiteY2004" fmla="*/ 5180942 h 5913566"/>
              <a:gd name="connsiteX2005" fmla="*/ 636509 w 5979492"/>
              <a:gd name="connsiteY2005" fmla="*/ 5176288 h 5913566"/>
              <a:gd name="connsiteX2006" fmla="*/ 633674 w 5979492"/>
              <a:gd name="connsiteY2006" fmla="*/ 5173824 h 5913566"/>
              <a:gd name="connsiteX2007" fmla="*/ 630838 w 5979492"/>
              <a:gd name="connsiteY2007" fmla="*/ 5171633 h 5913566"/>
              <a:gd name="connsiteX2008" fmla="*/ 628003 w 5979492"/>
              <a:gd name="connsiteY2008" fmla="*/ 5169170 h 5913566"/>
              <a:gd name="connsiteX2009" fmla="*/ 625735 w 5979492"/>
              <a:gd name="connsiteY2009" fmla="*/ 5166432 h 5913566"/>
              <a:gd name="connsiteX2010" fmla="*/ 623467 w 5979492"/>
              <a:gd name="connsiteY2010" fmla="*/ 5163694 h 5913566"/>
              <a:gd name="connsiteX2011" fmla="*/ 621766 w 5979492"/>
              <a:gd name="connsiteY2011" fmla="*/ 5160409 h 5913566"/>
              <a:gd name="connsiteX2012" fmla="*/ 620632 w 5979492"/>
              <a:gd name="connsiteY2012" fmla="*/ 5157397 h 5913566"/>
              <a:gd name="connsiteX2013" fmla="*/ 619781 w 5979492"/>
              <a:gd name="connsiteY2013" fmla="*/ 5153838 h 5913566"/>
              <a:gd name="connsiteX2014" fmla="*/ 619214 w 5979492"/>
              <a:gd name="connsiteY2014" fmla="*/ 5150279 h 5913566"/>
              <a:gd name="connsiteX2015" fmla="*/ 619498 w 5979492"/>
              <a:gd name="connsiteY2015" fmla="*/ 5146173 h 5913566"/>
              <a:gd name="connsiteX2016" fmla="*/ 620065 w 5979492"/>
              <a:gd name="connsiteY2016" fmla="*/ 5141792 h 5913566"/>
              <a:gd name="connsiteX2017" fmla="*/ 621199 w 5979492"/>
              <a:gd name="connsiteY2017" fmla="*/ 5137412 h 5913566"/>
              <a:gd name="connsiteX2018" fmla="*/ 614394 w 5979492"/>
              <a:gd name="connsiteY2018" fmla="*/ 5130841 h 5913566"/>
              <a:gd name="connsiteX2019" fmla="*/ 607873 w 5979492"/>
              <a:gd name="connsiteY2019" fmla="*/ 5124271 h 5913566"/>
              <a:gd name="connsiteX2020" fmla="*/ 601635 w 5979492"/>
              <a:gd name="connsiteY2020" fmla="*/ 5117426 h 5913566"/>
              <a:gd name="connsiteX2021" fmla="*/ 595398 w 5979492"/>
              <a:gd name="connsiteY2021" fmla="*/ 5110308 h 5913566"/>
              <a:gd name="connsiteX2022" fmla="*/ 589160 w 5979492"/>
              <a:gd name="connsiteY2022" fmla="*/ 5103189 h 5913566"/>
              <a:gd name="connsiteX2023" fmla="*/ 583490 w 5979492"/>
              <a:gd name="connsiteY2023" fmla="*/ 5096345 h 5913566"/>
              <a:gd name="connsiteX2024" fmla="*/ 577536 w 5979492"/>
              <a:gd name="connsiteY2024" fmla="*/ 5089227 h 5913566"/>
              <a:gd name="connsiteX2025" fmla="*/ 572433 w 5979492"/>
              <a:gd name="connsiteY2025" fmla="*/ 5081835 h 5913566"/>
              <a:gd name="connsiteX2026" fmla="*/ 567045 w 5979492"/>
              <a:gd name="connsiteY2026" fmla="*/ 5074443 h 5913566"/>
              <a:gd name="connsiteX2027" fmla="*/ 561659 w 5979492"/>
              <a:gd name="connsiteY2027" fmla="*/ 5067051 h 5913566"/>
              <a:gd name="connsiteX2028" fmla="*/ 556556 w 5979492"/>
              <a:gd name="connsiteY2028" fmla="*/ 5059112 h 5913566"/>
              <a:gd name="connsiteX2029" fmla="*/ 551735 w 5979492"/>
              <a:gd name="connsiteY2029" fmla="*/ 5051446 h 5913566"/>
              <a:gd name="connsiteX2030" fmla="*/ 547199 w 5979492"/>
              <a:gd name="connsiteY2030" fmla="*/ 5043780 h 5913566"/>
              <a:gd name="connsiteX2031" fmla="*/ 542663 w 5979492"/>
              <a:gd name="connsiteY2031" fmla="*/ 5035840 h 5913566"/>
              <a:gd name="connsiteX2032" fmla="*/ 538126 w 5979492"/>
              <a:gd name="connsiteY2032" fmla="*/ 5027627 h 5913566"/>
              <a:gd name="connsiteX2033" fmla="*/ 534157 w 5979492"/>
              <a:gd name="connsiteY2033" fmla="*/ 5019688 h 5913566"/>
              <a:gd name="connsiteX2034" fmla="*/ 530188 w 5979492"/>
              <a:gd name="connsiteY2034" fmla="*/ 5016950 h 5913566"/>
              <a:gd name="connsiteX2035" fmla="*/ 526785 w 5979492"/>
              <a:gd name="connsiteY2035" fmla="*/ 5013665 h 5913566"/>
              <a:gd name="connsiteX2036" fmla="*/ 519698 w 5979492"/>
              <a:gd name="connsiteY2036" fmla="*/ 5007642 h 5913566"/>
              <a:gd name="connsiteX2037" fmla="*/ 513460 w 5979492"/>
              <a:gd name="connsiteY2037" fmla="*/ 5001071 h 5913566"/>
              <a:gd name="connsiteX2038" fmla="*/ 507506 w 5979492"/>
              <a:gd name="connsiteY2038" fmla="*/ 4994501 h 5913566"/>
              <a:gd name="connsiteX2039" fmla="*/ 501835 w 5979492"/>
              <a:gd name="connsiteY2039" fmla="*/ 4987383 h 5913566"/>
              <a:gd name="connsiteX2040" fmla="*/ 496732 w 5979492"/>
              <a:gd name="connsiteY2040" fmla="*/ 4980264 h 5913566"/>
              <a:gd name="connsiteX2041" fmla="*/ 491912 w 5979492"/>
              <a:gd name="connsiteY2041" fmla="*/ 4972872 h 5913566"/>
              <a:gd name="connsiteX2042" fmla="*/ 487659 w 5979492"/>
              <a:gd name="connsiteY2042" fmla="*/ 4965480 h 5913566"/>
              <a:gd name="connsiteX2043" fmla="*/ 483407 w 5979492"/>
              <a:gd name="connsiteY2043" fmla="*/ 4957540 h 5913566"/>
              <a:gd name="connsiteX2044" fmla="*/ 479153 w 5979492"/>
              <a:gd name="connsiteY2044" fmla="*/ 4949875 h 5913566"/>
              <a:gd name="connsiteX2045" fmla="*/ 470932 w 5979492"/>
              <a:gd name="connsiteY2045" fmla="*/ 4934270 h 5913566"/>
              <a:gd name="connsiteX2046" fmla="*/ 462709 w 5979492"/>
              <a:gd name="connsiteY2046" fmla="*/ 4918391 h 5913566"/>
              <a:gd name="connsiteX2047" fmla="*/ 458457 w 5979492"/>
              <a:gd name="connsiteY2047" fmla="*/ 4910999 h 5913566"/>
              <a:gd name="connsiteX2048" fmla="*/ 453920 w 5979492"/>
              <a:gd name="connsiteY2048" fmla="*/ 4903333 h 5913566"/>
              <a:gd name="connsiteX2049" fmla="*/ 426135 w 5979492"/>
              <a:gd name="connsiteY2049" fmla="*/ 4867469 h 5913566"/>
              <a:gd name="connsiteX2050" fmla="*/ 291178 w 5979492"/>
              <a:gd name="connsiteY2050" fmla="*/ 4674182 h 5913566"/>
              <a:gd name="connsiteX2051" fmla="*/ 193930 w 5979492"/>
              <a:gd name="connsiteY2051" fmla="*/ 4541401 h 5913566"/>
              <a:gd name="connsiteX2052" fmla="*/ 188543 w 5979492"/>
              <a:gd name="connsiteY2052" fmla="*/ 4535652 h 5913566"/>
              <a:gd name="connsiteX2053" fmla="*/ 183440 w 5979492"/>
              <a:gd name="connsiteY2053" fmla="*/ 4529354 h 5913566"/>
              <a:gd name="connsiteX2054" fmla="*/ 178336 w 5979492"/>
              <a:gd name="connsiteY2054" fmla="*/ 4523331 h 5913566"/>
              <a:gd name="connsiteX2055" fmla="*/ 173800 w 5979492"/>
              <a:gd name="connsiteY2055" fmla="*/ 4517035 h 5913566"/>
              <a:gd name="connsiteX2056" fmla="*/ 164727 w 5979492"/>
              <a:gd name="connsiteY2056" fmla="*/ 4504167 h 5913566"/>
              <a:gd name="connsiteX2057" fmla="*/ 156222 w 5979492"/>
              <a:gd name="connsiteY2057" fmla="*/ 4491300 h 5913566"/>
              <a:gd name="connsiteX2058" fmla="*/ 148283 w 5979492"/>
              <a:gd name="connsiteY2058" fmla="*/ 4477884 h 5913566"/>
              <a:gd name="connsiteX2059" fmla="*/ 140344 w 5979492"/>
              <a:gd name="connsiteY2059" fmla="*/ 4464470 h 5913566"/>
              <a:gd name="connsiteX2060" fmla="*/ 132973 w 5979492"/>
              <a:gd name="connsiteY2060" fmla="*/ 4450507 h 5913566"/>
              <a:gd name="connsiteX2061" fmla="*/ 125884 w 5979492"/>
              <a:gd name="connsiteY2061" fmla="*/ 4437092 h 5913566"/>
              <a:gd name="connsiteX2062" fmla="*/ 111708 w 5979492"/>
              <a:gd name="connsiteY2062" fmla="*/ 4409440 h 5913566"/>
              <a:gd name="connsiteX2063" fmla="*/ 104337 w 5979492"/>
              <a:gd name="connsiteY2063" fmla="*/ 4396026 h 5913566"/>
              <a:gd name="connsiteX2064" fmla="*/ 96965 w 5979492"/>
              <a:gd name="connsiteY2064" fmla="*/ 4382337 h 5913566"/>
              <a:gd name="connsiteX2065" fmla="*/ 89593 w 5979492"/>
              <a:gd name="connsiteY2065" fmla="*/ 4368922 h 5913566"/>
              <a:gd name="connsiteX2066" fmla="*/ 81088 w 5979492"/>
              <a:gd name="connsiteY2066" fmla="*/ 4355507 h 5913566"/>
              <a:gd name="connsiteX2067" fmla="*/ 72866 w 5979492"/>
              <a:gd name="connsiteY2067" fmla="*/ 4342366 h 5913566"/>
              <a:gd name="connsiteX2068" fmla="*/ 63793 w 5979492"/>
              <a:gd name="connsiteY2068" fmla="*/ 4329772 h 5913566"/>
              <a:gd name="connsiteX2069" fmla="*/ 60391 w 5979492"/>
              <a:gd name="connsiteY2069" fmla="*/ 4323475 h 5913566"/>
              <a:gd name="connsiteX2070" fmla="*/ 57272 w 5979492"/>
              <a:gd name="connsiteY2070" fmla="*/ 4317178 h 5913566"/>
              <a:gd name="connsiteX2071" fmla="*/ 53870 w 5979492"/>
              <a:gd name="connsiteY2071" fmla="*/ 4311155 h 5913566"/>
              <a:gd name="connsiteX2072" fmla="*/ 51034 w 5979492"/>
              <a:gd name="connsiteY2072" fmla="*/ 4304858 h 5913566"/>
              <a:gd name="connsiteX2073" fmla="*/ 45931 w 5979492"/>
              <a:gd name="connsiteY2073" fmla="*/ 4292264 h 5913566"/>
              <a:gd name="connsiteX2074" fmla="*/ 41395 w 5979492"/>
              <a:gd name="connsiteY2074" fmla="*/ 4279945 h 5913566"/>
              <a:gd name="connsiteX2075" fmla="*/ 37709 w 5979492"/>
              <a:gd name="connsiteY2075" fmla="*/ 4267351 h 5913566"/>
              <a:gd name="connsiteX2076" fmla="*/ 34307 w 5979492"/>
              <a:gd name="connsiteY2076" fmla="*/ 4254483 h 5913566"/>
              <a:gd name="connsiteX2077" fmla="*/ 31755 w 5979492"/>
              <a:gd name="connsiteY2077" fmla="*/ 4241342 h 5913566"/>
              <a:gd name="connsiteX2078" fmla="*/ 29771 w 5979492"/>
              <a:gd name="connsiteY2078" fmla="*/ 4228201 h 5913566"/>
              <a:gd name="connsiteX2079" fmla="*/ 28069 w 5979492"/>
              <a:gd name="connsiteY2079" fmla="*/ 4215334 h 5913566"/>
              <a:gd name="connsiteX2080" fmla="*/ 26935 w 5979492"/>
              <a:gd name="connsiteY2080" fmla="*/ 4202192 h 5913566"/>
              <a:gd name="connsiteX2081" fmla="*/ 26368 w 5979492"/>
              <a:gd name="connsiteY2081" fmla="*/ 4189051 h 5913566"/>
              <a:gd name="connsiteX2082" fmla="*/ 26368 w 5979492"/>
              <a:gd name="connsiteY2082" fmla="*/ 4175910 h 5913566"/>
              <a:gd name="connsiteX2083" fmla="*/ 26651 w 5979492"/>
              <a:gd name="connsiteY2083" fmla="*/ 4162494 h 5913566"/>
              <a:gd name="connsiteX2084" fmla="*/ 27218 w 5979492"/>
              <a:gd name="connsiteY2084" fmla="*/ 4149353 h 5913566"/>
              <a:gd name="connsiteX2085" fmla="*/ 28353 w 5979492"/>
              <a:gd name="connsiteY2085" fmla="*/ 4135938 h 5913566"/>
              <a:gd name="connsiteX2086" fmla="*/ 29771 w 5979492"/>
              <a:gd name="connsiteY2086" fmla="*/ 4122523 h 5913566"/>
              <a:gd name="connsiteX2087" fmla="*/ 35441 w 5979492"/>
              <a:gd name="connsiteY2087" fmla="*/ 4116500 h 5913566"/>
              <a:gd name="connsiteX2088" fmla="*/ 34590 w 5979492"/>
              <a:gd name="connsiteY2088" fmla="*/ 4116226 h 5913566"/>
              <a:gd name="connsiteX2089" fmla="*/ 33173 w 5979492"/>
              <a:gd name="connsiteY2089" fmla="*/ 4117595 h 5913566"/>
              <a:gd name="connsiteX2090" fmla="*/ 31755 w 5979492"/>
              <a:gd name="connsiteY2090" fmla="*/ 4118964 h 5913566"/>
              <a:gd name="connsiteX2091" fmla="*/ 29771 w 5979492"/>
              <a:gd name="connsiteY2091" fmla="*/ 4122523 h 5913566"/>
              <a:gd name="connsiteX2092" fmla="*/ 26368 w 5979492"/>
              <a:gd name="connsiteY2092" fmla="*/ 4114036 h 5913566"/>
              <a:gd name="connsiteX2093" fmla="*/ 23533 w 5979492"/>
              <a:gd name="connsiteY2093" fmla="*/ 4105549 h 5913566"/>
              <a:gd name="connsiteX2094" fmla="*/ 20981 w 5979492"/>
              <a:gd name="connsiteY2094" fmla="*/ 4097062 h 5913566"/>
              <a:gd name="connsiteX2095" fmla="*/ 19280 w 5979492"/>
              <a:gd name="connsiteY2095" fmla="*/ 4088575 h 5913566"/>
              <a:gd name="connsiteX2096" fmla="*/ 17579 w 5979492"/>
              <a:gd name="connsiteY2096" fmla="*/ 4080088 h 5913566"/>
              <a:gd name="connsiteX2097" fmla="*/ 16161 w 5979492"/>
              <a:gd name="connsiteY2097" fmla="*/ 4071600 h 5913566"/>
              <a:gd name="connsiteX2098" fmla="*/ 15310 w 5979492"/>
              <a:gd name="connsiteY2098" fmla="*/ 4062840 h 5913566"/>
              <a:gd name="connsiteX2099" fmla="*/ 14743 w 5979492"/>
              <a:gd name="connsiteY2099" fmla="*/ 4054353 h 5913566"/>
              <a:gd name="connsiteX2100" fmla="*/ 14460 w 5979492"/>
              <a:gd name="connsiteY2100" fmla="*/ 4045865 h 5913566"/>
              <a:gd name="connsiteX2101" fmla="*/ 14460 w 5979492"/>
              <a:gd name="connsiteY2101" fmla="*/ 4037105 h 5913566"/>
              <a:gd name="connsiteX2102" fmla="*/ 14743 w 5979492"/>
              <a:gd name="connsiteY2102" fmla="*/ 4028344 h 5913566"/>
              <a:gd name="connsiteX2103" fmla="*/ 15027 w 5979492"/>
              <a:gd name="connsiteY2103" fmla="*/ 4019857 h 5913566"/>
              <a:gd name="connsiteX2104" fmla="*/ 16729 w 5979492"/>
              <a:gd name="connsiteY2104" fmla="*/ 4002335 h 5913566"/>
              <a:gd name="connsiteX2105" fmla="*/ 18430 w 5979492"/>
              <a:gd name="connsiteY2105" fmla="*/ 3985087 h 5913566"/>
              <a:gd name="connsiteX2106" fmla="*/ 16161 w 5979492"/>
              <a:gd name="connsiteY2106" fmla="*/ 3968113 h 5913566"/>
              <a:gd name="connsiteX2107" fmla="*/ 14176 w 5979492"/>
              <a:gd name="connsiteY2107" fmla="*/ 3951413 h 5913566"/>
              <a:gd name="connsiteX2108" fmla="*/ 12759 w 5979492"/>
              <a:gd name="connsiteY2108" fmla="*/ 3934439 h 5913566"/>
              <a:gd name="connsiteX2109" fmla="*/ 12192 w 5979492"/>
              <a:gd name="connsiteY2109" fmla="*/ 3926226 h 5913566"/>
              <a:gd name="connsiteX2110" fmla="*/ 11625 w 5979492"/>
              <a:gd name="connsiteY2110" fmla="*/ 3917738 h 5913566"/>
              <a:gd name="connsiteX2111" fmla="*/ 11625 w 5979492"/>
              <a:gd name="connsiteY2111" fmla="*/ 3909252 h 5913566"/>
              <a:gd name="connsiteX2112" fmla="*/ 11625 w 5979492"/>
              <a:gd name="connsiteY2112" fmla="*/ 3901038 h 5913566"/>
              <a:gd name="connsiteX2113" fmla="*/ 11908 w 5979492"/>
              <a:gd name="connsiteY2113" fmla="*/ 3892277 h 5913566"/>
              <a:gd name="connsiteX2114" fmla="*/ 12192 w 5979492"/>
              <a:gd name="connsiteY2114" fmla="*/ 3884064 h 5913566"/>
              <a:gd name="connsiteX2115" fmla="*/ 13042 w 5979492"/>
              <a:gd name="connsiteY2115" fmla="*/ 3875851 h 5913566"/>
              <a:gd name="connsiteX2116" fmla="*/ 14176 w 5979492"/>
              <a:gd name="connsiteY2116" fmla="*/ 3867090 h 5913566"/>
              <a:gd name="connsiteX2117" fmla="*/ 15594 w 5979492"/>
              <a:gd name="connsiteY2117" fmla="*/ 3858877 h 5913566"/>
              <a:gd name="connsiteX2118" fmla="*/ 17863 w 5979492"/>
              <a:gd name="connsiteY2118" fmla="*/ 3850389 h 5913566"/>
              <a:gd name="connsiteX2119" fmla="*/ 14743 w 5979492"/>
              <a:gd name="connsiteY2119" fmla="*/ 3847104 h 5913566"/>
              <a:gd name="connsiteX2120" fmla="*/ 12475 w 5979492"/>
              <a:gd name="connsiteY2120" fmla="*/ 3843819 h 5913566"/>
              <a:gd name="connsiteX2121" fmla="*/ 10207 w 5979492"/>
              <a:gd name="connsiteY2121" fmla="*/ 3840260 h 5913566"/>
              <a:gd name="connsiteX2122" fmla="*/ 7939 w 5979492"/>
              <a:gd name="connsiteY2122" fmla="*/ 3837248 h 5913566"/>
              <a:gd name="connsiteX2123" fmla="*/ 6238 w 5979492"/>
              <a:gd name="connsiteY2123" fmla="*/ 3833415 h 5913566"/>
              <a:gd name="connsiteX2124" fmla="*/ 4537 w 5979492"/>
              <a:gd name="connsiteY2124" fmla="*/ 3830130 h 5913566"/>
              <a:gd name="connsiteX2125" fmla="*/ 2835 w 5979492"/>
              <a:gd name="connsiteY2125" fmla="*/ 3826571 h 5913566"/>
              <a:gd name="connsiteX2126" fmla="*/ 1985 w 5979492"/>
              <a:gd name="connsiteY2126" fmla="*/ 3822738 h 5913566"/>
              <a:gd name="connsiteX2127" fmla="*/ 1134 w 5979492"/>
              <a:gd name="connsiteY2127" fmla="*/ 3819179 h 5913566"/>
              <a:gd name="connsiteX2128" fmla="*/ 567 w 5979492"/>
              <a:gd name="connsiteY2128" fmla="*/ 3815346 h 5913566"/>
              <a:gd name="connsiteX2129" fmla="*/ 0 w 5979492"/>
              <a:gd name="connsiteY2129" fmla="*/ 3811787 h 5913566"/>
              <a:gd name="connsiteX2130" fmla="*/ 0 w 5979492"/>
              <a:gd name="connsiteY2130" fmla="*/ 3807680 h 5913566"/>
              <a:gd name="connsiteX2131" fmla="*/ 0 w 5979492"/>
              <a:gd name="connsiteY2131" fmla="*/ 3804121 h 5913566"/>
              <a:gd name="connsiteX2132" fmla="*/ 284 w 5979492"/>
              <a:gd name="connsiteY2132" fmla="*/ 3800014 h 5913566"/>
              <a:gd name="connsiteX2133" fmla="*/ 1134 w 5979492"/>
              <a:gd name="connsiteY2133" fmla="*/ 3795908 h 5913566"/>
              <a:gd name="connsiteX2134" fmla="*/ 1701 w 5979492"/>
              <a:gd name="connsiteY2134" fmla="*/ 3792075 h 5913566"/>
              <a:gd name="connsiteX2135" fmla="*/ 1701 w 5979492"/>
              <a:gd name="connsiteY2135" fmla="*/ 3775101 h 5913566"/>
              <a:gd name="connsiteX2136" fmla="*/ 1701 w 5979492"/>
              <a:gd name="connsiteY2136" fmla="*/ 3758127 h 5913566"/>
              <a:gd name="connsiteX2137" fmla="*/ 851 w 5979492"/>
              <a:gd name="connsiteY2137" fmla="*/ 3724452 h 5913566"/>
              <a:gd name="connsiteX2138" fmla="*/ 851 w 5979492"/>
              <a:gd name="connsiteY2138" fmla="*/ 3707478 h 5913566"/>
              <a:gd name="connsiteX2139" fmla="*/ 1418 w 5979492"/>
              <a:gd name="connsiteY2139" fmla="*/ 3691051 h 5913566"/>
              <a:gd name="connsiteX2140" fmla="*/ 1701 w 5979492"/>
              <a:gd name="connsiteY2140" fmla="*/ 3682565 h 5913566"/>
              <a:gd name="connsiteX2141" fmla="*/ 2268 w 5979492"/>
              <a:gd name="connsiteY2141" fmla="*/ 3674352 h 5913566"/>
              <a:gd name="connsiteX2142" fmla="*/ 3119 w 5979492"/>
              <a:gd name="connsiteY2142" fmla="*/ 3666138 h 5913566"/>
              <a:gd name="connsiteX2143" fmla="*/ 4254 w 5979492"/>
              <a:gd name="connsiteY2143" fmla="*/ 3657651 h 5913566"/>
              <a:gd name="connsiteX2144" fmla="*/ 7372 w 5979492"/>
              <a:gd name="connsiteY2144" fmla="*/ 3637391 h 5913566"/>
              <a:gd name="connsiteX2145" fmla="*/ 8790 w 5979492"/>
              <a:gd name="connsiteY2145" fmla="*/ 3628083 h 5913566"/>
              <a:gd name="connsiteX2146" fmla="*/ 10774 w 5979492"/>
              <a:gd name="connsiteY2146" fmla="*/ 3619322 h 5913566"/>
              <a:gd name="connsiteX2147" fmla="*/ 12759 w 5979492"/>
              <a:gd name="connsiteY2147" fmla="*/ 3611109 h 5913566"/>
              <a:gd name="connsiteX2148" fmla="*/ 14743 w 5979492"/>
              <a:gd name="connsiteY2148" fmla="*/ 3603443 h 5913566"/>
              <a:gd name="connsiteX2149" fmla="*/ 17296 w 5979492"/>
              <a:gd name="connsiteY2149" fmla="*/ 3596325 h 5913566"/>
              <a:gd name="connsiteX2150" fmla="*/ 19847 w 5979492"/>
              <a:gd name="connsiteY2150" fmla="*/ 3589481 h 5913566"/>
              <a:gd name="connsiteX2151" fmla="*/ 22399 w 5979492"/>
              <a:gd name="connsiteY2151" fmla="*/ 3583184 h 5913566"/>
              <a:gd name="connsiteX2152" fmla="*/ 25517 w 5979492"/>
              <a:gd name="connsiteY2152" fmla="*/ 3577435 h 5913566"/>
              <a:gd name="connsiteX2153" fmla="*/ 28636 w 5979492"/>
              <a:gd name="connsiteY2153" fmla="*/ 3571959 h 5913566"/>
              <a:gd name="connsiteX2154" fmla="*/ 32322 w 5979492"/>
              <a:gd name="connsiteY2154" fmla="*/ 3567031 h 5913566"/>
              <a:gd name="connsiteX2155" fmla="*/ 36291 w 5979492"/>
              <a:gd name="connsiteY2155" fmla="*/ 3562377 h 5913566"/>
              <a:gd name="connsiteX2156" fmla="*/ 40544 w 5979492"/>
              <a:gd name="connsiteY2156" fmla="*/ 3558544 h 5913566"/>
              <a:gd name="connsiteX2157" fmla="*/ 45081 w 5979492"/>
              <a:gd name="connsiteY2157" fmla="*/ 3554438 h 5913566"/>
              <a:gd name="connsiteX2158" fmla="*/ 50184 w 5979492"/>
              <a:gd name="connsiteY2158" fmla="*/ 3551426 h 5913566"/>
              <a:gd name="connsiteX2159" fmla="*/ 55288 w 5979492"/>
              <a:gd name="connsiteY2159" fmla="*/ 3548140 h 5913566"/>
              <a:gd name="connsiteX2160" fmla="*/ 60958 w 5979492"/>
              <a:gd name="connsiteY2160" fmla="*/ 3545677 h 5913566"/>
              <a:gd name="connsiteX2161" fmla="*/ 67196 w 5979492"/>
              <a:gd name="connsiteY2161" fmla="*/ 3543212 h 5913566"/>
              <a:gd name="connsiteX2162" fmla="*/ 73716 w 5979492"/>
              <a:gd name="connsiteY2162" fmla="*/ 3541296 h 5913566"/>
              <a:gd name="connsiteX2163" fmla="*/ 80805 w 5979492"/>
              <a:gd name="connsiteY2163" fmla="*/ 3539654 h 5913566"/>
              <a:gd name="connsiteX2164" fmla="*/ 88743 w 5979492"/>
              <a:gd name="connsiteY2164" fmla="*/ 3538284 h 5913566"/>
              <a:gd name="connsiteX2165" fmla="*/ 96682 w 5979492"/>
              <a:gd name="connsiteY2165" fmla="*/ 3536916 h 5913566"/>
              <a:gd name="connsiteX2166" fmla="*/ 105188 w 5979492"/>
              <a:gd name="connsiteY2166" fmla="*/ 3536094 h 5913566"/>
              <a:gd name="connsiteX2167" fmla="*/ 114543 w 5979492"/>
              <a:gd name="connsiteY2167" fmla="*/ 3535547 h 5913566"/>
              <a:gd name="connsiteX2168" fmla="*/ 124183 w 5979492"/>
              <a:gd name="connsiteY2168" fmla="*/ 3534999 h 5913566"/>
              <a:gd name="connsiteX2169" fmla="*/ 134674 w 5979492"/>
              <a:gd name="connsiteY2169" fmla="*/ 3534999 h 5913566"/>
              <a:gd name="connsiteX2170" fmla="*/ 145448 w 5979492"/>
              <a:gd name="connsiteY2170" fmla="*/ 3534999 h 5913566"/>
              <a:gd name="connsiteX2171" fmla="*/ 169264 w 5979492"/>
              <a:gd name="connsiteY2171" fmla="*/ 3535547 h 5913566"/>
              <a:gd name="connsiteX2172" fmla="*/ 195915 w 5979492"/>
              <a:gd name="connsiteY2172" fmla="*/ 3536916 h 5913566"/>
              <a:gd name="connsiteX2173" fmla="*/ 424717 w 5979492"/>
              <a:gd name="connsiteY2173" fmla="*/ 3536642 h 5913566"/>
              <a:gd name="connsiteX2174" fmla="*/ 391828 w 5979492"/>
              <a:gd name="connsiteY2174" fmla="*/ 3454235 h 5913566"/>
              <a:gd name="connsiteX2175" fmla="*/ 358657 w 5979492"/>
              <a:gd name="connsiteY2175" fmla="*/ 3372103 h 5913566"/>
              <a:gd name="connsiteX2176" fmla="*/ 309607 w 5979492"/>
              <a:gd name="connsiteY2176" fmla="*/ 3236857 h 5913566"/>
              <a:gd name="connsiteX2177" fmla="*/ 306489 w 5979492"/>
              <a:gd name="connsiteY2177" fmla="*/ 3228917 h 5913566"/>
              <a:gd name="connsiteX2178" fmla="*/ 303086 w 5979492"/>
              <a:gd name="connsiteY2178" fmla="*/ 3220704 h 5913566"/>
              <a:gd name="connsiteX2179" fmla="*/ 300251 w 5979492"/>
              <a:gd name="connsiteY2179" fmla="*/ 3212491 h 5913566"/>
              <a:gd name="connsiteX2180" fmla="*/ 297699 w 5979492"/>
              <a:gd name="connsiteY2180" fmla="*/ 3204277 h 5913566"/>
              <a:gd name="connsiteX2181" fmla="*/ 292596 w 5979492"/>
              <a:gd name="connsiteY2181" fmla="*/ 3187577 h 5913566"/>
              <a:gd name="connsiteX2182" fmla="*/ 288343 w 5979492"/>
              <a:gd name="connsiteY2182" fmla="*/ 3171151 h 5913566"/>
              <a:gd name="connsiteX2183" fmla="*/ 284941 w 5979492"/>
              <a:gd name="connsiteY2183" fmla="*/ 3154450 h 5913566"/>
              <a:gd name="connsiteX2184" fmla="*/ 281822 w 5979492"/>
              <a:gd name="connsiteY2184" fmla="*/ 3137476 h 5913566"/>
              <a:gd name="connsiteX2185" fmla="*/ 279270 w 5979492"/>
              <a:gd name="connsiteY2185" fmla="*/ 3121049 h 5913566"/>
              <a:gd name="connsiteX2186" fmla="*/ 277285 w 5979492"/>
              <a:gd name="connsiteY2186" fmla="*/ 3104075 h 5913566"/>
              <a:gd name="connsiteX2187" fmla="*/ 276151 w 5979492"/>
              <a:gd name="connsiteY2187" fmla="*/ 3087375 h 5913566"/>
              <a:gd name="connsiteX2188" fmla="*/ 275301 w 5979492"/>
              <a:gd name="connsiteY2188" fmla="*/ 3070127 h 5913566"/>
              <a:gd name="connsiteX2189" fmla="*/ 274734 w 5979492"/>
              <a:gd name="connsiteY2189" fmla="*/ 3053153 h 5913566"/>
              <a:gd name="connsiteX2190" fmla="*/ 274734 w 5979492"/>
              <a:gd name="connsiteY2190" fmla="*/ 3035905 h 5913566"/>
              <a:gd name="connsiteX2191" fmla="*/ 275301 w 5979492"/>
              <a:gd name="connsiteY2191" fmla="*/ 3019205 h 5913566"/>
              <a:gd name="connsiteX2192" fmla="*/ 275868 w 5979492"/>
              <a:gd name="connsiteY2192" fmla="*/ 3001957 h 5913566"/>
              <a:gd name="connsiteX2193" fmla="*/ 277002 w 5979492"/>
              <a:gd name="connsiteY2193" fmla="*/ 2984709 h 5913566"/>
              <a:gd name="connsiteX2194" fmla="*/ 278419 w 5979492"/>
              <a:gd name="connsiteY2194" fmla="*/ 2967735 h 5913566"/>
              <a:gd name="connsiteX2195" fmla="*/ 275584 w 5979492"/>
              <a:gd name="connsiteY2195" fmla="*/ 2743786 h 5913566"/>
              <a:gd name="connsiteX2196" fmla="*/ 278986 w 5979492"/>
              <a:gd name="connsiteY2196" fmla="*/ 2640025 h 5913566"/>
              <a:gd name="connsiteX2197" fmla="*/ 280405 w 5979492"/>
              <a:gd name="connsiteY2197" fmla="*/ 2634002 h 5913566"/>
              <a:gd name="connsiteX2198" fmla="*/ 281822 w 5979492"/>
              <a:gd name="connsiteY2198" fmla="*/ 2627979 h 5913566"/>
              <a:gd name="connsiteX2199" fmla="*/ 283523 w 5979492"/>
              <a:gd name="connsiteY2199" fmla="*/ 2622229 h 5913566"/>
              <a:gd name="connsiteX2200" fmla="*/ 285791 w 5979492"/>
              <a:gd name="connsiteY2200" fmla="*/ 2617028 h 5913566"/>
              <a:gd name="connsiteX2201" fmla="*/ 287776 w 5979492"/>
              <a:gd name="connsiteY2201" fmla="*/ 2612100 h 5913566"/>
              <a:gd name="connsiteX2202" fmla="*/ 290044 w 5979492"/>
              <a:gd name="connsiteY2202" fmla="*/ 2607172 h 5913566"/>
              <a:gd name="connsiteX2203" fmla="*/ 292880 w 5979492"/>
              <a:gd name="connsiteY2203" fmla="*/ 2602517 h 5913566"/>
              <a:gd name="connsiteX2204" fmla="*/ 295431 w 5979492"/>
              <a:gd name="connsiteY2204" fmla="*/ 2598137 h 5913566"/>
              <a:gd name="connsiteX2205" fmla="*/ 298550 w 5979492"/>
              <a:gd name="connsiteY2205" fmla="*/ 2594304 h 5913566"/>
              <a:gd name="connsiteX2206" fmla="*/ 301668 w 5979492"/>
              <a:gd name="connsiteY2206" fmla="*/ 2590471 h 5913566"/>
              <a:gd name="connsiteX2207" fmla="*/ 305071 w 5979492"/>
              <a:gd name="connsiteY2207" fmla="*/ 2587186 h 5913566"/>
              <a:gd name="connsiteX2208" fmla="*/ 308190 w 5979492"/>
              <a:gd name="connsiteY2208" fmla="*/ 2583900 h 5913566"/>
              <a:gd name="connsiteX2209" fmla="*/ 311875 w 5979492"/>
              <a:gd name="connsiteY2209" fmla="*/ 2580889 h 5913566"/>
              <a:gd name="connsiteX2210" fmla="*/ 315561 w 5979492"/>
              <a:gd name="connsiteY2210" fmla="*/ 2577877 h 5913566"/>
              <a:gd name="connsiteX2211" fmla="*/ 319531 w 5979492"/>
              <a:gd name="connsiteY2211" fmla="*/ 2575687 h 5913566"/>
              <a:gd name="connsiteX2212" fmla="*/ 323783 w 5979492"/>
              <a:gd name="connsiteY2212" fmla="*/ 2573497 h 5913566"/>
              <a:gd name="connsiteX2213" fmla="*/ 328036 w 5979492"/>
              <a:gd name="connsiteY2213" fmla="*/ 2571034 h 5913566"/>
              <a:gd name="connsiteX2214" fmla="*/ 332573 w 5979492"/>
              <a:gd name="connsiteY2214" fmla="*/ 2569391 h 5913566"/>
              <a:gd name="connsiteX2215" fmla="*/ 337109 w 5979492"/>
              <a:gd name="connsiteY2215" fmla="*/ 2567748 h 5913566"/>
              <a:gd name="connsiteX2216" fmla="*/ 341645 w 5979492"/>
              <a:gd name="connsiteY2216" fmla="*/ 2566105 h 5913566"/>
              <a:gd name="connsiteX2217" fmla="*/ 346465 w 5979492"/>
              <a:gd name="connsiteY2217" fmla="*/ 2565010 h 5913566"/>
              <a:gd name="connsiteX2218" fmla="*/ 351568 w 5979492"/>
              <a:gd name="connsiteY2218" fmla="*/ 2564188 h 5913566"/>
              <a:gd name="connsiteX2219" fmla="*/ 356956 w 5979492"/>
              <a:gd name="connsiteY2219" fmla="*/ 2563368 h 5913566"/>
              <a:gd name="connsiteX2220" fmla="*/ 362059 w 5979492"/>
              <a:gd name="connsiteY2220" fmla="*/ 2562820 h 5913566"/>
              <a:gd name="connsiteX2221" fmla="*/ 367446 w 5979492"/>
              <a:gd name="connsiteY2221" fmla="*/ 2562546 h 5913566"/>
              <a:gd name="connsiteX2222" fmla="*/ 373116 w 5979492"/>
              <a:gd name="connsiteY2222" fmla="*/ 2562273 h 5913566"/>
              <a:gd name="connsiteX2223" fmla="*/ 378786 w 5979492"/>
              <a:gd name="connsiteY2223" fmla="*/ 2562273 h 5913566"/>
              <a:gd name="connsiteX2224" fmla="*/ 384741 w 5979492"/>
              <a:gd name="connsiteY2224" fmla="*/ 2562546 h 5913566"/>
              <a:gd name="connsiteX2225" fmla="*/ 396649 w 5979492"/>
              <a:gd name="connsiteY2225" fmla="*/ 2563368 h 5913566"/>
              <a:gd name="connsiteX2226" fmla="*/ 409407 w 5979492"/>
              <a:gd name="connsiteY2226" fmla="*/ 2565010 h 5913566"/>
              <a:gd name="connsiteX2227" fmla="*/ 474050 w 5979492"/>
              <a:gd name="connsiteY2227" fmla="*/ 2564736 h 5913566"/>
              <a:gd name="connsiteX2228" fmla="*/ 552586 w 5979492"/>
              <a:gd name="connsiteY2228" fmla="*/ 2561177 h 5913566"/>
              <a:gd name="connsiteX2229" fmla="*/ 540678 w 5979492"/>
              <a:gd name="connsiteY2229" fmla="*/ 2489174 h 5913566"/>
              <a:gd name="connsiteX2230" fmla="*/ 541245 w 5979492"/>
              <a:gd name="connsiteY2230" fmla="*/ 2485068 h 5913566"/>
              <a:gd name="connsiteX2231" fmla="*/ 541528 w 5979492"/>
              <a:gd name="connsiteY2231" fmla="*/ 2480687 h 5913566"/>
              <a:gd name="connsiteX2232" fmla="*/ 541245 w 5979492"/>
              <a:gd name="connsiteY2232" fmla="*/ 2472200 h 5913566"/>
              <a:gd name="connsiteX2233" fmla="*/ 540678 w 5979492"/>
              <a:gd name="connsiteY2233" fmla="*/ 2463439 h 5913566"/>
              <a:gd name="connsiteX2234" fmla="*/ 539544 w 5979492"/>
              <a:gd name="connsiteY2234" fmla="*/ 2454952 h 5913566"/>
              <a:gd name="connsiteX2235" fmla="*/ 537843 w 5979492"/>
              <a:gd name="connsiteY2235" fmla="*/ 2446739 h 5913566"/>
              <a:gd name="connsiteX2236" fmla="*/ 536142 w 5979492"/>
              <a:gd name="connsiteY2236" fmla="*/ 2437978 h 5913566"/>
              <a:gd name="connsiteX2237" fmla="*/ 532456 w 5979492"/>
              <a:gd name="connsiteY2237" fmla="*/ 2421004 h 5913566"/>
              <a:gd name="connsiteX2238" fmla="*/ 531039 w 5979492"/>
              <a:gd name="connsiteY2238" fmla="*/ 2412516 h 5913566"/>
              <a:gd name="connsiteX2239" fmla="*/ 529904 w 5979492"/>
              <a:gd name="connsiteY2239" fmla="*/ 2404030 h 5913566"/>
              <a:gd name="connsiteX2240" fmla="*/ 529337 w 5979492"/>
              <a:gd name="connsiteY2240" fmla="*/ 2395542 h 5913566"/>
              <a:gd name="connsiteX2241" fmla="*/ 529053 w 5979492"/>
              <a:gd name="connsiteY2241" fmla="*/ 2386781 h 5913566"/>
              <a:gd name="connsiteX2242" fmla="*/ 529337 w 5979492"/>
              <a:gd name="connsiteY2242" fmla="*/ 2382401 h 5913566"/>
              <a:gd name="connsiteX2243" fmla="*/ 529904 w 5979492"/>
              <a:gd name="connsiteY2243" fmla="*/ 2378295 h 5913566"/>
              <a:gd name="connsiteX2244" fmla="*/ 530471 w 5979492"/>
              <a:gd name="connsiteY2244" fmla="*/ 2373914 h 5913566"/>
              <a:gd name="connsiteX2245" fmla="*/ 531322 w 5979492"/>
              <a:gd name="connsiteY2245" fmla="*/ 2369534 h 5913566"/>
              <a:gd name="connsiteX2246" fmla="*/ 532456 w 5979492"/>
              <a:gd name="connsiteY2246" fmla="*/ 2365427 h 5913566"/>
              <a:gd name="connsiteX2247" fmla="*/ 534157 w 5979492"/>
              <a:gd name="connsiteY2247" fmla="*/ 2361046 h 5913566"/>
              <a:gd name="connsiteX2248" fmla="*/ 535858 w 5979492"/>
              <a:gd name="connsiteY2248" fmla="*/ 2356666 h 5913566"/>
              <a:gd name="connsiteX2249" fmla="*/ 537559 w 5979492"/>
              <a:gd name="connsiteY2249" fmla="*/ 2352560 h 5913566"/>
              <a:gd name="connsiteX2250" fmla="*/ 535008 w 5979492"/>
              <a:gd name="connsiteY2250" fmla="*/ 2340787 h 5913566"/>
              <a:gd name="connsiteX2251" fmla="*/ 532456 w 5979492"/>
              <a:gd name="connsiteY2251" fmla="*/ 2328741 h 5913566"/>
              <a:gd name="connsiteX2252" fmla="*/ 530188 w 5979492"/>
              <a:gd name="connsiteY2252" fmla="*/ 2316969 h 5913566"/>
              <a:gd name="connsiteX2253" fmla="*/ 528203 w 5979492"/>
              <a:gd name="connsiteY2253" fmla="*/ 2304923 h 5913566"/>
              <a:gd name="connsiteX2254" fmla="*/ 526502 w 5979492"/>
              <a:gd name="connsiteY2254" fmla="*/ 2292877 h 5913566"/>
              <a:gd name="connsiteX2255" fmla="*/ 525084 w 5979492"/>
              <a:gd name="connsiteY2255" fmla="*/ 2281378 h 5913566"/>
              <a:gd name="connsiteX2256" fmla="*/ 523950 w 5979492"/>
              <a:gd name="connsiteY2256" fmla="*/ 2269332 h 5913566"/>
              <a:gd name="connsiteX2257" fmla="*/ 523100 w 5979492"/>
              <a:gd name="connsiteY2257" fmla="*/ 2257286 h 5913566"/>
              <a:gd name="connsiteX2258" fmla="*/ 522249 w 5979492"/>
              <a:gd name="connsiteY2258" fmla="*/ 2245240 h 5913566"/>
              <a:gd name="connsiteX2259" fmla="*/ 521966 w 5979492"/>
              <a:gd name="connsiteY2259" fmla="*/ 2233467 h 5913566"/>
              <a:gd name="connsiteX2260" fmla="*/ 521966 w 5979492"/>
              <a:gd name="connsiteY2260" fmla="*/ 2221421 h 5913566"/>
              <a:gd name="connsiteX2261" fmla="*/ 521966 w 5979492"/>
              <a:gd name="connsiteY2261" fmla="*/ 2209374 h 5913566"/>
              <a:gd name="connsiteX2262" fmla="*/ 522533 w 5979492"/>
              <a:gd name="connsiteY2262" fmla="*/ 2197328 h 5913566"/>
              <a:gd name="connsiteX2263" fmla="*/ 523100 w 5979492"/>
              <a:gd name="connsiteY2263" fmla="*/ 2185282 h 5913566"/>
              <a:gd name="connsiteX2264" fmla="*/ 523950 w 5979492"/>
              <a:gd name="connsiteY2264" fmla="*/ 2173510 h 5913566"/>
              <a:gd name="connsiteX2265" fmla="*/ 525084 w 5979492"/>
              <a:gd name="connsiteY2265" fmla="*/ 2161464 h 5913566"/>
              <a:gd name="connsiteX2266" fmla="*/ 521115 w 5979492"/>
              <a:gd name="connsiteY2266" fmla="*/ 2132717 h 5913566"/>
              <a:gd name="connsiteX2267" fmla="*/ 517145 w 5979492"/>
              <a:gd name="connsiteY2267" fmla="*/ 2126694 h 5913566"/>
              <a:gd name="connsiteX2268" fmla="*/ 514310 w 5979492"/>
              <a:gd name="connsiteY2268" fmla="*/ 2120671 h 5913566"/>
              <a:gd name="connsiteX2269" fmla="*/ 511475 w 5979492"/>
              <a:gd name="connsiteY2269" fmla="*/ 2114922 h 5913566"/>
              <a:gd name="connsiteX2270" fmla="*/ 509491 w 5979492"/>
              <a:gd name="connsiteY2270" fmla="*/ 2108899 h 5913566"/>
              <a:gd name="connsiteX2271" fmla="*/ 508073 w 5979492"/>
              <a:gd name="connsiteY2271" fmla="*/ 2102876 h 5913566"/>
              <a:gd name="connsiteX2272" fmla="*/ 507223 w 5979492"/>
              <a:gd name="connsiteY2272" fmla="*/ 2096853 h 5913566"/>
              <a:gd name="connsiteX2273" fmla="*/ 506656 w 5979492"/>
              <a:gd name="connsiteY2273" fmla="*/ 2091103 h 5913566"/>
              <a:gd name="connsiteX2274" fmla="*/ 506656 w 5979492"/>
              <a:gd name="connsiteY2274" fmla="*/ 2084807 h 5913566"/>
              <a:gd name="connsiteX2275" fmla="*/ 506939 w 5979492"/>
              <a:gd name="connsiteY2275" fmla="*/ 2078784 h 5913566"/>
              <a:gd name="connsiteX2276" fmla="*/ 507790 w 5979492"/>
              <a:gd name="connsiteY2276" fmla="*/ 2072761 h 5913566"/>
              <a:gd name="connsiteX2277" fmla="*/ 508924 w 5979492"/>
              <a:gd name="connsiteY2277" fmla="*/ 2066737 h 5913566"/>
              <a:gd name="connsiteX2278" fmla="*/ 510341 w 5979492"/>
              <a:gd name="connsiteY2278" fmla="*/ 2060714 h 5913566"/>
              <a:gd name="connsiteX2279" fmla="*/ 512326 w 5979492"/>
              <a:gd name="connsiteY2279" fmla="*/ 2054691 h 5913566"/>
              <a:gd name="connsiteX2280" fmla="*/ 514877 w 5979492"/>
              <a:gd name="connsiteY2280" fmla="*/ 2048668 h 5913566"/>
              <a:gd name="connsiteX2281" fmla="*/ 517429 w 5979492"/>
              <a:gd name="connsiteY2281" fmla="*/ 2042645 h 5913566"/>
              <a:gd name="connsiteX2282" fmla="*/ 520548 w 5979492"/>
              <a:gd name="connsiteY2282" fmla="*/ 2036622 h 5913566"/>
              <a:gd name="connsiteX2283" fmla="*/ 521399 w 5979492"/>
              <a:gd name="connsiteY2283" fmla="*/ 2031420 h 5913566"/>
              <a:gd name="connsiteX2284" fmla="*/ 522249 w 5979492"/>
              <a:gd name="connsiteY2284" fmla="*/ 2026492 h 5913566"/>
              <a:gd name="connsiteX2285" fmla="*/ 523383 w 5979492"/>
              <a:gd name="connsiteY2285" fmla="*/ 2022112 h 5913566"/>
              <a:gd name="connsiteX2286" fmla="*/ 524801 w 5979492"/>
              <a:gd name="connsiteY2286" fmla="*/ 2017458 h 5913566"/>
              <a:gd name="connsiteX2287" fmla="*/ 526502 w 5979492"/>
              <a:gd name="connsiteY2287" fmla="*/ 2013077 h 5913566"/>
              <a:gd name="connsiteX2288" fmla="*/ 528203 w 5979492"/>
              <a:gd name="connsiteY2288" fmla="*/ 2009244 h 5913566"/>
              <a:gd name="connsiteX2289" fmla="*/ 529904 w 5979492"/>
              <a:gd name="connsiteY2289" fmla="*/ 2005412 h 5913566"/>
              <a:gd name="connsiteX2290" fmla="*/ 531889 w 5979492"/>
              <a:gd name="connsiteY2290" fmla="*/ 2001579 h 5913566"/>
              <a:gd name="connsiteX2291" fmla="*/ 534157 w 5979492"/>
              <a:gd name="connsiteY2291" fmla="*/ 1998567 h 5913566"/>
              <a:gd name="connsiteX2292" fmla="*/ 536425 w 5979492"/>
              <a:gd name="connsiteY2292" fmla="*/ 1995008 h 5913566"/>
              <a:gd name="connsiteX2293" fmla="*/ 538693 w 5979492"/>
              <a:gd name="connsiteY2293" fmla="*/ 1992270 h 5913566"/>
              <a:gd name="connsiteX2294" fmla="*/ 541528 w 5979492"/>
              <a:gd name="connsiteY2294" fmla="*/ 1989533 h 5913566"/>
              <a:gd name="connsiteX2295" fmla="*/ 544364 w 5979492"/>
              <a:gd name="connsiteY2295" fmla="*/ 1986795 h 5913566"/>
              <a:gd name="connsiteX2296" fmla="*/ 547199 w 5979492"/>
              <a:gd name="connsiteY2296" fmla="*/ 1984330 h 5913566"/>
              <a:gd name="connsiteX2297" fmla="*/ 550318 w 5979492"/>
              <a:gd name="connsiteY2297" fmla="*/ 1981867 h 5913566"/>
              <a:gd name="connsiteX2298" fmla="*/ 553720 w 5979492"/>
              <a:gd name="connsiteY2298" fmla="*/ 1979950 h 5913566"/>
              <a:gd name="connsiteX2299" fmla="*/ 556839 w 5979492"/>
              <a:gd name="connsiteY2299" fmla="*/ 1978034 h 5913566"/>
              <a:gd name="connsiteX2300" fmla="*/ 560525 w 5979492"/>
              <a:gd name="connsiteY2300" fmla="*/ 1976117 h 5913566"/>
              <a:gd name="connsiteX2301" fmla="*/ 563927 w 5979492"/>
              <a:gd name="connsiteY2301" fmla="*/ 1974474 h 5913566"/>
              <a:gd name="connsiteX2302" fmla="*/ 567896 w 5979492"/>
              <a:gd name="connsiteY2302" fmla="*/ 1973379 h 5913566"/>
              <a:gd name="connsiteX2303" fmla="*/ 571582 w 5979492"/>
              <a:gd name="connsiteY2303" fmla="*/ 1972011 h 5913566"/>
              <a:gd name="connsiteX2304" fmla="*/ 575835 w 5979492"/>
              <a:gd name="connsiteY2304" fmla="*/ 1970916 h 5913566"/>
              <a:gd name="connsiteX2305" fmla="*/ 580087 w 5979492"/>
              <a:gd name="connsiteY2305" fmla="*/ 1969821 h 5913566"/>
              <a:gd name="connsiteX2306" fmla="*/ 584057 w 5979492"/>
              <a:gd name="connsiteY2306" fmla="*/ 1969273 h 5913566"/>
              <a:gd name="connsiteX2307" fmla="*/ 593130 w 5979492"/>
              <a:gd name="connsiteY2307" fmla="*/ 1968178 h 5913566"/>
              <a:gd name="connsiteX2308" fmla="*/ 602486 w 5979492"/>
              <a:gd name="connsiteY2308" fmla="*/ 1967630 h 5913566"/>
              <a:gd name="connsiteX2309" fmla="*/ 612409 w 5979492"/>
              <a:gd name="connsiteY2309" fmla="*/ 1967904 h 5913566"/>
              <a:gd name="connsiteX2310" fmla="*/ 622616 w 5979492"/>
              <a:gd name="connsiteY2310" fmla="*/ 1968451 h 5913566"/>
              <a:gd name="connsiteX2311" fmla="*/ 671099 w 5979492"/>
              <a:gd name="connsiteY2311" fmla="*/ 1967356 h 5913566"/>
              <a:gd name="connsiteX2312" fmla="*/ 719298 w 5979492"/>
              <a:gd name="connsiteY2312" fmla="*/ 1966261 h 5913566"/>
              <a:gd name="connsiteX2313" fmla="*/ 763243 w 5979492"/>
              <a:gd name="connsiteY2313" fmla="*/ 1965440 h 5913566"/>
              <a:gd name="connsiteX2314" fmla="*/ 785075 w 5979492"/>
              <a:gd name="connsiteY2314" fmla="*/ 1964893 h 5913566"/>
              <a:gd name="connsiteX2315" fmla="*/ 807473 w 5979492"/>
              <a:gd name="connsiteY2315" fmla="*/ 1964893 h 5913566"/>
              <a:gd name="connsiteX2316" fmla="*/ 829304 w 5979492"/>
              <a:gd name="connsiteY2316" fmla="*/ 1964893 h 5913566"/>
              <a:gd name="connsiteX2317" fmla="*/ 850852 w 5979492"/>
              <a:gd name="connsiteY2317" fmla="*/ 1965440 h 5913566"/>
              <a:gd name="connsiteX2318" fmla="*/ 872967 w 5979492"/>
              <a:gd name="connsiteY2318" fmla="*/ 1966261 h 5913566"/>
              <a:gd name="connsiteX2319" fmla="*/ 894515 w 5979492"/>
              <a:gd name="connsiteY2319" fmla="*/ 1967630 h 5913566"/>
              <a:gd name="connsiteX2320" fmla="*/ 916345 w 5979492"/>
              <a:gd name="connsiteY2320" fmla="*/ 1969546 h 5913566"/>
              <a:gd name="connsiteX2321" fmla="*/ 927119 w 5979492"/>
              <a:gd name="connsiteY2321" fmla="*/ 1971189 h 5913566"/>
              <a:gd name="connsiteX2322" fmla="*/ 937610 w 5979492"/>
              <a:gd name="connsiteY2322" fmla="*/ 1972558 h 5913566"/>
              <a:gd name="connsiteX2323" fmla="*/ 948384 w 5979492"/>
              <a:gd name="connsiteY2323" fmla="*/ 1974201 h 5913566"/>
              <a:gd name="connsiteX2324" fmla="*/ 959441 w 5979492"/>
              <a:gd name="connsiteY2324" fmla="*/ 1975844 h 5913566"/>
              <a:gd name="connsiteX2325" fmla="*/ 969932 w 5979492"/>
              <a:gd name="connsiteY2325" fmla="*/ 1978034 h 5913566"/>
              <a:gd name="connsiteX2326" fmla="*/ 980421 w 5979492"/>
              <a:gd name="connsiteY2326" fmla="*/ 1980224 h 5913566"/>
              <a:gd name="connsiteX2327" fmla="*/ 991195 w 5979492"/>
              <a:gd name="connsiteY2327" fmla="*/ 1982962 h 5913566"/>
              <a:gd name="connsiteX2328" fmla="*/ 1001686 w 5979492"/>
              <a:gd name="connsiteY2328" fmla="*/ 1985700 h 5913566"/>
              <a:gd name="connsiteX2329" fmla="*/ 1012176 w 5979492"/>
              <a:gd name="connsiteY2329" fmla="*/ 1988711 h 5913566"/>
              <a:gd name="connsiteX2330" fmla="*/ 1022950 w 5979492"/>
              <a:gd name="connsiteY2330" fmla="*/ 1991996 h 5913566"/>
              <a:gd name="connsiteX2331" fmla="*/ 1033157 w 5979492"/>
              <a:gd name="connsiteY2331" fmla="*/ 1995829 h 5913566"/>
              <a:gd name="connsiteX2332" fmla="*/ 1043647 w 5979492"/>
              <a:gd name="connsiteY2332" fmla="*/ 1999389 h 5913566"/>
              <a:gd name="connsiteX2333" fmla="*/ 1053854 w 5979492"/>
              <a:gd name="connsiteY2333" fmla="*/ 2003769 h 5913566"/>
              <a:gd name="connsiteX2334" fmla="*/ 1064344 w 5979492"/>
              <a:gd name="connsiteY2334" fmla="*/ 2007875 h 5913566"/>
              <a:gd name="connsiteX2335" fmla="*/ 1093830 w 5979492"/>
              <a:gd name="connsiteY2335" fmla="*/ 2015815 h 5913566"/>
              <a:gd name="connsiteX2336" fmla="*/ 1129271 w 5979492"/>
              <a:gd name="connsiteY2336" fmla="*/ 2024302 h 5913566"/>
              <a:gd name="connsiteX2337" fmla="*/ 1125585 w 5979492"/>
              <a:gd name="connsiteY2337" fmla="*/ 2010065 h 5913566"/>
              <a:gd name="connsiteX2338" fmla="*/ 1122750 w 5979492"/>
              <a:gd name="connsiteY2338" fmla="*/ 1996103 h 5913566"/>
              <a:gd name="connsiteX2339" fmla="*/ 1120198 w 5979492"/>
              <a:gd name="connsiteY2339" fmla="*/ 1981867 h 5913566"/>
              <a:gd name="connsiteX2340" fmla="*/ 1118213 w 5979492"/>
              <a:gd name="connsiteY2340" fmla="*/ 1967904 h 5913566"/>
              <a:gd name="connsiteX2341" fmla="*/ 1116512 w 5979492"/>
              <a:gd name="connsiteY2341" fmla="*/ 1954215 h 5913566"/>
              <a:gd name="connsiteX2342" fmla="*/ 1115095 w 5979492"/>
              <a:gd name="connsiteY2342" fmla="*/ 1940526 h 5913566"/>
              <a:gd name="connsiteX2343" fmla="*/ 1113961 w 5979492"/>
              <a:gd name="connsiteY2343" fmla="*/ 1927112 h 5913566"/>
              <a:gd name="connsiteX2344" fmla="*/ 1113677 w 5979492"/>
              <a:gd name="connsiteY2344" fmla="*/ 1913696 h 5913566"/>
              <a:gd name="connsiteX2345" fmla="*/ 1113677 w 5979492"/>
              <a:gd name="connsiteY2345" fmla="*/ 1900007 h 5913566"/>
              <a:gd name="connsiteX2346" fmla="*/ 1113961 w 5979492"/>
              <a:gd name="connsiteY2346" fmla="*/ 1886593 h 5913566"/>
              <a:gd name="connsiteX2347" fmla="*/ 1115095 w 5979492"/>
              <a:gd name="connsiteY2347" fmla="*/ 1873177 h 5913566"/>
              <a:gd name="connsiteX2348" fmla="*/ 1116512 w 5979492"/>
              <a:gd name="connsiteY2348" fmla="*/ 1860036 h 5913566"/>
              <a:gd name="connsiteX2349" fmla="*/ 1118213 w 5979492"/>
              <a:gd name="connsiteY2349" fmla="*/ 1846895 h 5913566"/>
              <a:gd name="connsiteX2350" fmla="*/ 1120482 w 5979492"/>
              <a:gd name="connsiteY2350" fmla="*/ 1833480 h 5913566"/>
              <a:gd name="connsiteX2351" fmla="*/ 1123317 w 5979492"/>
              <a:gd name="connsiteY2351" fmla="*/ 1820339 h 5913566"/>
              <a:gd name="connsiteX2352" fmla="*/ 1126436 w 5979492"/>
              <a:gd name="connsiteY2352" fmla="*/ 1807198 h 5913566"/>
              <a:gd name="connsiteX2353" fmla="*/ 1126719 w 5979492"/>
              <a:gd name="connsiteY2353" fmla="*/ 1803638 h 5913566"/>
              <a:gd name="connsiteX2354" fmla="*/ 1126719 w 5979492"/>
              <a:gd name="connsiteY2354" fmla="*/ 1803365 h 5913566"/>
              <a:gd name="connsiteX2355" fmla="*/ 1126436 w 5979492"/>
              <a:gd name="connsiteY2355" fmla="*/ 1805007 h 5913566"/>
              <a:gd name="connsiteX2356" fmla="*/ 1126436 w 5979492"/>
              <a:gd name="connsiteY2356" fmla="*/ 1807198 h 5913566"/>
              <a:gd name="connsiteX2357" fmla="*/ 1119064 w 5979492"/>
              <a:gd name="connsiteY2357" fmla="*/ 1796794 h 5913566"/>
              <a:gd name="connsiteX2358" fmla="*/ 1111693 w 5979492"/>
              <a:gd name="connsiteY2358" fmla="*/ 1786391 h 5913566"/>
              <a:gd name="connsiteX2359" fmla="*/ 995165 w 5979492"/>
              <a:gd name="connsiteY2359" fmla="*/ 1637730 h 5913566"/>
              <a:gd name="connsiteX2360" fmla="*/ 985242 w 5979492"/>
              <a:gd name="connsiteY2360" fmla="*/ 1625958 h 5913566"/>
              <a:gd name="connsiteX2361" fmla="*/ 975602 w 5979492"/>
              <a:gd name="connsiteY2361" fmla="*/ 1614185 h 5913566"/>
              <a:gd name="connsiteX2362" fmla="*/ 966529 w 5979492"/>
              <a:gd name="connsiteY2362" fmla="*/ 1602413 h 5913566"/>
              <a:gd name="connsiteX2363" fmla="*/ 957740 w 5979492"/>
              <a:gd name="connsiteY2363" fmla="*/ 1590367 h 5913566"/>
              <a:gd name="connsiteX2364" fmla="*/ 948951 w 5979492"/>
              <a:gd name="connsiteY2364" fmla="*/ 1578046 h 5913566"/>
              <a:gd name="connsiteX2365" fmla="*/ 940728 w 5979492"/>
              <a:gd name="connsiteY2365" fmla="*/ 1565727 h 5913566"/>
              <a:gd name="connsiteX2366" fmla="*/ 932790 w 5979492"/>
              <a:gd name="connsiteY2366" fmla="*/ 1553407 h 5913566"/>
              <a:gd name="connsiteX2367" fmla="*/ 925135 w 5979492"/>
              <a:gd name="connsiteY2367" fmla="*/ 1541087 h 5913566"/>
              <a:gd name="connsiteX2368" fmla="*/ 917763 w 5979492"/>
              <a:gd name="connsiteY2368" fmla="*/ 1528493 h 5913566"/>
              <a:gd name="connsiteX2369" fmla="*/ 910675 w 5979492"/>
              <a:gd name="connsiteY2369" fmla="*/ 1515900 h 5913566"/>
              <a:gd name="connsiteX2370" fmla="*/ 903870 w 5979492"/>
              <a:gd name="connsiteY2370" fmla="*/ 1503032 h 5913566"/>
              <a:gd name="connsiteX2371" fmla="*/ 897350 w 5979492"/>
              <a:gd name="connsiteY2371" fmla="*/ 1490165 h 5913566"/>
              <a:gd name="connsiteX2372" fmla="*/ 891395 w 5979492"/>
              <a:gd name="connsiteY2372" fmla="*/ 1477297 h 5913566"/>
              <a:gd name="connsiteX2373" fmla="*/ 885725 w 5979492"/>
              <a:gd name="connsiteY2373" fmla="*/ 1464156 h 5913566"/>
              <a:gd name="connsiteX2374" fmla="*/ 880338 w 5979492"/>
              <a:gd name="connsiteY2374" fmla="*/ 1451014 h 5913566"/>
              <a:gd name="connsiteX2375" fmla="*/ 874951 w 5979492"/>
              <a:gd name="connsiteY2375" fmla="*/ 1437873 h 5913566"/>
              <a:gd name="connsiteX2376" fmla="*/ 870132 w 5979492"/>
              <a:gd name="connsiteY2376" fmla="*/ 1424732 h 5913566"/>
              <a:gd name="connsiteX2377" fmla="*/ 865311 w 5979492"/>
              <a:gd name="connsiteY2377" fmla="*/ 1411043 h 5913566"/>
              <a:gd name="connsiteX2378" fmla="*/ 861342 w 5979492"/>
              <a:gd name="connsiteY2378" fmla="*/ 1397354 h 5913566"/>
              <a:gd name="connsiteX2379" fmla="*/ 857373 w 5979492"/>
              <a:gd name="connsiteY2379" fmla="*/ 1383940 h 5913566"/>
              <a:gd name="connsiteX2380" fmla="*/ 853687 w 5979492"/>
              <a:gd name="connsiteY2380" fmla="*/ 1370251 h 5913566"/>
              <a:gd name="connsiteX2381" fmla="*/ 850285 w 5979492"/>
              <a:gd name="connsiteY2381" fmla="*/ 1356288 h 5913566"/>
              <a:gd name="connsiteX2382" fmla="*/ 847450 w 5979492"/>
              <a:gd name="connsiteY2382" fmla="*/ 1342599 h 5913566"/>
              <a:gd name="connsiteX2383" fmla="*/ 844615 w 5979492"/>
              <a:gd name="connsiteY2383" fmla="*/ 1328363 h 5913566"/>
              <a:gd name="connsiteX2384" fmla="*/ 842346 w 5979492"/>
              <a:gd name="connsiteY2384" fmla="*/ 1314126 h 5913566"/>
              <a:gd name="connsiteX2385" fmla="*/ 840361 w 5979492"/>
              <a:gd name="connsiteY2385" fmla="*/ 1300164 h 5913566"/>
              <a:gd name="connsiteX2386" fmla="*/ 838377 w 5979492"/>
              <a:gd name="connsiteY2386" fmla="*/ 1285928 h 5913566"/>
              <a:gd name="connsiteX2387" fmla="*/ 836959 w 5979492"/>
              <a:gd name="connsiteY2387" fmla="*/ 1271144 h 5913566"/>
              <a:gd name="connsiteX2388" fmla="*/ 836109 w 5979492"/>
              <a:gd name="connsiteY2388" fmla="*/ 1256907 h 5913566"/>
              <a:gd name="connsiteX2389" fmla="*/ 835258 w 5979492"/>
              <a:gd name="connsiteY2389" fmla="*/ 1242397 h 5913566"/>
              <a:gd name="connsiteX2390" fmla="*/ 834691 w 5979492"/>
              <a:gd name="connsiteY2390" fmla="*/ 1227340 h 5913566"/>
              <a:gd name="connsiteX2391" fmla="*/ 834408 w 5979492"/>
              <a:gd name="connsiteY2391" fmla="*/ 1212829 h 5913566"/>
              <a:gd name="connsiteX2392" fmla="*/ 834691 w 5979492"/>
              <a:gd name="connsiteY2392" fmla="*/ 1210365 h 5913566"/>
              <a:gd name="connsiteX2393" fmla="*/ 834975 w 5979492"/>
              <a:gd name="connsiteY2393" fmla="*/ 1207628 h 5913566"/>
              <a:gd name="connsiteX2394" fmla="*/ 835825 w 5979492"/>
              <a:gd name="connsiteY2394" fmla="*/ 1202700 h 5913566"/>
              <a:gd name="connsiteX2395" fmla="*/ 837526 w 5979492"/>
              <a:gd name="connsiteY2395" fmla="*/ 1197224 h 5913566"/>
              <a:gd name="connsiteX2396" fmla="*/ 839511 w 5979492"/>
              <a:gd name="connsiteY2396" fmla="*/ 1192022 h 5913566"/>
              <a:gd name="connsiteX2397" fmla="*/ 844331 w 5979492"/>
              <a:gd name="connsiteY2397" fmla="*/ 1181618 h 5913566"/>
              <a:gd name="connsiteX2398" fmla="*/ 846883 w 5979492"/>
              <a:gd name="connsiteY2398" fmla="*/ 1176417 h 5913566"/>
              <a:gd name="connsiteX2399" fmla="*/ 848867 w 5979492"/>
              <a:gd name="connsiteY2399" fmla="*/ 1171215 h 5913566"/>
              <a:gd name="connsiteX2400" fmla="*/ 848584 w 5979492"/>
              <a:gd name="connsiteY2400" fmla="*/ 1167930 h 5913566"/>
              <a:gd name="connsiteX2401" fmla="*/ 848867 w 5979492"/>
              <a:gd name="connsiteY2401" fmla="*/ 1164644 h 5913566"/>
              <a:gd name="connsiteX2402" fmla="*/ 850001 w 5979492"/>
              <a:gd name="connsiteY2402" fmla="*/ 1161359 h 5913566"/>
              <a:gd name="connsiteX2403" fmla="*/ 851419 w 5979492"/>
              <a:gd name="connsiteY2403" fmla="*/ 1158348 h 5913566"/>
              <a:gd name="connsiteX2404" fmla="*/ 849151 w 5979492"/>
              <a:gd name="connsiteY2404" fmla="*/ 1152325 h 5913566"/>
              <a:gd name="connsiteX2405" fmla="*/ 847166 w 5979492"/>
              <a:gd name="connsiteY2405" fmla="*/ 1146302 h 5913566"/>
              <a:gd name="connsiteX2406" fmla="*/ 845182 w 5979492"/>
              <a:gd name="connsiteY2406" fmla="*/ 1140279 h 5913566"/>
              <a:gd name="connsiteX2407" fmla="*/ 843480 w 5979492"/>
              <a:gd name="connsiteY2407" fmla="*/ 1134256 h 5913566"/>
              <a:gd name="connsiteX2408" fmla="*/ 840361 w 5979492"/>
              <a:gd name="connsiteY2408" fmla="*/ 1122209 h 5913566"/>
              <a:gd name="connsiteX2409" fmla="*/ 837810 w 5979492"/>
              <a:gd name="connsiteY2409" fmla="*/ 1109889 h 5913566"/>
              <a:gd name="connsiteX2410" fmla="*/ 836109 w 5979492"/>
              <a:gd name="connsiteY2410" fmla="*/ 1097569 h 5913566"/>
              <a:gd name="connsiteX2411" fmla="*/ 834691 w 5979492"/>
              <a:gd name="connsiteY2411" fmla="*/ 1085249 h 5913566"/>
              <a:gd name="connsiteX2412" fmla="*/ 833557 w 5979492"/>
              <a:gd name="connsiteY2412" fmla="*/ 1072930 h 5913566"/>
              <a:gd name="connsiteX2413" fmla="*/ 832423 w 5979492"/>
              <a:gd name="connsiteY2413" fmla="*/ 1060336 h 5913566"/>
              <a:gd name="connsiteX2414" fmla="*/ 831573 w 5979492"/>
              <a:gd name="connsiteY2414" fmla="*/ 1035422 h 5913566"/>
              <a:gd name="connsiteX2415" fmla="*/ 830721 w 5979492"/>
              <a:gd name="connsiteY2415" fmla="*/ 1010509 h 5913566"/>
              <a:gd name="connsiteX2416" fmla="*/ 830438 w 5979492"/>
              <a:gd name="connsiteY2416" fmla="*/ 998188 h 5913566"/>
              <a:gd name="connsiteX2417" fmla="*/ 829871 w 5979492"/>
              <a:gd name="connsiteY2417" fmla="*/ 985869 h 5913566"/>
              <a:gd name="connsiteX2418" fmla="*/ 829020 w 5979492"/>
              <a:gd name="connsiteY2418" fmla="*/ 973275 h 5913566"/>
              <a:gd name="connsiteX2419" fmla="*/ 827886 w 5979492"/>
              <a:gd name="connsiteY2419" fmla="*/ 960955 h 5913566"/>
              <a:gd name="connsiteX2420" fmla="*/ 827603 w 5979492"/>
              <a:gd name="connsiteY2420" fmla="*/ 957669 h 5913566"/>
              <a:gd name="connsiteX2421" fmla="*/ 827603 w 5979492"/>
              <a:gd name="connsiteY2421" fmla="*/ 954384 h 5913566"/>
              <a:gd name="connsiteX2422" fmla="*/ 827886 w 5979492"/>
              <a:gd name="connsiteY2422" fmla="*/ 951373 h 5913566"/>
              <a:gd name="connsiteX2423" fmla="*/ 828453 w 5979492"/>
              <a:gd name="connsiteY2423" fmla="*/ 948088 h 5913566"/>
              <a:gd name="connsiteX2424" fmla="*/ 829304 w 5979492"/>
              <a:gd name="connsiteY2424" fmla="*/ 945350 h 5913566"/>
              <a:gd name="connsiteX2425" fmla="*/ 830438 w 5979492"/>
              <a:gd name="connsiteY2425" fmla="*/ 942885 h 5913566"/>
              <a:gd name="connsiteX2426" fmla="*/ 831573 w 5979492"/>
              <a:gd name="connsiteY2426" fmla="*/ 939874 h 5913566"/>
              <a:gd name="connsiteX2427" fmla="*/ 832990 w 5979492"/>
              <a:gd name="connsiteY2427" fmla="*/ 937410 h 5913566"/>
              <a:gd name="connsiteX2428" fmla="*/ 834975 w 5979492"/>
              <a:gd name="connsiteY2428" fmla="*/ 934946 h 5913566"/>
              <a:gd name="connsiteX2429" fmla="*/ 836676 w 5979492"/>
              <a:gd name="connsiteY2429" fmla="*/ 932756 h 5913566"/>
              <a:gd name="connsiteX2430" fmla="*/ 838660 w 5979492"/>
              <a:gd name="connsiteY2430" fmla="*/ 930566 h 5913566"/>
              <a:gd name="connsiteX2431" fmla="*/ 841212 w 5979492"/>
              <a:gd name="connsiteY2431" fmla="*/ 928376 h 5913566"/>
              <a:gd name="connsiteX2432" fmla="*/ 843480 w 5979492"/>
              <a:gd name="connsiteY2432" fmla="*/ 926459 h 5913566"/>
              <a:gd name="connsiteX2433" fmla="*/ 846032 w 5979492"/>
              <a:gd name="connsiteY2433" fmla="*/ 924543 h 5913566"/>
              <a:gd name="connsiteX2434" fmla="*/ 851419 w 5979492"/>
              <a:gd name="connsiteY2434" fmla="*/ 920983 h 5913566"/>
              <a:gd name="connsiteX2435" fmla="*/ 857657 w 5979492"/>
              <a:gd name="connsiteY2435" fmla="*/ 918246 h 5913566"/>
              <a:gd name="connsiteX2436" fmla="*/ 863894 w 5979492"/>
              <a:gd name="connsiteY2436" fmla="*/ 915508 h 5913566"/>
              <a:gd name="connsiteX2437" fmla="*/ 870699 w 5979492"/>
              <a:gd name="connsiteY2437" fmla="*/ 913318 h 5913566"/>
              <a:gd name="connsiteX2438" fmla="*/ 877503 w 5979492"/>
              <a:gd name="connsiteY2438" fmla="*/ 911675 h 5913566"/>
              <a:gd name="connsiteX2439" fmla="*/ 884308 w 5979492"/>
              <a:gd name="connsiteY2439" fmla="*/ 910032 h 5913566"/>
              <a:gd name="connsiteX2440" fmla="*/ 891112 w 5979492"/>
              <a:gd name="connsiteY2440" fmla="*/ 908937 h 5913566"/>
              <a:gd name="connsiteX2441" fmla="*/ 898200 w 5979492"/>
              <a:gd name="connsiteY2441" fmla="*/ 908116 h 5913566"/>
              <a:gd name="connsiteX2442" fmla="*/ 904721 w 5979492"/>
              <a:gd name="connsiteY2442" fmla="*/ 907569 h 5913566"/>
              <a:gd name="connsiteX2443" fmla="*/ 930521 w 5979492"/>
              <a:gd name="connsiteY2443" fmla="*/ 906474 h 5913566"/>
              <a:gd name="connsiteX2444" fmla="*/ 956322 w 5979492"/>
              <a:gd name="connsiteY2444" fmla="*/ 905104 h 5913566"/>
              <a:gd name="connsiteX2445" fmla="*/ 1008207 w 5979492"/>
              <a:gd name="connsiteY2445" fmla="*/ 902367 h 5913566"/>
              <a:gd name="connsiteX2446" fmla="*/ 1034008 w 5979492"/>
              <a:gd name="connsiteY2446" fmla="*/ 901546 h 5913566"/>
              <a:gd name="connsiteX2447" fmla="*/ 1059808 w 5979492"/>
              <a:gd name="connsiteY2447" fmla="*/ 900724 h 5913566"/>
              <a:gd name="connsiteX2448" fmla="*/ 1085325 w 5979492"/>
              <a:gd name="connsiteY2448" fmla="*/ 900724 h 5913566"/>
              <a:gd name="connsiteX2449" fmla="*/ 1098367 w 5979492"/>
              <a:gd name="connsiteY2449" fmla="*/ 900998 h 5913566"/>
              <a:gd name="connsiteX2450" fmla="*/ 1111126 w 5979492"/>
              <a:gd name="connsiteY2450" fmla="*/ 901272 h 5913566"/>
              <a:gd name="connsiteX2451" fmla="*/ 1123884 w 5979492"/>
              <a:gd name="connsiteY2451" fmla="*/ 901819 h 5913566"/>
              <a:gd name="connsiteX2452" fmla="*/ 1136643 w 5979492"/>
              <a:gd name="connsiteY2452" fmla="*/ 902641 h 5913566"/>
              <a:gd name="connsiteX2453" fmla="*/ 1149401 w 5979492"/>
              <a:gd name="connsiteY2453" fmla="*/ 903736 h 5913566"/>
              <a:gd name="connsiteX2454" fmla="*/ 1162160 w 5979492"/>
              <a:gd name="connsiteY2454" fmla="*/ 905104 h 5913566"/>
              <a:gd name="connsiteX2455" fmla="*/ 1174918 w 5979492"/>
              <a:gd name="connsiteY2455" fmla="*/ 906474 h 5913566"/>
              <a:gd name="connsiteX2456" fmla="*/ 1187677 w 5979492"/>
              <a:gd name="connsiteY2456" fmla="*/ 908390 h 5913566"/>
              <a:gd name="connsiteX2457" fmla="*/ 1200152 w 5979492"/>
              <a:gd name="connsiteY2457" fmla="*/ 910307 h 5913566"/>
              <a:gd name="connsiteX2458" fmla="*/ 1212910 w 5979492"/>
              <a:gd name="connsiteY2458" fmla="*/ 912770 h 5913566"/>
              <a:gd name="connsiteX2459" fmla="*/ 1225102 w 5979492"/>
              <a:gd name="connsiteY2459" fmla="*/ 915508 h 5913566"/>
              <a:gd name="connsiteX2460" fmla="*/ 1237577 w 5979492"/>
              <a:gd name="connsiteY2460" fmla="*/ 918793 h 5913566"/>
              <a:gd name="connsiteX2461" fmla="*/ 1250052 w 5979492"/>
              <a:gd name="connsiteY2461" fmla="*/ 922079 h 5913566"/>
              <a:gd name="connsiteX2462" fmla="*/ 1262527 w 5979492"/>
              <a:gd name="connsiteY2462" fmla="*/ 925911 h 5913566"/>
              <a:gd name="connsiteX2463" fmla="*/ 1275002 w 5979492"/>
              <a:gd name="connsiteY2463" fmla="*/ 930292 h 5913566"/>
              <a:gd name="connsiteX2464" fmla="*/ 1287193 w 5979492"/>
              <a:gd name="connsiteY2464" fmla="*/ 934672 h 5913566"/>
              <a:gd name="connsiteX2465" fmla="*/ 1299668 w 5979492"/>
              <a:gd name="connsiteY2465" fmla="*/ 939874 h 5913566"/>
              <a:gd name="connsiteX2466" fmla="*/ 1311860 w 5979492"/>
              <a:gd name="connsiteY2466" fmla="*/ 945350 h 5913566"/>
              <a:gd name="connsiteX2467" fmla="*/ 1321500 w 5979492"/>
              <a:gd name="connsiteY2467" fmla="*/ 948909 h 5913566"/>
              <a:gd name="connsiteX2468" fmla="*/ 1331706 w 5979492"/>
              <a:gd name="connsiteY2468" fmla="*/ 952194 h 5913566"/>
              <a:gd name="connsiteX2469" fmla="*/ 1340779 w 5979492"/>
              <a:gd name="connsiteY2469" fmla="*/ 956301 h 5913566"/>
              <a:gd name="connsiteX2470" fmla="*/ 1345599 w 5979492"/>
              <a:gd name="connsiteY2470" fmla="*/ 958217 h 5913566"/>
              <a:gd name="connsiteX2471" fmla="*/ 1350135 w 5979492"/>
              <a:gd name="connsiteY2471" fmla="*/ 960681 h 5913566"/>
              <a:gd name="connsiteX2472" fmla="*/ 1354104 w 5979492"/>
              <a:gd name="connsiteY2472" fmla="*/ 963419 h 5913566"/>
              <a:gd name="connsiteX2473" fmla="*/ 1358074 w 5979492"/>
              <a:gd name="connsiteY2473" fmla="*/ 966157 h 5913566"/>
              <a:gd name="connsiteX2474" fmla="*/ 1361760 w 5979492"/>
              <a:gd name="connsiteY2474" fmla="*/ 969168 h 5913566"/>
              <a:gd name="connsiteX2475" fmla="*/ 1365446 w 5979492"/>
              <a:gd name="connsiteY2475" fmla="*/ 972453 h 5913566"/>
              <a:gd name="connsiteX2476" fmla="*/ 1368564 w 5979492"/>
              <a:gd name="connsiteY2476" fmla="*/ 976560 h 5913566"/>
              <a:gd name="connsiteX2477" fmla="*/ 1371683 w 5979492"/>
              <a:gd name="connsiteY2477" fmla="*/ 980667 h 5913566"/>
              <a:gd name="connsiteX2478" fmla="*/ 1373951 w 5979492"/>
              <a:gd name="connsiteY2478" fmla="*/ 985047 h 5913566"/>
              <a:gd name="connsiteX2479" fmla="*/ 1376503 w 5979492"/>
              <a:gd name="connsiteY2479" fmla="*/ 989975 h 5913566"/>
              <a:gd name="connsiteX2480" fmla="*/ 1455322 w 5979492"/>
              <a:gd name="connsiteY2480" fmla="*/ 995725 h 5913566"/>
              <a:gd name="connsiteX2481" fmla="*/ 1461560 w 5979492"/>
              <a:gd name="connsiteY2481" fmla="*/ 994355 h 5913566"/>
              <a:gd name="connsiteX2482" fmla="*/ 1466379 w 5979492"/>
              <a:gd name="connsiteY2482" fmla="*/ 992713 h 5913566"/>
              <a:gd name="connsiteX2483" fmla="*/ 1470916 w 5979492"/>
              <a:gd name="connsiteY2483" fmla="*/ 990797 h 5913566"/>
              <a:gd name="connsiteX2484" fmla="*/ 1474318 w 5979492"/>
              <a:gd name="connsiteY2484" fmla="*/ 988607 h 5913566"/>
              <a:gd name="connsiteX2485" fmla="*/ 1477153 w 5979492"/>
              <a:gd name="connsiteY2485" fmla="*/ 985869 h 5913566"/>
              <a:gd name="connsiteX2486" fmla="*/ 1479138 w 5979492"/>
              <a:gd name="connsiteY2486" fmla="*/ 983404 h 5913566"/>
              <a:gd name="connsiteX2487" fmla="*/ 1480839 w 5979492"/>
              <a:gd name="connsiteY2487" fmla="*/ 980119 h 5913566"/>
              <a:gd name="connsiteX2488" fmla="*/ 1481690 w 5979492"/>
              <a:gd name="connsiteY2488" fmla="*/ 977108 h 5913566"/>
              <a:gd name="connsiteX2489" fmla="*/ 1482256 w 5979492"/>
              <a:gd name="connsiteY2489" fmla="*/ 973548 h 5913566"/>
              <a:gd name="connsiteX2490" fmla="*/ 1482256 w 5979492"/>
              <a:gd name="connsiteY2490" fmla="*/ 970263 h 5913566"/>
              <a:gd name="connsiteX2491" fmla="*/ 1481973 w 5979492"/>
              <a:gd name="connsiteY2491" fmla="*/ 966430 h 5913566"/>
              <a:gd name="connsiteX2492" fmla="*/ 1481690 w 5979492"/>
              <a:gd name="connsiteY2492" fmla="*/ 962597 h 5913566"/>
              <a:gd name="connsiteX2493" fmla="*/ 1479988 w 5979492"/>
              <a:gd name="connsiteY2493" fmla="*/ 954384 h 5913566"/>
              <a:gd name="connsiteX2494" fmla="*/ 1478571 w 5979492"/>
              <a:gd name="connsiteY2494" fmla="*/ 945623 h 5913566"/>
              <a:gd name="connsiteX2495" fmla="*/ 1476019 w 5979492"/>
              <a:gd name="connsiteY2495" fmla="*/ 930839 h 5913566"/>
              <a:gd name="connsiteX2496" fmla="*/ 1472901 w 5979492"/>
              <a:gd name="connsiteY2496" fmla="*/ 915508 h 5913566"/>
              <a:gd name="connsiteX2497" fmla="*/ 1471483 w 5979492"/>
              <a:gd name="connsiteY2497" fmla="*/ 908116 h 5913566"/>
              <a:gd name="connsiteX2498" fmla="*/ 1470348 w 5979492"/>
              <a:gd name="connsiteY2498" fmla="*/ 900724 h 5913566"/>
              <a:gd name="connsiteX2499" fmla="*/ 1469498 w 5979492"/>
              <a:gd name="connsiteY2499" fmla="*/ 893058 h 5913566"/>
              <a:gd name="connsiteX2500" fmla="*/ 1469214 w 5979492"/>
              <a:gd name="connsiteY2500" fmla="*/ 885667 h 5913566"/>
              <a:gd name="connsiteX2501" fmla="*/ 1468931 w 5979492"/>
              <a:gd name="connsiteY2501" fmla="*/ 878001 h 5913566"/>
              <a:gd name="connsiteX2502" fmla="*/ 1469498 w 5979492"/>
              <a:gd name="connsiteY2502" fmla="*/ 870335 h 5913566"/>
              <a:gd name="connsiteX2503" fmla="*/ 1470348 w 5979492"/>
              <a:gd name="connsiteY2503" fmla="*/ 862943 h 5913566"/>
              <a:gd name="connsiteX2504" fmla="*/ 1471199 w 5979492"/>
              <a:gd name="connsiteY2504" fmla="*/ 859110 h 5913566"/>
              <a:gd name="connsiteX2505" fmla="*/ 1472050 w 5979492"/>
              <a:gd name="connsiteY2505" fmla="*/ 855825 h 5913566"/>
              <a:gd name="connsiteX2506" fmla="*/ 1473184 w 5979492"/>
              <a:gd name="connsiteY2506" fmla="*/ 851992 h 5913566"/>
              <a:gd name="connsiteX2507" fmla="*/ 1474602 w 5979492"/>
              <a:gd name="connsiteY2507" fmla="*/ 848433 h 5913566"/>
              <a:gd name="connsiteX2508" fmla="*/ 1476019 w 5979492"/>
              <a:gd name="connsiteY2508" fmla="*/ 844600 h 5913566"/>
              <a:gd name="connsiteX2509" fmla="*/ 1477720 w 5979492"/>
              <a:gd name="connsiteY2509" fmla="*/ 841041 h 5913566"/>
              <a:gd name="connsiteX2510" fmla="*/ 1479705 w 5979492"/>
              <a:gd name="connsiteY2510" fmla="*/ 837482 h 5913566"/>
              <a:gd name="connsiteX2511" fmla="*/ 1482256 w 5979492"/>
              <a:gd name="connsiteY2511" fmla="*/ 833649 h 5913566"/>
              <a:gd name="connsiteX2512" fmla="*/ 1484525 w 5979492"/>
              <a:gd name="connsiteY2512" fmla="*/ 830364 h 5913566"/>
              <a:gd name="connsiteX2513" fmla="*/ 1487360 w 5979492"/>
              <a:gd name="connsiteY2513" fmla="*/ 826531 h 5913566"/>
              <a:gd name="connsiteX2514" fmla="*/ 1492180 w 5979492"/>
              <a:gd name="connsiteY2514" fmla="*/ 822424 h 5913566"/>
              <a:gd name="connsiteX2515" fmla="*/ 1497000 w 5979492"/>
              <a:gd name="connsiteY2515" fmla="*/ 818044 h 5913566"/>
              <a:gd name="connsiteX2516" fmla="*/ 1502103 w 5979492"/>
              <a:gd name="connsiteY2516" fmla="*/ 813937 h 5913566"/>
              <a:gd name="connsiteX2517" fmla="*/ 1507206 w 5979492"/>
              <a:gd name="connsiteY2517" fmla="*/ 810652 h 5913566"/>
              <a:gd name="connsiteX2518" fmla="*/ 1512310 w 5979492"/>
              <a:gd name="connsiteY2518" fmla="*/ 807093 h 5913566"/>
              <a:gd name="connsiteX2519" fmla="*/ 1517413 w 5979492"/>
              <a:gd name="connsiteY2519" fmla="*/ 804081 h 5913566"/>
              <a:gd name="connsiteX2520" fmla="*/ 1522801 w 5979492"/>
              <a:gd name="connsiteY2520" fmla="*/ 801069 h 5913566"/>
              <a:gd name="connsiteX2521" fmla="*/ 1528187 w 5979492"/>
              <a:gd name="connsiteY2521" fmla="*/ 798606 h 5913566"/>
              <a:gd name="connsiteX2522" fmla="*/ 1533858 w 5979492"/>
              <a:gd name="connsiteY2522" fmla="*/ 796141 h 5913566"/>
              <a:gd name="connsiteX2523" fmla="*/ 1539245 w 5979492"/>
              <a:gd name="connsiteY2523" fmla="*/ 794225 h 5913566"/>
              <a:gd name="connsiteX2524" fmla="*/ 1544631 w 5979492"/>
              <a:gd name="connsiteY2524" fmla="*/ 792309 h 5913566"/>
              <a:gd name="connsiteX2525" fmla="*/ 1550302 w 5979492"/>
              <a:gd name="connsiteY2525" fmla="*/ 790666 h 5913566"/>
              <a:gd name="connsiteX2526" fmla="*/ 1555972 w 5979492"/>
              <a:gd name="connsiteY2526" fmla="*/ 789023 h 5913566"/>
              <a:gd name="connsiteX2527" fmla="*/ 1561643 w 5979492"/>
              <a:gd name="connsiteY2527" fmla="*/ 787655 h 5913566"/>
              <a:gd name="connsiteX2528" fmla="*/ 1567597 w 5979492"/>
              <a:gd name="connsiteY2528" fmla="*/ 786560 h 5913566"/>
              <a:gd name="connsiteX2529" fmla="*/ 1573268 w 5979492"/>
              <a:gd name="connsiteY2529" fmla="*/ 785738 h 5913566"/>
              <a:gd name="connsiteX2530" fmla="*/ 1585176 w 5979492"/>
              <a:gd name="connsiteY2530" fmla="*/ 784370 h 5913566"/>
              <a:gd name="connsiteX2531" fmla="*/ 1596800 w 5979492"/>
              <a:gd name="connsiteY2531" fmla="*/ 783274 h 5913566"/>
              <a:gd name="connsiteX2532" fmla="*/ 1608708 w 5979492"/>
              <a:gd name="connsiteY2532" fmla="*/ 782727 h 5913566"/>
              <a:gd name="connsiteX2533" fmla="*/ 1620899 w 5979492"/>
              <a:gd name="connsiteY2533" fmla="*/ 783000 h 5913566"/>
              <a:gd name="connsiteX2534" fmla="*/ 1633090 w 5979492"/>
              <a:gd name="connsiteY2534" fmla="*/ 783274 h 5913566"/>
              <a:gd name="connsiteX2535" fmla="*/ 1645565 w 5979492"/>
              <a:gd name="connsiteY2535" fmla="*/ 784095 h 5913566"/>
              <a:gd name="connsiteX2536" fmla="*/ 1670232 w 5979492"/>
              <a:gd name="connsiteY2536" fmla="*/ 786012 h 5913566"/>
              <a:gd name="connsiteX2537" fmla="*/ 1734025 w 5979492"/>
              <a:gd name="connsiteY2537" fmla="*/ 784917 h 5913566"/>
              <a:gd name="connsiteX2538" fmla="*/ 1746500 w 5979492"/>
              <a:gd name="connsiteY2538" fmla="*/ 784643 h 5913566"/>
              <a:gd name="connsiteX2539" fmla="*/ 1758975 w 5979492"/>
              <a:gd name="connsiteY2539" fmla="*/ 784370 h 5913566"/>
              <a:gd name="connsiteX2540" fmla="*/ 1783924 w 5979492"/>
              <a:gd name="connsiteY2540" fmla="*/ 783000 h 5913566"/>
              <a:gd name="connsiteX2541" fmla="*/ 1808591 w 5979492"/>
              <a:gd name="connsiteY2541" fmla="*/ 781905 h 5913566"/>
              <a:gd name="connsiteX2542" fmla="*/ 1821066 w 5979492"/>
              <a:gd name="connsiteY2542" fmla="*/ 781632 h 5913566"/>
              <a:gd name="connsiteX2543" fmla="*/ 1833541 w 5979492"/>
              <a:gd name="connsiteY2543" fmla="*/ 781358 h 5913566"/>
              <a:gd name="connsiteX2544" fmla="*/ 1845732 w 5979492"/>
              <a:gd name="connsiteY2544" fmla="*/ 781632 h 5913566"/>
              <a:gd name="connsiteX2545" fmla="*/ 1858207 w 5979492"/>
              <a:gd name="connsiteY2545" fmla="*/ 782179 h 5913566"/>
              <a:gd name="connsiteX2546" fmla="*/ 1870399 w 5979492"/>
              <a:gd name="connsiteY2546" fmla="*/ 783274 h 5913566"/>
              <a:gd name="connsiteX2547" fmla="*/ 1882590 w 5979492"/>
              <a:gd name="connsiteY2547" fmla="*/ 784917 h 5913566"/>
              <a:gd name="connsiteX2548" fmla="*/ 1895065 w 5979492"/>
              <a:gd name="connsiteY2548" fmla="*/ 787107 h 5913566"/>
              <a:gd name="connsiteX2549" fmla="*/ 1901020 w 5979492"/>
              <a:gd name="connsiteY2549" fmla="*/ 788202 h 5913566"/>
              <a:gd name="connsiteX2550" fmla="*/ 1907257 w 5979492"/>
              <a:gd name="connsiteY2550" fmla="*/ 789571 h 5913566"/>
              <a:gd name="connsiteX2551" fmla="*/ 1913212 w 5979492"/>
              <a:gd name="connsiteY2551" fmla="*/ 791488 h 5913566"/>
              <a:gd name="connsiteX2552" fmla="*/ 1919165 w 5979492"/>
              <a:gd name="connsiteY2552" fmla="*/ 793404 h 5913566"/>
              <a:gd name="connsiteX2553" fmla="*/ 1925403 w 5979492"/>
              <a:gd name="connsiteY2553" fmla="*/ 795321 h 5913566"/>
              <a:gd name="connsiteX2554" fmla="*/ 1931357 w 5979492"/>
              <a:gd name="connsiteY2554" fmla="*/ 797784 h 5913566"/>
              <a:gd name="connsiteX2555" fmla="*/ 1941563 w 5979492"/>
              <a:gd name="connsiteY2555" fmla="*/ 798879 h 5913566"/>
              <a:gd name="connsiteX2556" fmla="*/ 1950920 w 5979492"/>
              <a:gd name="connsiteY2556" fmla="*/ 799701 h 5913566"/>
              <a:gd name="connsiteX2557" fmla="*/ 1959141 w 5979492"/>
              <a:gd name="connsiteY2557" fmla="*/ 799701 h 5913566"/>
              <a:gd name="connsiteX2558" fmla="*/ 1966513 w 5979492"/>
              <a:gd name="connsiteY2558" fmla="*/ 799427 h 5913566"/>
              <a:gd name="connsiteX2559" fmla="*/ 1973035 w 5979492"/>
              <a:gd name="connsiteY2559" fmla="*/ 798606 h 5913566"/>
              <a:gd name="connsiteX2560" fmla="*/ 1978705 w 5979492"/>
              <a:gd name="connsiteY2560" fmla="*/ 797511 h 5913566"/>
              <a:gd name="connsiteX2561" fmla="*/ 1983524 w 5979492"/>
              <a:gd name="connsiteY2561" fmla="*/ 795594 h 5913566"/>
              <a:gd name="connsiteX2562" fmla="*/ 1987494 w 5979492"/>
              <a:gd name="connsiteY2562" fmla="*/ 793404 h 5913566"/>
              <a:gd name="connsiteX2563" fmla="*/ 1990896 w 5979492"/>
              <a:gd name="connsiteY2563" fmla="*/ 791214 h 5913566"/>
              <a:gd name="connsiteX2564" fmla="*/ 1993732 w 5979492"/>
              <a:gd name="connsiteY2564" fmla="*/ 788202 h 5913566"/>
              <a:gd name="connsiteX2565" fmla="*/ 1996000 w 5979492"/>
              <a:gd name="connsiteY2565" fmla="*/ 785190 h 5913566"/>
              <a:gd name="connsiteX2566" fmla="*/ 1997701 w 5979492"/>
              <a:gd name="connsiteY2566" fmla="*/ 781632 h 5913566"/>
              <a:gd name="connsiteX2567" fmla="*/ 1998835 w 5979492"/>
              <a:gd name="connsiteY2567" fmla="*/ 778072 h 5913566"/>
              <a:gd name="connsiteX2568" fmla="*/ 1999686 w 5979492"/>
              <a:gd name="connsiteY2568" fmla="*/ 774239 h 5913566"/>
              <a:gd name="connsiteX2569" fmla="*/ 2000253 w 5979492"/>
              <a:gd name="connsiteY2569" fmla="*/ 769859 h 5913566"/>
              <a:gd name="connsiteX2570" fmla="*/ 2000253 w 5979492"/>
              <a:gd name="connsiteY2570" fmla="*/ 765753 h 5913566"/>
              <a:gd name="connsiteX2571" fmla="*/ 1999969 w 5979492"/>
              <a:gd name="connsiteY2571" fmla="*/ 761372 h 5913566"/>
              <a:gd name="connsiteX2572" fmla="*/ 1999686 w 5979492"/>
              <a:gd name="connsiteY2572" fmla="*/ 756718 h 5913566"/>
              <a:gd name="connsiteX2573" fmla="*/ 1998552 w 5979492"/>
              <a:gd name="connsiteY2573" fmla="*/ 747409 h 5913566"/>
              <a:gd name="connsiteX2574" fmla="*/ 1996850 w 5979492"/>
              <a:gd name="connsiteY2574" fmla="*/ 737553 h 5913566"/>
              <a:gd name="connsiteX2575" fmla="*/ 1995149 w 5979492"/>
              <a:gd name="connsiteY2575" fmla="*/ 728245 h 5913566"/>
              <a:gd name="connsiteX2576" fmla="*/ 1994582 w 5979492"/>
              <a:gd name="connsiteY2576" fmla="*/ 723591 h 5913566"/>
              <a:gd name="connsiteX2577" fmla="*/ 1994298 w 5979492"/>
              <a:gd name="connsiteY2577" fmla="*/ 718937 h 5913566"/>
              <a:gd name="connsiteX2578" fmla="*/ 1994015 w 5979492"/>
              <a:gd name="connsiteY2578" fmla="*/ 714556 h 5913566"/>
              <a:gd name="connsiteX2579" fmla="*/ 1994015 w 5979492"/>
              <a:gd name="connsiteY2579" fmla="*/ 710176 h 5913566"/>
              <a:gd name="connsiteX2580" fmla="*/ 1994582 w 5979492"/>
              <a:gd name="connsiteY2580" fmla="*/ 706069 h 5913566"/>
              <a:gd name="connsiteX2581" fmla="*/ 1995149 w 5979492"/>
              <a:gd name="connsiteY2581" fmla="*/ 702237 h 5913566"/>
              <a:gd name="connsiteX2582" fmla="*/ 1996283 w 5979492"/>
              <a:gd name="connsiteY2582" fmla="*/ 698404 h 5913566"/>
              <a:gd name="connsiteX2583" fmla="*/ 1998268 w 5979492"/>
              <a:gd name="connsiteY2583" fmla="*/ 695118 h 5913566"/>
              <a:gd name="connsiteX2584" fmla="*/ 2001954 w 5979492"/>
              <a:gd name="connsiteY2584" fmla="*/ 691833 h 5913566"/>
              <a:gd name="connsiteX2585" fmla="*/ 2005639 w 5979492"/>
              <a:gd name="connsiteY2585" fmla="*/ 688821 h 5913566"/>
              <a:gd name="connsiteX2586" fmla="*/ 2003655 w 5979492"/>
              <a:gd name="connsiteY2586" fmla="*/ 689916 h 5913566"/>
              <a:gd name="connsiteX2587" fmla="*/ 2001387 w 5979492"/>
              <a:gd name="connsiteY2587" fmla="*/ 691559 h 5913566"/>
              <a:gd name="connsiteX2588" fmla="*/ 1999686 w 5979492"/>
              <a:gd name="connsiteY2588" fmla="*/ 693202 h 5913566"/>
              <a:gd name="connsiteX2589" fmla="*/ 1998268 w 5979492"/>
              <a:gd name="connsiteY2589" fmla="*/ 695118 h 5913566"/>
              <a:gd name="connsiteX2590" fmla="*/ 1995432 w 5979492"/>
              <a:gd name="connsiteY2590" fmla="*/ 649397 h 5913566"/>
              <a:gd name="connsiteX2591" fmla="*/ 1997417 w 5979492"/>
              <a:gd name="connsiteY2591" fmla="*/ 651588 h 5913566"/>
              <a:gd name="connsiteX2592" fmla="*/ 1999119 w 5979492"/>
              <a:gd name="connsiteY2592" fmla="*/ 653230 h 5913566"/>
              <a:gd name="connsiteX2593" fmla="*/ 2000820 w 5979492"/>
              <a:gd name="connsiteY2593" fmla="*/ 654600 h 5913566"/>
              <a:gd name="connsiteX2594" fmla="*/ 2002521 w 5979492"/>
              <a:gd name="connsiteY2594" fmla="*/ 655695 h 5913566"/>
              <a:gd name="connsiteX2595" fmla="*/ 2004505 w 5979492"/>
              <a:gd name="connsiteY2595" fmla="*/ 656516 h 5913566"/>
              <a:gd name="connsiteX2596" fmla="*/ 2006206 w 5979492"/>
              <a:gd name="connsiteY2596" fmla="*/ 657337 h 5913566"/>
              <a:gd name="connsiteX2597" fmla="*/ 2010176 w 5979492"/>
              <a:gd name="connsiteY2597" fmla="*/ 658158 h 5913566"/>
              <a:gd name="connsiteX2598" fmla="*/ 2007341 w 5979492"/>
              <a:gd name="connsiteY2598" fmla="*/ 655968 h 5913566"/>
              <a:gd name="connsiteX2599" fmla="*/ 2004222 w 5979492"/>
              <a:gd name="connsiteY2599" fmla="*/ 653778 h 5913566"/>
              <a:gd name="connsiteX2600" fmla="*/ 2000253 w 5979492"/>
              <a:gd name="connsiteY2600" fmla="*/ 651862 h 5913566"/>
              <a:gd name="connsiteX2601" fmla="*/ 1995432 w 5979492"/>
              <a:gd name="connsiteY2601" fmla="*/ 649397 h 5913566"/>
              <a:gd name="connsiteX2602" fmla="*/ 1996850 w 5979492"/>
              <a:gd name="connsiteY2602" fmla="*/ 574383 h 5913566"/>
              <a:gd name="connsiteX2603" fmla="*/ 1994582 w 5979492"/>
              <a:gd name="connsiteY2603" fmla="*/ 554123 h 5913566"/>
              <a:gd name="connsiteX2604" fmla="*/ 1992314 w 5979492"/>
              <a:gd name="connsiteY2604" fmla="*/ 534411 h 5913566"/>
              <a:gd name="connsiteX2605" fmla="*/ 1987211 w 5979492"/>
              <a:gd name="connsiteY2605" fmla="*/ 494714 h 5913566"/>
              <a:gd name="connsiteX2606" fmla="*/ 1985226 w 5979492"/>
              <a:gd name="connsiteY2606" fmla="*/ 474728 h 5913566"/>
              <a:gd name="connsiteX2607" fmla="*/ 1983524 w 5979492"/>
              <a:gd name="connsiteY2607" fmla="*/ 455016 h 5913566"/>
              <a:gd name="connsiteX2608" fmla="*/ 1981823 w 5979492"/>
              <a:gd name="connsiteY2608" fmla="*/ 435031 h 5913566"/>
              <a:gd name="connsiteX2609" fmla="*/ 1981256 w 5979492"/>
              <a:gd name="connsiteY2609" fmla="*/ 414772 h 5913566"/>
              <a:gd name="connsiteX2610" fmla="*/ 1980973 w 5979492"/>
              <a:gd name="connsiteY2610" fmla="*/ 407653 h 5913566"/>
              <a:gd name="connsiteX2611" fmla="*/ 1980973 w 5979492"/>
              <a:gd name="connsiteY2611" fmla="*/ 400535 h 5913566"/>
              <a:gd name="connsiteX2612" fmla="*/ 1981256 w 5979492"/>
              <a:gd name="connsiteY2612" fmla="*/ 393143 h 5913566"/>
              <a:gd name="connsiteX2613" fmla="*/ 1981823 w 5979492"/>
              <a:gd name="connsiteY2613" fmla="*/ 386025 h 5913566"/>
              <a:gd name="connsiteX2614" fmla="*/ 1982957 w 5979492"/>
              <a:gd name="connsiteY2614" fmla="*/ 379181 h 5913566"/>
              <a:gd name="connsiteX2615" fmla="*/ 1984659 w 5979492"/>
              <a:gd name="connsiteY2615" fmla="*/ 372610 h 5913566"/>
              <a:gd name="connsiteX2616" fmla="*/ 1985793 w 5979492"/>
              <a:gd name="connsiteY2616" fmla="*/ 369051 h 5913566"/>
              <a:gd name="connsiteX2617" fmla="*/ 1986644 w 5979492"/>
              <a:gd name="connsiteY2617" fmla="*/ 366039 h 5913566"/>
              <a:gd name="connsiteX2618" fmla="*/ 1988061 w 5979492"/>
              <a:gd name="connsiteY2618" fmla="*/ 363027 h 5913566"/>
              <a:gd name="connsiteX2619" fmla="*/ 1989479 w 5979492"/>
              <a:gd name="connsiteY2619" fmla="*/ 360290 h 5913566"/>
              <a:gd name="connsiteX2620" fmla="*/ 1991180 w 5979492"/>
              <a:gd name="connsiteY2620" fmla="*/ 357279 h 5913566"/>
              <a:gd name="connsiteX2621" fmla="*/ 1993164 w 5979492"/>
              <a:gd name="connsiteY2621" fmla="*/ 354541 h 5913566"/>
              <a:gd name="connsiteX2622" fmla="*/ 1995149 w 5979492"/>
              <a:gd name="connsiteY2622" fmla="*/ 351803 h 5913566"/>
              <a:gd name="connsiteX2623" fmla="*/ 1997417 w 5979492"/>
              <a:gd name="connsiteY2623" fmla="*/ 349613 h 5913566"/>
              <a:gd name="connsiteX2624" fmla="*/ 1999969 w 5979492"/>
              <a:gd name="connsiteY2624" fmla="*/ 347423 h 5913566"/>
              <a:gd name="connsiteX2625" fmla="*/ 2002521 w 5979492"/>
              <a:gd name="connsiteY2625" fmla="*/ 345232 h 5913566"/>
              <a:gd name="connsiteX2626" fmla="*/ 2005639 w 5979492"/>
              <a:gd name="connsiteY2626" fmla="*/ 343315 h 5913566"/>
              <a:gd name="connsiteX2627" fmla="*/ 2008758 w 5979492"/>
              <a:gd name="connsiteY2627" fmla="*/ 341673 h 5913566"/>
              <a:gd name="connsiteX2628" fmla="*/ 2012444 w 5979492"/>
              <a:gd name="connsiteY2628" fmla="*/ 340304 h 5913566"/>
              <a:gd name="connsiteX2629" fmla="*/ 2016413 w 5979492"/>
              <a:gd name="connsiteY2629" fmla="*/ 338662 h 5913566"/>
              <a:gd name="connsiteX2630" fmla="*/ 2020382 w 5979492"/>
              <a:gd name="connsiteY2630" fmla="*/ 337567 h 5913566"/>
              <a:gd name="connsiteX2631" fmla="*/ 2024919 w 5979492"/>
              <a:gd name="connsiteY2631" fmla="*/ 336472 h 5913566"/>
              <a:gd name="connsiteX2632" fmla="*/ 2029739 w 5979492"/>
              <a:gd name="connsiteY2632" fmla="*/ 335924 h 5913566"/>
              <a:gd name="connsiteX2633" fmla="*/ 2034558 w 5979492"/>
              <a:gd name="connsiteY2633" fmla="*/ 335376 h 5913566"/>
              <a:gd name="connsiteX2634" fmla="*/ 2039946 w 5979492"/>
              <a:gd name="connsiteY2634" fmla="*/ 335102 h 5913566"/>
              <a:gd name="connsiteX2635" fmla="*/ 2045616 w 5979492"/>
              <a:gd name="connsiteY2635" fmla="*/ 335376 h 5913566"/>
              <a:gd name="connsiteX2636" fmla="*/ 2108274 w 5979492"/>
              <a:gd name="connsiteY2636" fmla="*/ 331269 h 5913566"/>
              <a:gd name="connsiteX2637" fmla="*/ 2122734 w 5979492"/>
              <a:gd name="connsiteY2637" fmla="*/ 329627 h 5913566"/>
              <a:gd name="connsiteX2638" fmla="*/ 2136911 w 5979492"/>
              <a:gd name="connsiteY2638" fmla="*/ 328258 h 5913566"/>
              <a:gd name="connsiteX2639" fmla="*/ 2151087 w 5979492"/>
              <a:gd name="connsiteY2639" fmla="*/ 326616 h 5913566"/>
              <a:gd name="connsiteX2640" fmla="*/ 2165263 w 5979492"/>
              <a:gd name="connsiteY2640" fmla="*/ 325521 h 5913566"/>
              <a:gd name="connsiteX2641" fmla="*/ 2179722 w 5979492"/>
              <a:gd name="connsiteY2641" fmla="*/ 324699 h 5913566"/>
              <a:gd name="connsiteX2642" fmla="*/ 2193615 w 5979492"/>
              <a:gd name="connsiteY2642" fmla="*/ 324151 h 5913566"/>
              <a:gd name="connsiteX2643" fmla="*/ 2207791 w 5979492"/>
              <a:gd name="connsiteY2643" fmla="*/ 323604 h 5913566"/>
              <a:gd name="connsiteX2644" fmla="*/ 2221683 w 5979492"/>
              <a:gd name="connsiteY2644" fmla="*/ 323604 h 5913566"/>
              <a:gd name="connsiteX2645" fmla="*/ 2235576 w 5979492"/>
              <a:gd name="connsiteY2645" fmla="*/ 323604 h 5913566"/>
              <a:gd name="connsiteX2646" fmla="*/ 2249469 w 5979492"/>
              <a:gd name="connsiteY2646" fmla="*/ 323878 h 5913566"/>
              <a:gd name="connsiteX2647" fmla="*/ 2263362 w 5979492"/>
              <a:gd name="connsiteY2647" fmla="*/ 324425 h 5913566"/>
              <a:gd name="connsiteX2648" fmla="*/ 2276971 w 5979492"/>
              <a:gd name="connsiteY2648" fmla="*/ 324973 h 5913566"/>
              <a:gd name="connsiteX2649" fmla="*/ 2291147 w 5979492"/>
              <a:gd name="connsiteY2649" fmla="*/ 326068 h 5913566"/>
              <a:gd name="connsiteX2650" fmla="*/ 2304756 w 5979492"/>
              <a:gd name="connsiteY2650" fmla="*/ 327711 h 5913566"/>
              <a:gd name="connsiteX2651" fmla="*/ 2318365 w 5979492"/>
              <a:gd name="connsiteY2651" fmla="*/ 329353 h 5913566"/>
              <a:gd name="connsiteX2652" fmla="*/ 2331974 w 5979492"/>
              <a:gd name="connsiteY2652" fmla="*/ 330996 h 5913566"/>
              <a:gd name="connsiteX2653" fmla="*/ 2345299 w 5979492"/>
              <a:gd name="connsiteY2653" fmla="*/ 333460 h 5913566"/>
              <a:gd name="connsiteX2654" fmla="*/ 2358625 w 5979492"/>
              <a:gd name="connsiteY2654" fmla="*/ 335924 h 5913566"/>
              <a:gd name="connsiteX2655" fmla="*/ 2371950 w 5979492"/>
              <a:gd name="connsiteY2655" fmla="*/ 338662 h 5913566"/>
              <a:gd name="connsiteX2656" fmla="*/ 2385276 w 5979492"/>
              <a:gd name="connsiteY2656" fmla="*/ 342220 h 5913566"/>
              <a:gd name="connsiteX2657" fmla="*/ 2398602 w 5979492"/>
              <a:gd name="connsiteY2657" fmla="*/ 345506 h 5913566"/>
              <a:gd name="connsiteX2658" fmla="*/ 2411644 w 5979492"/>
              <a:gd name="connsiteY2658" fmla="*/ 349613 h 5913566"/>
              <a:gd name="connsiteX2659" fmla="*/ 2424686 w 5979492"/>
              <a:gd name="connsiteY2659" fmla="*/ 353993 h 5913566"/>
              <a:gd name="connsiteX2660" fmla="*/ 2437728 w 5979492"/>
              <a:gd name="connsiteY2660" fmla="*/ 358647 h 5913566"/>
              <a:gd name="connsiteX2661" fmla="*/ 2450487 w 5979492"/>
              <a:gd name="connsiteY2661" fmla="*/ 363302 h 5913566"/>
              <a:gd name="connsiteX2662" fmla="*/ 2463246 w 5979492"/>
              <a:gd name="connsiteY2662" fmla="*/ 368777 h 5913566"/>
              <a:gd name="connsiteX2663" fmla="*/ 2476004 w 5979492"/>
              <a:gd name="connsiteY2663" fmla="*/ 374526 h 5913566"/>
              <a:gd name="connsiteX2664" fmla="*/ 2488762 w 5979492"/>
              <a:gd name="connsiteY2664" fmla="*/ 380823 h 5913566"/>
              <a:gd name="connsiteX2665" fmla="*/ 2501238 w 5979492"/>
              <a:gd name="connsiteY2665" fmla="*/ 387394 h 5913566"/>
              <a:gd name="connsiteX2666" fmla="*/ 2513712 w 5979492"/>
              <a:gd name="connsiteY2666" fmla="*/ 394238 h 5913566"/>
              <a:gd name="connsiteX2667" fmla="*/ 2526187 w 5979492"/>
              <a:gd name="connsiteY2667" fmla="*/ 401630 h 5913566"/>
              <a:gd name="connsiteX2668" fmla="*/ 2538379 w 5979492"/>
              <a:gd name="connsiteY2668" fmla="*/ 409569 h 5913566"/>
              <a:gd name="connsiteX2669" fmla="*/ 2546034 w 5979492"/>
              <a:gd name="connsiteY2669" fmla="*/ 413950 h 5913566"/>
              <a:gd name="connsiteX2670" fmla="*/ 2553405 w 5979492"/>
              <a:gd name="connsiteY2670" fmla="*/ 418330 h 5913566"/>
              <a:gd name="connsiteX2671" fmla="*/ 2561343 w 5979492"/>
              <a:gd name="connsiteY2671" fmla="*/ 422437 h 5913566"/>
              <a:gd name="connsiteX2672" fmla="*/ 2569282 w 5979492"/>
              <a:gd name="connsiteY2672" fmla="*/ 425996 h 5913566"/>
              <a:gd name="connsiteX2673" fmla="*/ 2585726 w 5979492"/>
              <a:gd name="connsiteY2673" fmla="*/ 433114 h 5913566"/>
              <a:gd name="connsiteX2674" fmla="*/ 2593665 w 5979492"/>
              <a:gd name="connsiteY2674" fmla="*/ 436947 h 5913566"/>
              <a:gd name="connsiteX2675" fmla="*/ 2601604 w 5979492"/>
              <a:gd name="connsiteY2675" fmla="*/ 440507 h 5913566"/>
              <a:gd name="connsiteX2676" fmla="*/ 2616914 w 5979492"/>
              <a:gd name="connsiteY2676" fmla="*/ 425996 h 5913566"/>
              <a:gd name="connsiteX2677" fmla="*/ 2608692 w 5979492"/>
              <a:gd name="connsiteY2677" fmla="*/ 418878 h 5913566"/>
              <a:gd name="connsiteX2678" fmla="*/ 2601604 w 5979492"/>
              <a:gd name="connsiteY2678" fmla="*/ 412307 h 5913566"/>
              <a:gd name="connsiteX2679" fmla="*/ 2595650 w 5979492"/>
              <a:gd name="connsiteY2679" fmla="*/ 406011 h 5913566"/>
              <a:gd name="connsiteX2680" fmla="*/ 2591397 w 5979492"/>
              <a:gd name="connsiteY2680" fmla="*/ 399988 h 5913566"/>
              <a:gd name="connsiteX2681" fmla="*/ 2589129 w 5979492"/>
              <a:gd name="connsiteY2681" fmla="*/ 397250 h 5913566"/>
              <a:gd name="connsiteX2682" fmla="*/ 2587712 w 5979492"/>
              <a:gd name="connsiteY2682" fmla="*/ 394512 h 5913566"/>
              <a:gd name="connsiteX2683" fmla="*/ 2586577 w 5979492"/>
              <a:gd name="connsiteY2683" fmla="*/ 392048 h 5913566"/>
              <a:gd name="connsiteX2684" fmla="*/ 2585726 w 5979492"/>
              <a:gd name="connsiteY2684" fmla="*/ 389584 h 5913566"/>
              <a:gd name="connsiteX2685" fmla="*/ 2585159 w 5979492"/>
              <a:gd name="connsiteY2685" fmla="*/ 387394 h 5913566"/>
              <a:gd name="connsiteX2686" fmla="*/ 2584876 w 5979492"/>
              <a:gd name="connsiteY2686" fmla="*/ 385204 h 5913566"/>
              <a:gd name="connsiteX2687" fmla="*/ 2584876 w 5979492"/>
              <a:gd name="connsiteY2687" fmla="*/ 383013 h 5913566"/>
              <a:gd name="connsiteX2688" fmla="*/ 2585443 w 5979492"/>
              <a:gd name="connsiteY2688" fmla="*/ 381097 h 5913566"/>
              <a:gd name="connsiteX2689" fmla="*/ 2586294 w 5979492"/>
              <a:gd name="connsiteY2689" fmla="*/ 379454 h 5913566"/>
              <a:gd name="connsiteX2690" fmla="*/ 2587144 w 5979492"/>
              <a:gd name="connsiteY2690" fmla="*/ 377811 h 5913566"/>
              <a:gd name="connsiteX2691" fmla="*/ 2588563 w 5979492"/>
              <a:gd name="connsiteY2691" fmla="*/ 375895 h 5913566"/>
              <a:gd name="connsiteX2692" fmla="*/ 2590263 w 5979492"/>
              <a:gd name="connsiteY2692" fmla="*/ 374526 h 5913566"/>
              <a:gd name="connsiteX2693" fmla="*/ 2592815 w 5979492"/>
              <a:gd name="connsiteY2693" fmla="*/ 373431 h 5913566"/>
              <a:gd name="connsiteX2694" fmla="*/ 2595083 w 5979492"/>
              <a:gd name="connsiteY2694" fmla="*/ 372063 h 5913566"/>
              <a:gd name="connsiteX2695" fmla="*/ 2598201 w 5979492"/>
              <a:gd name="connsiteY2695" fmla="*/ 370967 h 5913566"/>
              <a:gd name="connsiteX2696" fmla="*/ 2601321 w 5979492"/>
              <a:gd name="connsiteY2696" fmla="*/ 370146 h 5913566"/>
              <a:gd name="connsiteX2697" fmla="*/ 2605290 w 5979492"/>
              <a:gd name="connsiteY2697" fmla="*/ 369325 h 5913566"/>
              <a:gd name="connsiteX2698" fmla="*/ 2608975 w 5979492"/>
              <a:gd name="connsiteY2698" fmla="*/ 368777 h 5913566"/>
              <a:gd name="connsiteX2699" fmla="*/ 2613512 w 5979492"/>
              <a:gd name="connsiteY2699" fmla="*/ 368230 h 5913566"/>
              <a:gd name="connsiteX2700" fmla="*/ 2618332 w 5979492"/>
              <a:gd name="connsiteY2700" fmla="*/ 367955 h 5913566"/>
              <a:gd name="connsiteX2701" fmla="*/ 2629106 w 5979492"/>
              <a:gd name="connsiteY2701" fmla="*/ 367682 h 5913566"/>
              <a:gd name="connsiteX2702" fmla="*/ 2641581 w 5979492"/>
              <a:gd name="connsiteY2702" fmla="*/ 367955 h 5913566"/>
              <a:gd name="connsiteX2703" fmla="*/ 2641864 w 5979492"/>
              <a:gd name="connsiteY2703" fmla="*/ 363849 h 5913566"/>
              <a:gd name="connsiteX2704" fmla="*/ 2642148 w 5979492"/>
              <a:gd name="connsiteY2704" fmla="*/ 360290 h 5913566"/>
              <a:gd name="connsiteX2705" fmla="*/ 2641864 w 5979492"/>
              <a:gd name="connsiteY2705" fmla="*/ 356457 h 5913566"/>
              <a:gd name="connsiteX2706" fmla="*/ 2641014 w 5979492"/>
              <a:gd name="connsiteY2706" fmla="*/ 353446 h 5913566"/>
              <a:gd name="connsiteX2707" fmla="*/ 2640163 w 5979492"/>
              <a:gd name="connsiteY2707" fmla="*/ 350160 h 5913566"/>
              <a:gd name="connsiteX2708" fmla="*/ 2638745 w 5979492"/>
              <a:gd name="connsiteY2708" fmla="*/ 347148 h 5913566"/>
              <a:gd name="connsiteX2709" fmla="*/ 2637044 w 5979492"/>
              <a:gd name="connsiteY2709" fmla="*/ 344137 h 5913566"/>
              <a:gd name="connsiteX2710" fmla="*/ 2635059 w 5979492"/>
              <a:gd name="connsiteY2710" fmla="*/ 341673 h 5913566"/>
              <a:gd name="connsiteX2711" fmla="*/ 2633075 w 5979492"/>
              <a:gd name="connsiteY2711" fmla="*/ 338662 h 5913566"/>
              <a:gd name="connsiteX2712" fmla="*/ 2630807 w 5979492"/>
              <a:gd name="connsiteY2712" fmla="*/ 336472 h 5913566"/>
              <a:gd name="connsiteX2713" fmla="*/ 2625420 w 5979492"/>
              <a:gd name="connsiteY2713" fmla="*/ 331544 h 5913566"/>
              <a:gd name="connsiteX2714" fmla="*/ 2619750 w 5979492"/>
              <a:gd name="connsiteY2714" fmla="*/ 327436 h 5913566"/>
              <a:gd name="connsiteX2715" fmla="*/ 2613796 w 5979492"/>
              <a:gd name="connsiteY2715" fmla="*/ 323056 h 5913566"/>
              <a:gd name="connsiteX2716" fmla="*/ 2608125 w 5979492"/>
              <a:gd name="connsiteY2716" fmla="*/ 318676 h 5913566"/>
              <a:gd name="connsiteX2717" fmla="*/ 2602455 w 5979492"/>
              <a:gd name="connsiteY2717" fmla="*/ 314569 h 5913566"/>
              <a:gd name="connsiteX2718" fmla="*/ 2597351 w 5979492"/>
              <a:gd name="connsiteY2718" fmla="*/ 309642 h 5913566"/>
              <a:gd name="connsiteX2719" fmla="*/ 2595083 w 5979492"/>
              <a:gd name="connsiteY2719" fmla="*/ 307177 h 5913566"/>
              <a:gd name="connsiteX2720" fmla="*/ 2593099 w 5979492"/>
              <a:gd name="connsiteY2720" fmla="*/ 304714 h 5913566"/>
              <a:gd name="connsiteX2721" fmla="*/ 2591397 w 5979492"/>
              <a:gd name="connsiteY2721" fmla="*/ 301976 h 5913566"/>
              <a:gd name="connsiteX2722" fmla="*/ 2589696 w 5979492"/>
              <a:gd name="connsiteY2722" fmla="*/ 299238 h 5913566"/>
              <a:gd name="connsiteX2723" fmla="*/ 2588563 w 5979492"/>
              <a:gd name="connsiteY2723" fmla="*/ 296226 h 5913566"/>
              <a:gd name="connsiteX2724" fmla="*/ 2587712 w 5979492"/>
              <a:gd name="connsiteY2724" fmla="*/ 292941 h 5913566"/>
              <a:gd name="connsiteX2725" fmla="*/ 2587144 w 5979492"/>
              <a:gd name="connsiteY2725" fmla="*/ 289930 h 5913566"/>
              <a:gd name="connsiteX2726" fmla="*/ 2586860 w 5979492"/>
              <a:gd name="connsiteY2726" fmla="*/ 286097 h 5913566"/>
              <a:gd name="connsiteX2727" fmla="*/ 2587144 w 5979492"/>
              <a:gd name="connsiteY2727" fmla="*/ 282537 h 5913566"/>
              <a:gd name="connsiteX2728" fmla="*/ 2587995 w 5979492"/>
              <a:gd name="connsiteY2728" fmla="*/ 278431 h 5913566"/>
              <a:gd name="connsiteX2729" fmla="*/ 2602738 w 5979492"/>
              <a:gd name="connsiteY2729" fmla="*/ 254886 h 5913566"/>
              <a:gd name="connsiteX2730" fmla="*/ 2618048 w 5979492"/>
              <a:gd name="connsiteY2730" fmla="*/ 231067 h 5913566"/>
              <a:gd name="connsiteX2731" fmla="*/ 2610393 w 5979492"/>
              <a:gd name="connsiteY2731" fmla="*/ 226414 h 5913566"/>
              <a:gd name="connsiteX2732" fmla="*/ 2603305 w 5979492"/>
              <a:gd name="connsiteY2732" fmla="*/ 221486 h 5913566"/>
              <a:gd name="connsiteX2733" fmla="*/ 2599903 w 5979492"/>
              <a:gd name="connsiteY2733" fmla="*/ 218748 h 5913566"/>
              <a:gd name="connsiteX2734" fmla="*/ 2596500 w 5979492"/>
              <a:gd name="connsiteY2734" fmla="*/ 216010 h 5913566"/>
              <a:gd name="connsiteX2735" fmla="*/ 2593665 w 5979492"/>
              <a:gd name="connsiteY2735" fmla="*/ 213272 h 5913566"/>
              <a:gd name="connsiteX2736" fmla="*/ 2590547 w 5979492"/>
              <a:gd name="connsiteY2736" fmla="*/ 210260 h 5913566"/>
              <a:gd name="connsiteX2737" fmla="*/ 2588279 w 5979492"/>
              <a:gd name="connsiteY2737" fmla="*/ 207249 h 5913566"/>
              <a:gd name="connsiteX2738" fmla="*/ 2586294 w 5979492"/>
              <a:gd name="connsiteY2738" fmla="*/ 203964 h 5913566"/>
              <a:gd name="connsiteX2739" fmla="*/ 2584309 w 5979492"/>
              <a:gd name="connsiteY2739" fmla="*/ 200679 h 5913566"/>
              <a:gd name="connsiteX2740" fmla="*/ 2583175 w 5979492"/>
              <a:gd name="connsiteY2740" fmla="*/ 196846 h 5913566"/>
              <a:gd name="connsiteX2741" fmla="*/ 2582608 w 5979492"/>
              <a:gd name="connsiteY2741" fmla="*/ 193013 h 5913566"/>
              <a:gd name="connsiteX2742" fmla="*/ 2582608 w 5979492"/>
              <a:gd name="connsiteY2742" fmla="*/ 189180 h 5913566"/>
              <a:gd name="connsiteX2743" fmla="*/ 2583175 w 5979492"/>
              <a:gd name="connsiteY2743" fmla="*/ 184525 h 5913566"/>
              <a:gd name="connsiteX2744" fmla="*/ 2584309 w 5979492"/>
              <a:gd name="connsiteY2744" fmla="*/ 179872 h 5913566"/>
              <a:gd name="connsiteX2745" fmla="*/ 2586294 w 5979492"/>
              <a:gd name="connsiteY2745" fmla="*/ 175764 h 5913566"/>
              <a:gd name="connsiteX2746" fmla="*/ 2588563 w 5979492"/>
              <a:gd name="connsiteY2746" fmla="*/ 171932 h 5913566"/>
              <a:gd name="connsiteX2747" fmla="*/ 2590831 w 5979492"/>
              <a:gd name="connsiteY2747" fmla="*/ 169194 h 5913566"/>
              <a:gd name="connsiteX2748" fmla="*/ 2593665 w 5979492"/>
              <a:gd name="connsiteY2748" fmla="*/ 166730 h 5913566"/>
              <a:gd name="connsiteX2749" fmla="*/ 2596500 w 5979492"/>
              <a:gd name="connsiteY2749" fmla="*/ 164813 h 5913566"/>
              <a:gd name="connsiteX2750" fmla="*/ 2599903 w 5979492"/>
              <a:gd name="connsiteY2750" fmla="*/ 163718 h 5913566"/>
              <a:gd name="connsiteX2751" fmla="*/ 2603022 w 5979492"/>
              <a:gd name="connsiteY2751" fmla="*/ 162897 h 5913566"/>
              <a:gd name="connsiteX2752" fmla="*/ 2606707 w 5979492"/>
              <a:gd name="connsiteY2752" fmla="*/ 162350 h 5913566"/>
              <a:gd name="connsiteX2753" fmla="*/ 2610109 w 5979492"/>
              <a:gd name="connsiteY2753" fmla="*/ 162350 h 5913566"/>
              <a:gd name="connsiteX2754" fmla="*/ 2614079 w 5979492"/>
              <a:gd name="connsiteY2754" fmla="*/ 162623 h 5913566"/>
              <a:gd name="connsiteX2755" fmla="*/ 2618048 w 5979492"/>
              <a:gd name="connsiteY2755" fmla="*/ 162897 h 5913566"/>
              <a:gd name="connsiteX2756" fmla="*/ 2621734 w 5979492"/>
              <a:gd name="connsiteY2756" fmla="*/ 163445 h 5913566"/>
              <a:gd name="connsiteX2757" fmla="*/ 2629673 w 5979492"/>
              <a:gd name="connsiteY2757" fmla="*/ 165088 h 5913566"/>
              <a:gd name="connsiteX2758" fmla="*/ 2637611 w 5979492"/>
              <a:gd name="connsiteY2758" fmla="*/ 166730 h 5913566"/>
              <a:gd name="connsiteX2759" fmla="*/ 2641581 w 5979492"/>
              <a:gd name="connsiteY2759" fmla="*/ 167278 h 5913566"/>
              <a:gd name="connsiteX2760" fmla="*/ 2645266 w 5979492"/>
              <a:gd name="connsiteY2760" fmla="*/ 167551 h 5913566"/>
              <a:gd name="connsiteX2761" fmla="*/ 2648101 w 5979492"/>
              <a:gd name="connsiteY2761" fmla="*/ 167551 h 5913566"/>
              <a:gd name="connsiteX2762" fmla="*/ 2651221 w 5979492"/>
              <a:gd name="connsiteY2762" fmla="*/ 167278 h 5913566"/>
              <a:gd name="connsiteX2763" fmla="*/ 2653772 w 5979492"/>
              <a:gd name="connsiteY2763" fmla="*/ 166456 h 5913566"/>
              <a:gd name="connsiteX2764" fmla="*/ 2655757 w 5979492"/>
              <a:gd name="connsiteY2764" fmla="*/ 165635 h 5913566"/>
              <a:gd name="connsiteX2765" fmla="*/ 2657742 w 5979492"/>
              <a:gd name="connsiteY2765" fmla="*/ 164266 h 5913566"/>
              <a:gd name="connsiteX2766" fmla="*/ 2659442 w 5979492"/>
              <a:gd name="connsiteY2766" fmla="*/ 162623 h 5913566"/>
              <a:gd name="connsiteX2767" fmla="*/ 2660576 w 5979492"/>
              <a:gd name="connsiteY2767" fmla="*/ 160707 h 5913566"/>
              <a:gd name="connsiteX2768" fmla="*/ 2661710 w 5979492"/>
              <a:gd name="connsiteY2768" fmla="*/ 158790 h 5913566"/>
              <a:gd name="connsiteX2769" fmla="*/ 2662561 w 5979492"/>
              <a:gd name="connsiteY2769" fmla="*/ 156600 h 5913566"/>
              <a:gd name="connsiteX2770" fmla="*/ 2663411 w 5979492"/>
              <a:gd name="connsiteY2770" fmla="*/ 153862 h 5913566"/>
              <a:gd name="connsiteX2771" fmla="*/ 2663979 w 5979492"/>
              <a:gd name="connsiteY2771" fmla="*/ 151399 h 5913566"/>
              <a:gd name="connsiteX2772" fmla="*/ 2664263 w 5979492"/>
              <a:gd name="connsiteY2772" fmla="*/ 148387 h 5913566"/>
              <a:gd name="connsiteX2773" fmla="*/ 2664263 w 5979492"/>
              <a:gd name="connsiteY2773" fmla="*/ 142364 h 5913566"/>
              <a:gd name="connsiteX2774" fmla="*/ 2647818 w 5979492"/>
              <a:gd name="connsiteY2774" fmla="*/ 129497 h 5913566"/>
              <a:gd name="connsiteX2775" fmla="*/ 2645833 w 5979492"/>
              <a:gd name="connsiteY2775" fmla="*/ 126485 h 5913566"/>
              <a:gd name="connsiteX2776" fmla="*/ 2642998 w 5979492"/>
              <a:gd name="connsiteY2776" fmla="*/ 123199 h 5913566"/>
              <a:gd name="connsiteX2777" fmla="*/ 2640163 w 5979492"/>
              <a:gd name="connsiteY2777" fmla="*/ 120188 h 5913566"/>
              <a:gd name="connsiteX2778" fmla="*/ 2637327 w 5979492"/>
              <a:gd name="connsiteY2778" fmla="*/ 117176 h 5913566"/>
              <a:gd name="connsiteX2779" fmla="*/ 2630807 w 5979492"/>
              <a:gd name="connsiteY2779" fmla="*/ 111975 h 5913566"/>
              <a:gd name="connsiteX2780" fmla="*/ 2623435 w 5979492"/>
              <a:gd name="connsiteY2780" fmla="*/ 106499 h 5913566"/>
              <a:gd name="connsiteX2781" fmla="*/ 2608408 w 5979492"/>
              <a:gd name="connsiteY2781" fmla="*/ 96096 h 5913566"/>
              <a:gd name="connsiteX2782" fmla="*/ 2601321 w 5979492"/>
              <a:gd name="connsiteY2782" fmla="*/ 90894 h 5913566"/>
              <a:gd name="connsiteX2783" fmla="*/ 2594516 w 5979492"/>
              <a:gd name="connsiteY2783" fmla="*/ 85418 h 5913566"/>
              <a:gd name="connsiteX2784" fmla="*/ 2591397 w 5979492"/>
              <a:gd name="connsiteY2784" fmla="*/ 82681 h 5913566"/>
              <a:gd name="connsiteX2785" fmla="*/ 2588279 w 5979492"/>
              <a:gd name="connsiteY2785" fmla="*/ 79669 h 5913566"/>
              <a:gd name="connsiteX2786" fmla="*/ 2585726 w 5979492"/>
              <a:gd name="connsiteY2786" fmla="*/ 76658 h 5913566"/>
              <a:gd name="connsiteX2787" fmla="*/ 2583175 w 5979492"/>
              <a:gd name="connsiteY2787" fmla="*/ 73646 h 5913566"/>
              <a:gd name="connsiteX2788" fmla="*/ 2581190 w 5979492"/>
              <a:gd name="connsiteY2788" fmla="*/ 70087 h 5913566"/>
              <a:gd name="connsiteX2789" fmla="*/ 2579490 w 5979492"/>
              <a:gd name="connsiteY2789" fmla="*/ 66801 h 5913566"/>
              <a:gd name="connsiteX2790" fmla="*/ 2577788 w 5979492"/>
              <a:gd name="connsiteY2790" fmla="*/ 62969 h 5913566"/>
              <a:gd name="connsiteX2791" fmla="*/ 2576654 w 5979492"/>
              <a:gd name="connsiteY2791" fmla="*/ 59136 h 5913566"/>
              <a:gd name="connsiteX2792" fmla="*/ 2576087 w 5979492"/>
              <a:gd name="connsiteY2792" fmla="*/ 55303 h 5913566"/>
              <a:gd name="connsiteX2793" fmla="*/ 2575804 w 5979492"/>
              <a:gd name="connsiteY2793" fmla="*/ 50922 h 5913566"/>
              <a:gd name="connsiteX2794" fmla="*/ 2576087 w 5979492"/>
              <a:gd name="connsiteY2794" fmla="*/ 46269 h 5913566"/>
              <a:gd name="connsiteX2795" fmla="*/ 2576654 w 5979492"/>
              <a:gd name="connsiteY2795" fmla="*/ 41888 h 5913566"/>
              <a:gd name="connsiteX2796" fmla="*/ 2578355 w 5979492"/>
              <a:gd name="connsiteY2796" fmla="*/ 36960 h 5913566"/>
              <a:gd name="connsiteX2797" fmla="*/ 2580056 w 5979492"/>
              <a:gd name="connsiteY2797" fmla="*/ 31485 h 5913566"/>
              <a:gd name="connsiteX2798" fmla="*/ 2582324 w 5979492"/>
              <a:gd name="connsiteY2798" fmla="*/ 26009 h 5913566"/>
              <a:gd name="connsiteX2799" fmla="*/ 2585726 w 5979492"/>
              <a:gd name="connsiteY2799" fmla="*/ 20260 h 5913566"/>
              <a:gd name="connsiteX2800" fmla="*/ 2595367 w 5979492"/>
              <a:gd name="connsiteY2800" fmla="*/ 17248 h 5913566"/>
              <a:gd name="connsiteX2801" fmla="*/ 2605290 w 5979492"/>
              <a:gd name="connsiteY2801" fmla="*/ 14236 h 5913566"/>
              <a:gd name="connsiteX2802" fmla="*/ 2615213 w 5979492"/>
              <a:gd name="connsiteY2802" fmla="*/ 11773 h 5913566"/>
              <a:gd name="connsiteX2803" fmla="*/ 2625136 w 5979492"/>
              <a:gd name="connsiteY2803" fmla="*/ 9309 h 5913566"/>
              <a:gd name="connsiteX2804" fmla="*/ 2635059 w 5979492"/>
              <a:gd name="connsiteY2804" fmla="*/ 7392 h 5913566"/>
              <a:gd name="connsiteX2805" fmla="*/ 2644983 w 5979492"/>
              <a:gd name="connsiteY2805" fmla="*/ 5750 h 5913566"/>
              <a:gd name="connsiteX2806" fmla="*/ 2654623 w 5979492"/>
              <a:gd name="connsiteY2806" fmla="*/ 4381 h 5913566"/>
              <a:gd name="connsiteX2807" fmla="*/ 2664547 w 5979492"/>
              <a:gd name="connsiteY2807" fmla="*/ 2738 h 5913566"/>
              <a:gd name="connsiteX2808" fmla="*/ 2674469 w 5979492"/>
              <a:gd name="connsiteY2808" fmla="*/ 1917 h 5913566"/>
              <a:gd name="connsiteX2809" fmla="*/ 2684392 w 5979492"/>
              <a:gd name="connsiteY2809" fmla="*/ 1095 h 5913566"/>
              <a:gd name="connsiteX2810" fmla="*/ 2694032 w 5979492"/>
              <a:gd name="connsiteY2810" fmla="*/ 548 h 591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Lst>
            <a:rect l="l" t="t" r="r" b="b"/>
            <a:pathLst>
              <a:path w="5979492" h="5913566">
                <a:moveTo>
                  <a:pt x="1130405" y="1793782"/>
                </a:moveTo>
                <a:lnTo>
                  <a:pt x="1128704" y="1797067"/>
                </a:lnTo>
                <a:lnTo>
                  <a:pt x="1127570" y="1800353"/>
                </a:lnTo>
                <a:lnTo>
                  <a:pt x="1126719" y="1803091"/>
                </a:lnTo>
                <a:lnTo>
                  <a:pt x="1127570" y="1801995"/>
                </a:lnTo>
                <a:lnTo>
                  <a:pt x="1128420" y="1800627"/>
                </a:lnTo>
                <a:lnTo>
                  <a:pt x="1129271" y="1799258"/>
                </a:lnTo>
                <a:lnTo>
                  <a:pt x="1130405" y="1797889"/>
                </a:lnTo>
                <a:lnTo>
                  <a:pt x="1131822" y="1796794"/>
                </a:lnTo>
                <a:lnTo>
                  <a:pt x="1133241" y="1795972"/>
                </a:lnTo>
                <a:lnTo>
                  <a:pt x="1130405" y="1794056"/>
                </a:lnTo>
                <a:close/>
                <a:moveTo>
                  <a:pt x="2703956" y="0"/>
                </a:moveTo>
                <a:lnTo>
                  <a:pt x="2713879" y="0"/>
                </a:lnTo>
                <a:lnTo>
                  <a:pt x="2723802" y="0"/>
                </a:lnTo>
                <a:lnTo>
                  <a:pt x="2733442" y="0"/>
                </a:lnTo>
                <a:lnTo>
                  <a:pt x="2743365" y="548"/>
                </a:lnTo>
                <a:lnTo>
                  <a:pt x="2763211" y="1643"/>
                </a:lnTo>
                <a:lnTo>
                  <a:pt x="2782775" y="3560"/>
                </a:lnTo>
                <a:lnTo>
                  <a:pt x="2802621" y="5476"/>
                </a:lnTo>
                <a:lnTo>
                  <a:pt x="2822468" y="8213"/>
                </a:lnTo>
                <a:lnTo>
                  <a:pt x="2842315" y="11225"/>
                </a:lnTo>
                <a:lnTo>
                  <a:pt x="2862161" y="14511"/>
                </a:lnTo>
                <a:lnTo>
                  <a:pt x="2902137" y="21629"/>
                </a:lnTo>
                <a:lnTo>
                  <a:pt x="2916031" y="24640"/>
                </a:lnTo>
                <a:lnTo>
                  <a:pt x="2929923" y="27652"/>
                </a:lnTo>
                <a:lnTo>
                  <a:pt x="2943532" y="31211"/>
                </a:lnTo>
                <a:lnTo>
                  <a:pt x="2956858" y="35318"/>
                </a:lnTo>
                <a:lnTo>
                  <a:pt x="2969900" y="39424"/>
                </a:lnTo>
                <a:lnTo>
                  <a:pt x="2982942" y="43804"/>
                </a:lnTo>
                <a:lnTo>
                  <a:pt x="2995700" y="48732"/>
                </a:lnTo>
                <a:lnTo>
                  <a:pt x="3008459" y="53660"/>
                </a:lnTo>
                <a:lnTo>
                  <a:pt x="3020934" y="58862"/>
                </a:lnTo>
                <a:lnTo>
                  <a:pt x="3033125" y="64338"/>
                </a:lnTo>
                <a:lnTo>
                  <a:pt x="3045317" y="70361"/>
                </a:lnTo>
                <a:lnTo>
                  <a:pt x="3057225" y="76110"/>
                </a:lnTo>
                <a:lnTo>
                  <a:pt x="3069133" y="82407"/>
                </a:lnTo>
                <a:lnTo>
                  <a:pt x="3080757" y="88704"/>
                </a:lnTo>
                <a:lnTo>
                  <a:pt x="3092382" y="95274"/>
                </a:lnTo>
                <a:lnTo>
                  <a:pt x="3104005" y="101845"/>
                </a:lnTo>
                <a:lnTo>
                  <a:pt x="3126687" y="115534"/>
                </a:lnTo>
                <a:lnTo>
                  <a:pt x="3149369" y="129497"/>
                </a:lnTo>
                <a:lnTo>
                  <a:pt x="3171768" y="144006"/>
                </a:lnTo>
                <a:lnTo>
                  <a:pt x="3193883" y="158243"/>
                </a:lnTo>
                <a:lnTo>
                  <a:pt x="3237828" y="186990"/>
                </a:lnTo>
                <a:lnTo>
                  <a:pt x="3260227" y="201499"/>
                </a:lnTo>
                <a:lnTo>
                  <a:pt x="3282342" y="215188"/>
                </a:lnTo>
                <a:lnTo>
                  <a:pt x="3317215" y="235722"/>
                </a:lnTo>
                <a:lnTo>
                  <a:pt x="3334226" y="245851"/>
                </a:lnTo>
                <a:lnTo>
                  <a:pt x="3351521" y="255434"/>
                </a:lnTo>
                <a:lnTo>
                  <a:pt x="3369100" y="265016"/>
                </a:lnTo>
                <a:lnTo>
                  <a:pt x="3386111" y="274324"/>
                </a:lnTo>
                <a:lnTo>
                  <a:pt x="3403689" y="283359"/>
                </a:lnTo>
                <a:lnTo>
                  <a:pt x="3421551" y="291846"/>
                </a:lnTo>
                <a:lnTo>
                  <a:pt x="3439129" y="300059"/>
                </a:lnTo>
                <a:lnTo>
                  <a:pt x="3456992" y="308272"/>
                </a:lnTo>
                <a:lnTo>
                  <a:pt x="3475420" y="315938"/>
                </a:lnTo>
                <a:lnTo>
                  <a:pt x="3493850" y="323056"/>
                </a:lnTo>
                <a:lnTo>
                  <a:pt x="3511995" y="329901"/>
                </a:lnTo>
                <a:lnTo>
                  <a:pt x="3530991" y="336472"/>
                </a:lnTo>
                <a:lnTo>
                  <a:pt x="3549987" y="342495"/>
                </a:lnTo>
                <a:lnTo>
                  <a:pt x="3569550" y="348244"/>
                </a:lnTo>
                <a:lnTo>
                  <a:pt x="3588829" y="353719"/>
                </a:lnTo>
                <a:lnTo>
                  <a:pt x="3607542" y="359469"/>
                </a:lnTo>
                <a:lnTo>
                  <a:pt x="3626538" y="365765"/>
                </a:lnTo>
                <a:lnTo>
                  <a:pt x="3644967" y="372336"/>
                </a:lnTo>
                <a:lnTo>
                  <a:pt x="3663396" y="379181"/>
                </a:lnTo>
                <a:lnTo>
                  <a:pt x="3681258" y="386299"/>
                </a:lnTo>
                <a:lnTo>
                  <a:pt x="3699120" y="393965"/>
                </a:lnTo>
                <a:lnTo>
                  <a:pt x="3716981" y="402178"/>
                </a:lnTo>
                <a:lnTo>
                  <a:pt x="3733993" y="410939"/>
                </a:lnTo>
                <a:lnTo>
                  <a:pt x="3751288" y="419700"/>
                </a:lnTo>
                <a:lnTo>
                  <a:pt x="3768015" y="429555"/>
                </a:lnTo>
                <a:lnTo>
                  <a:pt x="3784460" y="439411"/>
                </a:lnTo>
                <a:lnTo>
                  <a:pt x="3800621" y="450088"/>
                </a:lnTo>
                <a:lnTo>
                  <a:pt x="3816215" y="461313"/>
                </a:lnTo>
                <a:lnTo>
                  <a:pt x="3831525" y="473085"/>
                </a:lnTo>
                <a:lnTo>
                  <a:pt x="3839463" y="479383"/>
                </a:lnTo>
                <a:lnTo>
                  <a:pt x="3846835" y="485679"/>
                </a:lnTo>
                <a:lnTo>
                  <a:pt x="3850804" y="483763"/>
                </a:lnTo>
                <a:lnTo>
                  <a:pt x="3854491" y="482941"/>
                </a:lnTo>
                <a:lnTo>
                  <a:pt x="3857893" y="482668"/>
                </a:lnTo>
                <a:lnTo>
                  <a:pt x="3861295" y="482941"/>
                </a:lnTo>
                <a:lnTo>
                  <a:pt x="3864413" y="483489"/>
                </a:lnTo>
                <a:lnTo>
                  <a:pt x="3867533" y="484584"/>
                </a:lnTo>
                <a:lnTo>
                  <a:pt x="3870084" y="485953"/>
                </a:lnTo>
                <a:lnTo>
                  <a:pt x="3873203" y="487596"/>
                </a:lnTo>
                <a:lnTo>
                  <a:pt x="3878022" y="491155"/>
                </a:lnTo>
                <a:lnTo>
                  <a:pt x="3883410" y="494988"/>
                </a:lnTo>
                <a:lnTo>
                  <a:pt x="3888513" y="498820"/>
                </a:lnTo>
                <a:lnTo>
                  <a:pt x="3891348" y="500190"/>
                </a:lnTo>
                <a:lnTo>
                  <a:pt x="3894183" y="501558"/>
                </a:lnTo>
                <a:lnTo>
                  <a:pt x="3901271" y="503475"/>
                </a:lnTo>
                <a:lnTo>
                  <a:pt x="3908076" y="505665"/>
                </a:lnTo>
                <a:lnTo>
                  <a:pt x="3914597" y="507856"/>
                </a:lnTo>
                <a:lnTo>
                  <a:pt x="3921402" y="510319"/>
                </a:lnTo>
                <a:lnTo>
                  <a:pt x="3934444" y="515521"/>
                </a:lnTo>
                <a:lnTo>
                  <a:pt x="3947202" y="521270"/>
                </a:lnTo>
                <a:lnTo>
                  <a:pt x="3959677" y="527567"/>
                </a:lnTo>
                <a:lnTo>
                  <a:pt x="3971869" y="534138"/>
                </a:lnTo>
                <a:lnTo>
                  <a:pt x="3984060" y="540982"/>
                </a:lnTo>
                <a:lnTo>
                  <a:pt x="3995685" y="548100"/>
                </a:lnTo>
                <a:lnTo>
                  <a:pt x="4019501" y="562611"/>
                </a:lnTo>
                <a:lnTo>
                  <a:pt x="4043599" y="576847"/>
                </a:lnTo>
                <a:lnTo>
                  <a:pt x="4055507" y="583691"/>
                </a:lnTo>
                <a:lnTo>
                  <a:pt x="4067699" y="590536"/>
                </a:lnTo>
                <a:lnTo>
                  <a:pt x="4079891" y="596832"/>
                </a:lnTo>
                <a:lnTo>
                  <a:pt x="4092649" y="602582"/>
                </a:lnTo>
                <a:lnTo>
                  <a:pt x="4134894" y="629412"/>
                </a:lnTo>
                <a:lnTo>
                  <a:pt x="4177139" y="655968"/>
                </a:lnTo>
                <a:lnTo>
                  <a:pt x="4219383" y="683072"/>
                </a:lnTo>
                <a:lnTo>
                  <a:pt x="4261062" y="710176"/>
                </a:lnTo>
                <a:lnTo>
                  <a:pt x="4281759" y="724139"/>
                </a:lnTo>
                <a:lnTo>
                  <a:pt x="4302172" y="738101"/>
                </a:lnTo>
                <a:lnTo>
                  <a:pt x="4322586" y="752337"/>
                </a:lnTo>
                <a:lnTo>
                  <a:pt x="4342999" y="766848"/>
                </a:lnTo>
                <a:lnTo>
                  <a:pt x="4363130" y="781358"/>
                </a:lnTo>
                <a:lnTo>
                  <a:pt x="4382977" y="796141"/>
                </a:lnTo>
                <a:lnTo>
                  <a:pt x="4402539" y="811473"/>
                </a:lnTo>
                <a:lnTo>
                  <a:pt x="4421819" y="827079"/>
                </a:lnTo>
                <a:lnTo>
                  <a:pt x="4431459" y="835018"/>
                </a:lnTo>
                <a:lnTo>
                  <a:pt x="4441382" y="842958"/>
                </a:lnTo>
                <a:lnTo>
                  <a:pt x="4460662" y="858837"/>
                </a:lnTo>
                <a:lnTo>
                  <a:pt x="4479941" y="875263"/>
                </a:lnTo>
                <a:lnTo>
                  <a:pt x="4499504" y="891142"/>
                </a:lnTo>
                <a:lnTo>
                  <a:pt x="4509143" y="899081"/>
                </a:lnTo>
                <a:lnTo>
                  <a:pt x="4518783" y="906747"/>
                </a:lnTo>
                <a:lnTo>
                  <a:pt x="4528991" y="914413"/>
                </a:lnTo>
                <a:lnTo>
                  <a:pt x="4539481" y="921531"/>
                </a:lnTo>
                <a:lnTo>
                  <a:pt x="4549971" y="928649"/>
                </a:lnTo>
                <a:lnTo>
                  <a:pt x="4560745" y="935494"/>
                </a:lnTo>
                <a:lnTo>
                  <a:pt x="4572085" y="942065"/>
                </a:lnTo>
                <a:lnTo>
                  <a:pt x="4583143" y="948088"/>
                </a:lnTo>
                <a:lnTo>
                  <a:pt x="4588247" y="954384"/>
                </a:lnTo>
                <a:lnTo>
                  <a:pt x="4593633" y="960681"/>
                </a:lnTo>
                <a:lnTo>
                  <a:pt x="4599021" y="966704"/>
                </a:lnTo>
                <a:lnTo>
                  <a:pt x="4604691" y="972728"/>
                </a:lnTo>
                <a:lnTo>
                  <a:pt x="4610078" y="978476"/>
                </a:lnTo>
                <a:lnTo>
                  <a:pt x="4616032" y="984226"/>
                </a:lnTo>
                <a:lnTo>
                  <a:pt x="4627940" y="995451"/>
                </a:lnTo>
                <a:lnTo>
                  <a:pt x="4640415" y="1006128"/>
                </a:lnTo>
                <a:lnTo>
                  <a:pt x="4653173" y="1016258"/>
                </a:lnTo>
                <a:lnTo>
                  <a:pt x="4666215" y="1026388"/>
                </a:lnTo>
                <a:lnTo>
                  <a:pt x="4679257" y="1035969"/>
                </a:lnTo>
                <a:lnTo>
                  <a:pt x="4705909" y="1055134"/>
                </a:lnTo>
                <a:lnTo>
                  <a:pt x="4732843" y="1074298"/>
                </a:lnTo>
                <a:lnTo>
                  <a:pt x="4745885" y="1084154"/>
                </a:lnTo>
                <a:lnTo>
                  <a:pt x="4758927" y="1094010"/>
                </a:lnTo>
                <a:lnTo>
                  <a:pt x="4771969" y="1104414"/>
                </a:lnTo>
                <a:lnTo>
                  <a:pt x="4784445" y="1114817"/>
                </a:lnTo>
                <a:lnTo>
                  <a:pt x="4792383" y="1121662"/>
                </a:lnTo>
                <a:lnTo>
                  <a:pt x="4801172" y="1128233"/>
                </a:lnTo>
                <a:lnTo>
                  <a:pt x="4809395" y="1134803"/>
                </a:lnTo>
                <a:lnTo>
                  <a:pt x="4817333" y="1141647"/>
                </a:lnTo>
                <a:lnTo>
                  <a:pt x="4824988" y="1148492"/>
                </a:lnTo>
                <a:lnTo>
                  <a:pt x="4828957" y="1152325"/>
                </a:lnTo>
                <a:lnTo>
                  <a:pt x="4832359" y="1155883"/>
                </a:lnTo>
                <a:lnTo>
                  <a:pt x="4835762" y="1159991"/>
                </a:lnTo>
                <a:lnTo>
                  <a:pt x="4838881" y="1163823"/>
                </a:lnTo>
                <a:lnTo>
                  <a:pt x="4841999" y="1168204"/>
                </a:lnTo>
                <a:lnTo>
                  <a:pt x="4844835" y="1172858"/>
                </a:lnTo>
                <a:lnTo>
                  <a:pt x="4946619" y="1258276"/>
                </a:lnTo>
                <a:lnTo>
                  <a:pt x="5026289" y="1327815"/>
                </a:lnTo>
                <a:lnTo>
                  <a:pt x="5105675" y="1397902"/>
                </a:lnTo>
                <a:lnTo>
                  <a:pt x="5123821" y="1426649"/>
                </a:lnTo>
                <a:lnTo>
                  <a:pt x="5132327" y="1431029"/>
                </a:lnTo>
                <a:lnTo>
                  <a:pt x="5140832" y="1435409"/>
                </a:lnTo>
                <a:lnTo>
                  <a:pt x="5149054" y="1440063"/>
                </a:lnTo>
                <a:lnTo>
                  <a:pt x="5156993" y="1444991"/>
                </a:lnTo>
                <a:lnTo>
                  <a:pt x="5164648" y="1450193"/>
                </a:lnTo>
                <a:lnTo>
                  <a:pt x="5172587" y="1455121"/>
                </a:lnTo>
                <a:lnTo>
                  <a:pt x="5179958" y="1460597"/>
                </a:lnTo>
                <a:lnTo>
                  <a:pt x="5187330" y="1466072"/>
                </a:lnTo>
                <a:lnTo>
                  <a:pt x="5194701" y="1471548"/>
                </a:lnTo>
                <a:lnTo>
                  <a:pt x="5201790" y="1477297"/>
                </a:lnTo>
                <a:lnTo>
                  <a:pt x="5215399" y="1489070"/>
                </a:lnTo>
                <a:lnTo>
                  <a:pt x="5228724" y="1501389"/>
                </a:lnTo>
                <a:lnTo>
                  <a:pt x="5241766" y="1513709"/>
                </a:lnTo>
                <a:lnTo>
                  <a:pt x="5254524" y="1526577"/>
                </a:lnTo>
                <a:lnTo>
                  <a:pt x="5266716" y="1539718"/>
                </a:lnTo>
                <a:lnTo>
                  <a:pt x="5279191" y="1552859"/>
                </a:lnTo>
                <a:lnTo>
                  <a:pt x="5291099" y="1566275"/>
                </a:lnTo>
                <a:lnTo>
                  <a:pt x="5314631" y="1593378"/>
                </a:lnTo>
                <a:lnTo>
                  <a:pt x="5338731" y="1620208"/>
                </a:lnTo>
                <a:lnTo>
                  <a:pt x="5350922" y="1627326"/>
                </a:lnTo>
                <a:lnTo>
                  <a:pt x="5362831" y="1635266"/>
                </a:lnTo>
                <a:lnTo>
                  <a:pt x="5368785" y="1639099"/>
                </a:lnTo>
                <a:lnTo>
                  <a:pt x="5373887" y="1643479"/>
                </a:lnTo>
                <a:lnTo>
                  <a:pt x="5379558" y="1647860"/>
                </a:lnTo>
                <a:lnTo>
                  <a:pt x="5384661" y="1651966"/>
                </a:lnTo>
                <a:lnTo>
                  <a:pt x="5389765" y="1656621"/>
                </a:lnTo>
                <a:lnTo>
                  <a:pt x="5394869" y="1661549"/>
                </a:lnTo>
                <a:lnTo>
                  <a:pt x="5399405" y="1666477"/>
                </a:lnTo>
                <a:lnTo>
                  <a:pt x="5403941" y="1671405"/>
                </a:lnTo>
                <a:lnTo>
                  <a:pt x="5408477" y="1676606"/>
                </a:lnTo>
                <a:lnTo>
                  <a:pt x="5412447" y="1682081"/>
                </a:lnTo>
                <a:lnTo>
                  <a:pt x="5416416" y="1687831"/>
                </a:lnTo>
                <a:lnTo>
                  <a:pt x="5420101" y="1693854"/>
                </a:lnTo>
                <a:lnTo>
                  <a:pt x="5429174" y="1699877"/>
                </a:lnTo>
                <a:lnTo>
                  <a:pt x="5437964" y="1706174"/>
                </a:lnTo>
                <a:lnTo>
                  <a:pt x="5446469" y="1712471"/>
                </a:lnTo>
                <a:lnTo>
                  <a:pt x="5455258" y="1718767"/>
                </a:lnTo>
                <a:lnTo>
                  <a:pt x="5463197" y="1725338"/>
                </a:lnTo>
                <a:lnTo>
                  <a:pt x="5471419" y="1732183"/>
                </a:lnTo>
                <a:lnTo>
                  <a:pt x="5479074" y="1739027"/>
                </a:lnTo>
                <a:lnTo>
                  <a:pt x="5486729" y="1746419"/>
                </a:lnTo>
                <a:lnTo>
                  <a:pt x="5494101" y="1753811"/>
                </a:lnTo>
                <a:lnTo>
                  <a:pt x="5500906" y="1761477"/>
                </a:lnTo>
                <a:lnTo>
                  <a:pt x="5507427" y="1769416"/>
                </a:lnTo>
                <a:lnTo>
                  <a:pt x="5513948" y="1777630"/>
                </a:lnTo>
                <a:lnTo>
                  <a:pt x="5519619" y="1786391"/>
                </a:lnTo>
                <a:lnTo>
                  <a:pt x="5525005" y="1795151"/>
                </a:lnTo>
                <a:lnTo>
                  <a:pt x="5530108" y="1804186"/>
                </a:lnTo>
                <a:lnTo>
                  <a:pt x="5534929" y="1813768"/>
                </a:lnTo>
                <a:lnTo>
                  <a:pt x="5553641" y="1829921"/>
                </a:lnTo>
                <a:lnTo>
                  <a:pt x="5562997" y="1833206"/>
                </a:lnTo>
                <a:lnTo>
                  <a:pt x="5572353" y="1837039"/>
                </a:lnTo>
                <a:lnTo>
                  <a:pt x="5580859" y="1840872"/>
                </a:lnTo>
                <a:lnTo>
                  <a:pt x="5588798" y="1845526"/>
                </a:lnTo>
                <a:lnTo>
                  <a:pt x="5596453" y="1850728"/>
                </a:lnTo>
                <a:lnTo>
                  <a:pt x="5604108" y="1855656"/>
                </a:lnTo>
                <a:lnTo>
                  <a:pt x="5610913" y="1861405"/>
                </a:lnTo>
                <a:lnTo>
                  <a:pt x="5617433" y="1867702"/>
                </a:lnTo>
                <a:lnTo>
                  <a:pt x="5623671" y="1873999"/>
                </a:lnTo>
                <a:lnTo>
                  <a:pt x="5629342" y="1880570"/>
                </a:lnTo>
                <a:lnTo>
                  <a:pt x="5635013" y="1887414"/>
                </a:lnTo>
                <a:lnTo>
                  <a:pt x="5640399" y="1894806"/>
                </a:lnTo>
                <a:lnTo>
                  <a:pt x="5645785" y="1902198"/>
                </a:lnTo>
                <a:lnTo>
                  <a:pt x="5650889" y="1909590"/>
                </a:lnTo>
                <a:lnTo>
                  <a:pt x="5655426" y="1917256"/>
                </a:lnTo>
                <a:lnTo>
                  <a:pt x="5659963" y="1925195"/>
                </a:lnTo>
                <a:lnTo>
                  <a:pt x="5744735" y="2026766"/>
                </a:lnTo>
                <a:lnTo>
                  <a:pt x="5839432" y="2139288"/>
                </a:lnTo>
                <a:lnTo>
                  <a:pt x="5886497" y="2195686"/>
                </a:lnTo>
                <a:lnTo>
                  <a:pt x="5909463" y="2224158"/>
                </a:lnTo>
                <a:lnTo>
                  <a:pt x="5932711" y="2252631"/>
                </a:lnTo>
                <a:lnTo>
                  <a:pt x="5937815" y="2258928"/>
                </a:lnTo>
                <a:lnTo>
                  <a:pt x="5942917" y="2265225"/>
                </a:lnTo>
                <a:lnTo>
                  <a:pt x="5948021" y="2272070"/>
                </a:lnTo>
                <a:lnTo>
                  <a:pt x="5950289" y="2275628"/>
                </a:lnTo>
                <a:lnTo>
                  <a:pt x="5952274" y="2279188"/>
                </a:lnTo>
                <a:lnTo>
                  <a:pt x="5953975" y="2283021"/>
                </a:lnTo>
                <a:lnTo>
                  <a:pt x="5955392" y="2286579"/>
                </a:lnTo>
                <a:lnTo>
                  <a:pt x="5956810" y="2290686"/>
                </a:lnTo>
                <a:lnTo>
                  <a:pt x="5957661" y="2294793"/>
                </a:lnTo>
                <a:lnTo>
                  <a:pt x="5958229" y="2298900"/>
                </a:lnTo>
                <a:lnTo>
                  <a:pt x="5957945" y="2303280"/>
                </a:lnTo>
                <a:lnTo>
                  <a:pt x="5957661" y="2307661"/>
                </a:lnTo>
                <a:lnTo>
                  <a:pt x="5956243" y="2312041"/>
                </a:lnTo>
                <a:lnTo>
                  <a:pt x="5959363" y="2317516"/>
                </a:lnTo>
                <a:lnTo>
                  <a:pt x="5961913" y="2322992"/>
                </a:lnTo>
                <a:lnTo>
                  <a:pt x="5964465" y="2328193"/>
                </a:lnTo>
                <a:lnTo>
                  <a:pt x="5966733" y="2333669"/>
                </a:lnTo>
                <a:lnTo>
                  <a:pt x="5968435" y="2339144"/>
                </a:lnTo>
                <a:lnTo>
                  <a:pt x="5970419" y="2344347"/>
                </a:lnTo>
                <a:lnTo>
                  <a:pt x="5971553" y="2349822"/>
                </a:lnTo>
                <a:lnTo>
                  <a:pt x="5972687" y="2355298"/>
                </a:lnTo>
                <a:lnTo>
                  <a:pt x="5973821" y="2361046"/>
                </a:lnTo>
                <a:lnTo>
                  <a:pt x="5974389" y="2366522"/>
                </a:lnTo>
                <a:lnTo>
                  <a:pt x="5975523" y="2377473"/>
                </a:lnTo>
                <a:lnTo>
                  <a:pt x="5976373" y="2388424"/>
                </a:lnTo>
                <a:lnTo>
                  <a:pt x="5976373" y="2399649"/>
                </a:lnTo>
                <a:lnTo>
                  <a:pt x="5975806" y="2410874"/>
                </a:lnTo>
                <a:lnTo>
                  <a:pt x="5975523" y="2422099"/>
                </a:lnTo>
                <a:lnTo>
                  <a:pt x="5974389" y="2444274"/>
                </a:lnTo>
                <a:lnTo>
                  <a:pt x="5974105" y="2455773"/>
                </a:lnTo>
                <a:lnTo>
                  <a:pt x="5973821" y="2466724"/>
                </a:lnTo>
                <a:lnTo>
                  <a:pt x="5974105" y="2477949"/>
                </a:lnTo>
                <a:lnTo>
                  <a:pt x="5974671" y="2488900"/>
                </a:lnTo>
                <a:lnTo>
                  <a:pt x="5976940" y="2503684"/>
                </a:lnTo>
                <a:lnTo>
                  <a:pt x="5978642" y="2518468"/>
                </a:lnTo>
                <a:lnTo>
                  <a:pt x="5979208" y="2525586"/>
                </a:lnTo>
                <a:lnTo>
                  <a:pt x="5979492" y="2532705"/>
                </a:lnTo>
                <a:lnTo>
                  <a:pt x="5979492" y="2539823"/>
                </a:lnTo>
                <a:lnTo>
                  <a:pt x="5978925" y="2546667"/>
                </a:lnTo>
                <a:lnTo>
                  <a:pt x="5978358" y="2550226"/>
                </a:lnTo>
                <a:lnTo>
                  <a:pt x="5977791" y="2553237"/>
                </a:lnTo>
                <a:lnTo>
                  <a:pt x="5976657" y="2556797"/>
                </a:lnTo>
                <a:lnTo>
                  <a:pt x="5975523" y="2559808"/>
                </a:lnTo>
                <a:lnTo>
                  <a:pt x="5974105" y="2563368"/>
                </a:lnTo>
                <a:lnTo>
                  <a:pt x="5972687" y="2566379"/>
                </a:lnTo>
                <a:lnTo>
                  <a:pt x="5970987" y="2569391"/>
                </a:lnTo>
                <a:lnTo>
                  <a:pt x="5968718" y="2572402"/>
                </a:lnTo>
                <a:lnTo>
                  <a:pt x="5966450" y="2575414"/>
                </a:lnTo>
                <a:lnTo>
                  <a:pt x="5964182" y="2578151"/>
                </a:lnTo>
                <a:lnTo>
                  <a:pt x="5961063" y="2581163"/>
                </a:lnTo>
                <a:lnTo>
                  <a:pt x="5957945" y="2583900"/>
                </a:lnTo>
                <a:lnTo>
                  <a:pt x="5954258" y="2586638"/>
                </a:lnTo>
                <a:lnTo>
                  <a:pt x="5950856" y="2589102"/>
                </a:lnTo>
                <a:lnTo>
                  <a:pt x="5946603" y="2591293"/>
                </a:lnTo>
                <a:lnTo>
                  <a:pt x="5942067" y="2594030"/>
                </a:lnTo>
                <a:lnTo>
                  <a:pt x="5940933" y="2588007"/>
                </a:lnTo>
                <a:lnTo>
                  <a:pt x="5940649" y="2584995"/>
                </a:lnTo>
                <a:lnTo>
                  <a:pt x="5939799" y="2582532"/>
                </a:lnTo>
                <a:lnTo>
                  <a:pt x="5940649" y="2588281"/>
                </a:lnTo>
                <a:lnTo>
                  <a:pt x="5942067" y="2594030"/>
                </a:lnTo>
                <a:lnTo>
                  <a:pt x="5939515" y="2593209"/>
                </a:lnTo>
                <a:lnTo>
                  <a:pt x="5931576" y="2596768"/>
                </a:lnTo>
                <a:lnTo>
                  <a:pt x="5923355" y="2600874"/>
                </a:lnTo>
                <a:lnTo>
                  <a:pt x="5925623" y="2600874"/>
                </a:lnTo>
                <a:lnTo>
                  <a:pt x="5927608" y="2600601"/>
                </a:lnTo>
                <a:lnTo>
                  <a:pt x="5929592" y="2600054"/>
                </a:lnTo>
                <a:lnTo>
                  <a:pt x="5931576" y="2599232"/>
                </a:lnTo>
                <a:lnTo>
                  <a:pt x="5933561" y="2597863"/>
                </a:lnTo>
                <a:lnTo>
                  <a:pt x="5935547" y="2596494"/>
                </a:lnTo>
                <a:lnTo>
                  <a:pt x="5937531" y="2594851"/>
                </a:lnTo>
                <a:lnTo>
                  <a:pt x="5939515" y="2593209"/>
                </a:lnTo>
                <a:lnTo>
                  <a:pt x="5937531" y="2599232"/>
                </a:lnTo>
                <a:lnTo>
                  <a:pt x="5934979" y="2605529"/>
                </a:lnTo>
                <a:lnTo>
                  <a:pt x="5932711" y="2611825"/>
                </a:lnTo>
                <a:lnTo>
                  <a:pt x="5929592" y="2617849"/>
                </a:lnTo>
                <a:lnTo>
                  <a:pt x="5926473" y="2623872"/>
                </a:lnTo>
                <a:lnTo>
                  <a:pt x="5923071" y="2629622"/>
                </a:lnTo>
                <a:lnTo>
                  <a:pt x="5919385" y="2635644"/>
                </a:lnTo>
                <a:lnTo>
                  <a:pt x="5915416" y="2641668"/>
                </a:lnTo>
                <a:lnTo>
                  <a:pt x="5911447" y="2647416"/>
                </a:lnTo>
                <a:lnTo>
                  <a:pt x="5906910" y="2652892"/>
                </a:lnTo>
                <a:lnTo>
                  <a:pt x="5902090" y="2658367"/>
                </a:lnTo>
                <a:lnTo>
                  <a:pt x="5897271" y="2663843"/>
                </a:lnTo>
                <a:lnTo>
                  <a:pt x="5892167" y="2669045"/>
                </a:lnTo>
                <a:lnTo>
                  <a:pt x="5887063" y="2673973"/>
                </a:lnTo>
                <a:lnTo>
                  <a:pt x="5881393" y="2678901"/>
                </a:lnTo>
                <a:lnTo>
                  <a:pt x="5876006" y="2683555"/>
                </a:lnTo>
                <a:lnTo>
                  <a:pt x="5870053" y="2688210"/>
                </a:lnTo>
                <a:lnTo>
                  <a:pt x="5864099" y="2692316"/>
                </a:lnTo>
                <a:lnTo>
                  <a:pt x="5858145" y="2696423"/>
                </a:lnTo>
                <a:lnTo>
                  <a:pt x="5852474" y="2700256"/>
                </a:lnTo>
                <a:lnTo>
                  <a:pt x="5846237" y="2703814"/>
                </a:lnTo>
                <a:lnTo>
                  <a:pt x="5839715" y="2707374"/>
                </a:lnTo>
                <a:lnTo>
                  <a:pt x="5833479" y="2710385"/>
                </a:lnTo>
                <a:lnTo>
                  <a:pt x="5826957" y="2713123"/>
                </a:lnTo>
                <a:lnTo>
                  <a:pt x="5820435" y="2715587"/>
                </a:lnTo>
                <a:lnTo>
                  <a:pt x="5813915" y="2717777"/>
                </a:lnTo>
                <a:lnTo>
                  <a:pt x="5807110" y="2719968"/>
                </a:lnTo>
                <a:lnTo>
                  <a:pt x="5800589" y="2721610"/>
                </a:lnTo>
                <a:lnTo>
                  <a:pt x="5793785" y="2722705"/>
                </a:lnTo>
                <a:lnTo>
                  <a:pt x="5787263" y="2723800"/>
                </a:lnTo>
                <a:lnTo>
                  <a:pt x="5780742" y="2724348"/>
                </a:lnTo>
                <a:lnTo>
                  <a:pt x="5773937" y="2724622"/>
                </a:lnTo>
                <a:lnTo>
                  <a:pt x="5755226" y="2724896"/>
                </a:lnTo>
                <a:lnTo>
                  <a:pt x="5736513" y="2725991"/>
                </a:lnTo>
                <a:lnTo>
                  <a:pt x="5698521" y="2728454"/>
                </a:lnTo>
                <a:lnTo>
                  <a:pt x="5679808" y="2729549"/>
                </a:lnTo>
                <a:lnTo>
                  <a:pt x="5660813" y="2730644"/>
                </a:lnTo>
                <a:lnTo>
                  <a:pt x="5641817" y="2730919"/>
                </a:lnTo>
                <a:lnTo>
                  <a:pt x="5632745" y="2730919"/>
                </a:lnTo>
                <a:lnTo>
                  <a:pt x="5623103" y="2730919"/>
                </a:lnTo>
                <a:lnTo>
                  <a:pt x="5614031" y="2730644"/>
                </a:lnTo>
                <a:lnTo>
                  <a:pt x="5604958" y="2730097"/>
                </a:lnTo>
                <a:lnTo>
                  <a:pt x="5595319" y="2729276"/>
                </a:lnTo>
                <a:lnTo>
                  <a:pt x="5586247" y="2728181"/>
                </a:lnTo>
                <a:lnTo>
                  <a:pt x="5576890" y="2726812"/>
                </a:lnTo>
                <a:lnTo>
                  <a:pt x="5568101" y="2724896"/>
                </a:lnTo>
                <a:lnTo>
                  <a:pt x="5559029" y="2722979"/>
                </a:lnTo>
                <a:lnTo>
                  <a:pt x="5549955" y="2720788"/>
                </a:lnTo>
                <a:lnTo>
                  <a:pt x="5541166" y="2717777"/>
                </a:lnTo>
                <a:lnTo>
                  <a:pt x="5532377" y="2714765"/>
                </a:lnTo>
                <a:lnTo>
                  <a:pt x="5523303" y="2711207"/>
                </a:lnTo>
                <a:lnTo>
                  <a:pt x="5514799" y="2707374"/>
                </a:lnTo>
                <a:lnTo>
                  <a:pt x="5506009" y="2702719"/>
                </a:lnTo>
                <a:lnTo>
                  <a:pt x="5497219" y="2697518"/>
                </a:lnTo>
                <a:lnTo>
                  <a:pt x="5488998" y="2692042"/>
                </a:lnTo>
                <a:lnTo>
                  <a:pt x="5480776" y="2686019"/>
                </a:lnTo>
                <a:lnTo>
                  <a:pt x="5472269" y="2683829"/>
                </a:lnTo>
                <a:lnTo>
                  <a:pt x="5464331" y="2681639"/>
                </a:lnTo>
                <a:lnTo>
                  <a:pt x="5456961" y="2678354"/>
                </a:lnTo>
                <a:lnTo>
                  <a:pt x="5449305" y="2675342"/>
                </a:lnTo>
                <a:lnTo>
                  <a:pt x="5442217" y="2671783"/>
                </a:lnTo>
                <a:lnTo>
                  <a:pt x="5435129" y="2668223"/>
                </a:lnTo>
                <a:lnTo>
                  <a:pt x="5428324" y="2664117"/>
                </a:lnTo>
                <a:lnTo>
                  <a:pt x="5421519" y="2659737"/>
                </a:lnTo>
                <a:lnTo>
                  <a:pt x="5408195" y="2650976"/>
                </a:lnTo>
                <a:lnTo>
                  <a:pt x="5395151" y="2641941"/>
                </a:lnTo>
                <a:lnTo>
                  <a:pt x="5382111" y="2632907"/>
                </a:lnTo>
                <a:lnTo>
                  <a:pt x="5368785" y="2624146"/>
                </a:lnTo>
                <a:lnTo>
                  <a:pt x="5321435" y="2591566"/>
                </a:lnTo>
                <a:lnTo>
                  <a:pt x="5251406" y="2551047"/>
                </a:lnTo>
                <a:lnTo>
                  <a:pt x="5218801" y="2523122"/>
                </a:lnTo>
                <a:lnTo>
                  <a:pt x="5207743" y="2518468"/>
                </a:lnTo>
                <a:lnTo>
                  <a:pt x="5196685" y="2513814"/>
                </a:lnTo>
                <a:lnTo>
                  <a:pt x="5185913" y="2508886"/>
                </a:lnTo>
                <a:lnTo>
                  <a:pt x="5175422" y="2504232"/>
                </a:lnTo>
                <a:lnTo>
                  <a:pt x="5170035" y="2501220"/>
                </a:lnTo>
                <a:lnTo>
                  <a:pt x="5164931" y="2498482"/>
                </a:lnTo>
                <a:lnTo>
                  <a:pt x="5160111" y="2495197"/>
                </a:lnTo>
                <a:lnTo>
                  <a:pt x="5155292" y="2491911"/>
                </a:lnTo>
                <a:lnTo>
                  <a:pt x="5150756" y="2488353"/>
                </a:lnTo>
                <a:lnTo>
                  <a:pt x="5146503" y="2484520"/>
                </a:lnTo>
                <a:lnTo>
                  <a:pt x="5142249" y="2480413"/>
                </a:lnTo>
                <a:lnTo>
                  <a:pt x="5138281" y="2475759"/>
                </a:lnTo>
                <a:lnTo>
                  <a:pt x="5131759" y="2468914"/>
                </a:lnTo>
                <a:lnTo>
                  <a:pt x="5125522" y="2461796"/>
                </a:lnTo>
                <a:lnTo>
                  <a:pt x="5119285" y="2454678"/>
                </a:lnTo>
                <a:lnTo>
                  <a:pt x="5113047" y="2447560"/>
                </a:lnTo>
                <a:lnTo>
                  <a:pt x="5106527" y="2440716"/>
                </a:lnTo>
                <a:lnTo>
                  <a:pt x="5099722" y="2434145"/>
                </a:lnTo>
                <a:lnTo>
                  <a:pt x="5096319" y="2431133"/>
                </a:lnTo>
                <a:lnTo>
                  <a:pt x="5092633" y="2428395"/>
                </a:lnTo>
                <a:lnTo>
                  <a:pt x="5088947" y="2425658"/>
                </a:lnTo>
                <a:lnTo>
                  <a:pt x="5084695" y="2423194"/>
                </a:lnTo>
                <a:lnTo>
                  <a:pt x="5080725" y="2421004"/>
                </a:lnTo>
                <a:lnTo>
                  <a:pt x="5076756" y="2418266"/>
                </a:lnTo>
                <a:lnTo>
                  <a:pt x="5068533" y="2412516"/>
                </a:lnTo>
                <a:lnTo>
                  <a:pt x="5063997" y="2410053"/>
                </a:lnTo>
                <a:lnTo>
                  <a:pt x="5059461" y="2407315"/>
                </a:lnTo>
                <a:lnTo>
                  <a:pt x="5055209" y="2405125"/>
                </a:lnTo>
                <a:lnTo>
                  <a:pt x="5050388" y="2403482"/>
                </a:lnTo>
                <a:lnTo>
                  <a:pt x="5045569" y="2402387"/>
                </a:lnTo>
                <a:lnTo>
                  <a:pt x="5043301" y="2401840"/>
                </a:lnTo>
                <a:lnTo>
                  <a:pt x="5040749" y="2401840"/>
                </a:lnTo>
                <a:lnTo>
                  <a:pt x="5038481" y="2401840"/>
                </a:lnTo>
                <a:lnTo>
                  <a:pt x="5036213" y="2401840"/>
                </a:lnTo>
                <a:lnTo>
                  <a:pt x="5033377" y="2402387"/>
                </a:lnTo>
                <a:lnTo>
                  <a:pt x="5031109" y="2402935"/>
                </a:lnTo>
                <a:lnTo>
                  <a:pt x="5028841" y="2403756"/>
                </a:lnTo>
                <a:lnTo>
                  <a:pt x="5026006" y="2404851"/>
                </a:lnTo>
                <a:lnTo>
                  <a:pt x="5023737" y="2406220"/>
                </a:lnTo>
                <a:lnTo>
                  <a:pt x="5020903" y="2408136"/>
                </a:lnTo>
                <a:lnTo>
                  <a:pt x="5018635" y="2410326"/>
                </a:lnTo>
                <a:lnTo>
                  <a:pt x="5016082" y="2412516"/>
                </a:lnTo>
                <a:lnTo>
                  <a:pt x="5013531" y="2415254"/>
                </a:lnTo>
                <a:lnTo>
                  <a:pt x="5010979" y="2418266"/>
                </a:lnTo>
                <a:lnTo>
                  <a:pt x="5012113" y="2419635"/>
                </a:lnTo>
                <a:lnTo>
                  <a:pt x="5012680" y="2421551"/>
                </a:lnTo>
                <a:lnTo>
                  <a:pt x="5012964" y="2422920"/>
                </a:lnTo>
                <a:lnTo>
                  <a:pt x="5012964" y="2424289"/>
                </a:lnTo>
                <a:lnTo>
                  <a:pt x="5012964" y="2425658"/>
                </a:lnTo>
                <a:lnTo>
                  <a:pt x="5012397" y="2427300"/>
                </a:lnTo>
                <a:lnTo>
                  <a:pt x="5011546" y="2428943"/>
                </a:lnTo>
                <a:lnTo>
                  <a:pt x="5010411" y="2430312"/>
                </a:lnTo>
                <a:lnTo>
                  <a:pt x="5012680" y="2435788"/>
                </a:lnTo>
                <a:lnTo>
                  <a:pt x="5013247" y="2438526"/>
                </a:lnTo>
                <a:lnTo>
                  <a:pt x="5014098" y="2441263"/>
                </a:lnTo>
                <a:lnTo>
                  <a:pt x="5014381" y="2444001"/>
                </a:lnTo>
                <a:lnTo>
                  <a:pt x="5014665" y="2447012"/>
                </a:lnTo>
                <a:lnTo>
                  <a:pt x="5014665" y="2452214"/>
                </a:lnTo>
                <a:lnTo>
                  <a:pt x="5014098" y="2457690"/>
                </a:lnTo>
                <a:lnTo>
                  <a:pt x="5012964" y="2463166"/>
                </a:lnTo>
                <a:lnTo>
                  <a:pt x="5010979" y="2468641"/>
                </a:lnTo>
                <a:lnTo>
                  <a:pt x="5008427" y="2473842"/>
                </a:lnTo>
                <a:lnTo>
                  <a:pt x="5007293" y="2478223"/>
                </a:lnTo>
                <a:lnTo>
                  <a:pt x="5005593" y="2482056"/>
                </a:lnTo>
                <a:lnTo>
                  <a:pt x="5003607" y="2485888"/>
                </a:lnTo>
                <a:lnTo>
                  <a:pt x="5000772" y="2489174"/>
                </a:lnTo>
                <a:lnTo>
                  <a:pt x="4998221" y="2492733"/>
                </a:lnTo>
                <a:lnTo>
                  <a:pt x="4994819" y="2496019"/>
                </a:lnTo>
                <a:lnTo>
                  <a:pt x="4988581" y="2502589"/>
                </a:lnTo>
                <a:lnTo>
                  <a:pt x="4985745" y="2505875"/>
                </a:lnTo>
                <a:lnTo>
                  <a:pt x="4982627" y="2509160"/>
                </a:lnTo>
                <a:lnTo>
                  <a:pt x="4980359" y="2512993"/>
                </a:lnTo>
                <a:lnTo>
                  <a:pt x="4978090" y="2516826"/>
                </a:lnTo>
                <a:lnTo>
                  <a:pt x="4976106" y="2520384"/>
                </a:lnTo>
                <a:lnTo>
                  <a:pt x="4974972" y="2524765"/>
                </a:lnTo>
                <a:lnTo>
                  <a:pt x="4974688" y="2526955"/>
                </a:lnTo>
                <a:lnTo>
                  <a:pt x="4974405" y="2529145"/>
                </a:lnTo>
                <a:lnTo>
                  <a:pt x="4974405" y="2531609"/>
                </a:lnTo>
                <a:lnTo>
                  <a:pt x="4974405" y="2533800"/>
                </a:lnTo>
                <a:lnTo>
                  <a:pt x="4982059" y="2537358"/>
                </a:lnTo>
                <a:lnTo>
                  <a:pt x="4988297" y="2540644"/>
                </a:lnTo>
                <a:lnTo>
                  <a:pt x="4990849" y="2542561"/>
                </a:lnTo>
                <a:lnTo>
                  <a:pt x="4993117" y="2544203"/>
                </a:lnTo>
                <a:lnTo>
                  <a:pt x="4994819" y="2545846"/>
                </a:lnTo>
                <a:lnTo>
                  <a:pt x="4996519" y="2547214"/>
                </a:lnTo>
                <a:lnTo>
                  <a:pt x="4997937" y="2549131"/>
                </a:lnTo>
                <a:lnTo>
                  <a:pt x="4998787" y="2550774"/>
                </a:lnTo>
                <a:lnTo>
                  <a:pt x="4999355" y="2552416"/>
                </a:lnTo>
                <a:lnTo>
                  <a:pt x="4999922" y="2554332"/>
                </a:lnTo>
                <a:lnTo>
                  <a:pt x="4999922" y="2555702"/>
                </a:lnTo>
                <a:lnTo>
                  <a:pt x="4999922" y="2557344"/>
                </a:lnTo>
                <a:lnTo>
                  <a:pt x="4999638" y="2558987"/>
                </a:lnTo>
                <a:lnTo>
                  <a:pt x="4999355" y="2560903"/>
                </a:lnTo>
                <a:lnTo>
                  <a:pt x="4997937" y="2563915"/>
                </a:lnTo>
                <a:lnTo>
                  <a:pt x="4995669" y="2567474"/>
                </a:lnTo>
                <a:lnTo>
                  <a:pt x="4992833" y="2570486"/>
                </a:lnTo>
                <a:lnTo>
                  <a:pt x="4989715" y="2574045"/>
                </a:lnTo>
                <a:lnTo>
                  <a:pt x="4986029" y="2577330"/>
                </a:lnTo>
                <a:lnTo>
                  <a:pt x="4982059" y="2580615"/>
                </a:lnTo>
                <a:lnTo>
                  <a:pt x="4973837" y="2587460"/>
                </a:lnTo>
                <a:lnTo>
                  <a:pt x="4964765" y="2594851"/>
                </a:lnTo>
                <a:lnTo>
                  <a:pt x="4955409" y="2601696"/>
                </a:lnTo>
                <a:lnTo>
                  <a:pt x="4946335" y="2608267"/>
                </a:lnTo>
                <a:lnTo>
                  <a:pt x="4936696" y="2614290"/>
                </a:lnTo>
                <a:lnTo>
                  <a:pt x="4927340" y="2619765"/>
                </a:lnTo>
                <a:lnTo>
                  <a:pt x="4917983" y="2624967"/>
                </a:lnTo>
                <a:lnTo>
                  <a:pt x="4908061" y="2629622"/>
                </a:lnTo>
                <a:lnTo>
                  <a:pt x="4898704" y="2634002"/>
                </a:lnTo>
                <a:lnTo>
                  <a:pt x="4888781" y="2638108"/>
                </a:lnTo>
                <a:lnTo>
                  <a:pt x="4878857" y="2641394"/>
                </a:lnTo>
                <a:lnTo>
                  <a:pt x="4868935" y="2644679"/>
                </a:lnTo>
                <a:lnTo>
                  <a:pt x="4859011" y="2647416"/>
                </a:lnTo>
                <a:lnTo>
                  <a:pt x="4848804" y="2650154"/>
                </a:lnTo>
                <a:lnTo>
                  <a:pt x="4838597" y="2652071"/>
                </a:lnTo>
                <a:lnTo>
                  <a:pt x="4828674" y="2653714"/>
                </a:lnTo>
                <a:lnTo>
                  <a:pt x="4818183" y="2655082"/>
                </a:lnTo>
                <a:lnTo>
                  <a:pt x="4808261" y="2656177"/>
                </a:lnTo>
                <a:lnTo>
                  <a:pt x="4797769" y="2656999"/>
                </a:lnTo>
                <a:lnTo>
                  <a:pt x="4787280" y="2657273"/>
                </a:lnTo>
                <a:lnTo>
                  <a:pt x="4776789" y="2657547"/>
                </a:lnTo>
                <a:lnTo>
                  <a:pt x="4766299" y="2657273"/>
                </a:lnTo>
                <a:lnTo>
                  <a:pt x="4755809" y="2656725"/>
                </a:lnTo>
                <a:lnTo>
                  <a:pt x="4745035" y="2656177"/>
                </a:lnTo>
                <a:lnTo>
                  <a:pt x="4734261" y="2654809"/>
                </a:lnTo>
                <a:lnTo>
                  <a:pt x="4723771" y="2653439"/>
                </a:lnTo>
                <a:lnTo>
                  <a:pt x="4712713" y="2652071"/>
                </a:lnTo>
                <a:lnTo>
                  <a:pt x="4702223" y="2650154"/>
                </a:lnTo>
                <a:lnTo>
                  <a:pt x="4691165" y="2647964"/>
                </a:lnTo>
                <a:lnTo>
                  <a:pt x="4680109" y="2645774"/>
                </a:lnTo>
                <a:lnTo>
                  <a:pt x="4669051" y="2643310"/>
                </a:lnTo>
                <a:lnTo>
                  <a:pt x="4658277" y="2640298"/>
                </a:lnTo>
                <a:lnTo>
                  <a:pt x="4647219" y="2637560"/>
                </a:lnTo>
                <a:lnTo>
                  <a:pt x="4647787" y="2670414"/>
                </a:lnTo>
                <a:lnTo>
                  <a:pt x="4761479" y="2774449"/>
                </a:lnTo>
                <a:lnTo>
                  <a:pt x="4770551" y="2784305"/>
                </a:lnTo>
                <a:lnTo>
                  <a:pt x="4779625" y="2793340"/>
                </a:lnTo>
                <a:lnTo>
                  <a:pt x="4789548" y="2802648"/>
                </a:lnTo>
                <a:lnTo>
                  <a:pt x="4799188" y="2811409"/>
                </a:lnTo>
                <a:lnTo>
                  <a:pt x="4819035" y="2829204"/>
                </a:lnTo>
                <a:lnTo>
                  <a:pt x="4838881" y="2847000"/>
                </a:lnTo>
                <a:lnTo>
                  <a:pt x="4848804" y="2855761"/>
                </a:lnTo>
                <a:lnTo>
                  <a:pt x="4858161" y="2864521"/>
                </a:lnTo>
                <a:lnTo>
                  <a:pt x="4867801" y="2874103"/>
                </a:lnTo>
                <a:lnTo>
                  <a:pt x="4876873" y="2883412"/>
                </a:lnTo>
                <a:lnTo>
                  <a:pt x="4885945" y="2893267"/>
                </a:lnTo>
                <a:lnTo>
                  <a:pt x="4894167" y="2903398"/>
                </a:lnTo>
                <a:lnTo>
                  <a:pt x="4902106" y="2913527"/>
                </a:lnTo>
                <a:lnTo>
                  <a:pt x="4906075" y="2919002"/>
                </a:lnTo>
                <a:lnTo>
                  <a:pt x="4909477" y="2924478"/>
                </a:lnTo>
                <a:lnTo>
                  <a:pt x="4912597" y="2926121"/>
                </a:lnTo>
                <a:lnTo>
                  <a:pt x="4914865" y="2927763"/>
                </a:lnTo>
                <a:lnTo>
                  <a:pt x="4916849" y="2929953"/>
                </a:lnTo>
                <a:lnTo>
                  <a:pt x="4918835" y="2931870"/>
                </a:lnTo>
                <a:lnTo>
                  <a:pt x="4920251" y="2934061"/>
                </a:lnTo>
                <a:lnTo>
                  <a:pt x="4921385" y="2936524"/>
                </a:lnTo>
                <a:lnTo>
                  <a:pt x="4922237" y="2938714"/>
                </a:lnTo>
                <a:lnTo>
                  <a:pt x="4922803" y="2941452"/>
                </a:lnTo>
                <a:lnTo>
                  <a:pt x="4923371" y="2943917"/>
                </a:lnTo>
                <a:lnTo>
                  <a:pt x="4923654" y="2946380"/>
                </a:lnTo>
                <a:lnTo>
                  <a:pt x="4923937" y="2951582"/>
                </a:lnTo>
                <a:lnTo>
                  <a:pt x="4923937" y="2957058"/>
                </a:lnTo>
                <a:lnTo>
                  <a:pt x="4923654" y="2962533"/>
                </a:lnTo>
                <a:lnTo>
                  <a:pt x="4923371" y="2968009"/>
                </a:lnTo>
                <a:lnTo>
                  <a:pt x="4923371" y="2973484"/>
                </a:lnTo>
                <a:lnTo>
                  <a:pt x="4923937" y="2978412"/>
                </a:lnTo>
                <a:lnTo>
                  <a:pt x="4924505" y="2981150"/>
                </a:lnTo>
                <a:lnTo>
                  <a:pt x="4925355" y="2983340"/>
                </a:lnTo>
                <a:lnTo>
                  <a:pt x="4926206" y="2986078"/>
                </a:lnTo>
                <a:lnTo>
                  <a:pt x="4927340" y="2988268"/>
                </a:lnTo>
                <a:lnTo>
                  <a:pt x="4928757" y="2990184"/>
                </a:lnTo>
                <a:lnTo>
                  <a:pt x="4930459" y="2992374"/>
                </a:lnTo>
                <a:lnTo>
                  <a:pt x="4933011" y="2994291"/>
                </a:lnTo>
                <a:lnTo>
                  <a:pt x="4935279" y="2995934"/>
                </a:lnTo>
                <a:lnTo>
                  <a:pt x="4938397" y="2997577"/>
                </a:lnTo>
                <a:lnTo>
                  <a:pt x="4941516" y="2999219"/>
                </a:lnTo>
                <a:lnTo>
                  <a:pt x="4946053" y="2999219"/>
                </a:lnTo>
                <a:lnTo>
                  <a:pt x="4950589" y="2999219"/>
                </a:lnTo>
                <a:lnTo>
                  <a:pt x="4959377" y="2998672"/>
                </a:lnTo>
                <a:lnTo>
                  <a:pt x="4967883" y="2997850"/>
                </a:lnTo>
                <a:lnTo>
                  <a:pt x="4972419" y="2997850"/>
                </a:lnTo>
                <a:lnTo>
                  <a:pt x="4976956" y="2997850"/>
                </a:lnTo>
                <a:lnTo>
                  <a:pt x="4980925" y="2998398"/>
                </a:lnTo>
                <a:lnTo>
                  <a:pt x="4985461" y="2998945"/>
                </a:lnTo>
                <a:lnTo>
                  <a:pt x="4989715" y="3000040"/>
                </a:lnTo>
                <a:lnTo>
                  <a:pt x="4993401" y="3001410"/>
                </a:lnTo>
                <a:lnTo>
                  <a:pt x="4997653" y="3003052"/>
                </a:lnTo>
                <a:lnTo>
                  <a:pt x="5001339" y="3005790"/>
                </a:lnTo>
                <a:lnTo>
                  <a:pt x="5005025" y="3008801"/>
                </a:lnTo>
                <a:lnTo>
                  <a:pt x="5008427" y="3012634"/>
                </a:lnTo>
                <a:lnTo>
                  <a:pt x="5018635" y="3024133"/>
                </a:lnTo>
                <a:lnTo>
                  <a:pt x="5028841" y="3035084"/>
                </a:lnTo>
                <a:lnTo>
                  <a:pt x="5039331" y="3046035"/>
                </a:lnTo>
                <a:lnTo>
                  <a:pt x="5050388" y="3056986"/>
                </a:lnTo>
                <a:lnTo>
                  <a:pt x="5072503" y="3078067"/>
                </a:lnTo>
                <a:lnTo>
                  <a:pt x="5094901" y="3099147"/>
                </a:lnTo>
                <a:lnTo>
                  <a:pt x="5105675" y="3109825"/>
                </a:lnTo>
                <a:lnTo>
                  <a:pt x="5116449" y="3120776"/>
                </a:lnTo>
                <a:lnTo>
                  <a:pt x="5126940" y="3132000"/>
                </a:lnTo>
                <a:lnTo>
                  <a:pt x="5136579" y="3143226"/>
                </a:lnTo>
                <a:lnTo>
                  <a:pt x="5146503" y="3154998"/>
                </a:lnTo>
                <a:lnTo>
                  <a:pt x="5150756" y="3161021"/>
                </a:lnTo>
                <a:lnTo>
                  <a:pt x="5155292" y="3167044"/>
                </a:lnTo>
                <a:lnTo>
                  <a:pt x="5159829" y="3173341"/>
                </a:lnTo>
                <a:lnTo>
                  <a:pt x="5163797" y="3179637"/>
                </a:lnTo>
                <a:lnTo>
                  <a:pt x="5167767" y="3186208"/>
                </a:lnTo>
                <a:lnTo>
                  <a:pt x="5171453" y="3192779"/>
                </a:lnTo>
                <a:lnTo>
                  <a:pt x="5177974" y="3199897"/>
                </a:lnTo>
                <a:lnTo>
                  <a:pt x="5184495" y="3206742"/>
                </a:lnTo>
                <a:lnTo>
                  <a:pt x="5191299" y="3213586"/>
                </a:lnTo>
                <a:lnTo>
                  <a:pt x="5194985" y="3217145"/>
                </a:lnTo>
                <a:lnTo>
                  <a:pt x="5198954" y="3219883"/>
                </a:lnTo>
                <a:lnTo>
                  <a:pt x="5208311" y="3227822"/>
                </a:lnTo>
                <a:lnTo>
                  <a:pt x="5217383" y="3235214"/>
                </a:lnTo>
                <a:lnTo>
                  <a:pt x="5226456" y="3242880"/>
                </a:lnTo>
                <a:lnTo>
                  <a:pt x="5234961" y="3250819"/>
                </a:lnTo>
                <a:lnTo>
                  <a:pt x="5243183" y="3258759"/>
                </a:lnTo>
                <a:lnTo>
                  <a:pt x="5251122" y="3266972"/>
                </a:lnTo>
                <a:lnTo>
                  <a:pt x="5258495" y="3274912"/>
                </a:lnTo>
                <a:lnTo>
                  <a:pt x="5265582" y="3283125"/>
                </a:lnTo>
                <a:lnTo>
                  <a:pt x="5272387" y="3291886"/>
                </a:lnTo>
                <a:lnTo>
                  <a:pt x="5278624" y="3300373"/>
                </a:lnTo>
                <a:lnTo>
                  <a:pt x="5284579" y="3309134"/>
                </a:lnTo>
                <a:lnTo>
                  <a:pt x="5290249" y="3317895"/>
                </a:lnTo>
                <a:lnTo>
                  <a:pt x="5295351" y="3326656"/>
                </a:lnTo>
                <a:lnTo>
                  <a:pt x="5300172" y="3335964"/>
                </a:lnTo>
                <a:lnTo>
                  <a:pt x="5304708" y="3344998"/>
                </a:lnTo>
                <a:lnTo>
                  <a:pt x="5308677" y="3354581"/>
                </a:lnTo>
                <a:lnTo>
                  <a:pt x="5312363" y="3363889"/>
                </a:lnTo>
                <a:lnTo>
                  <a:pt x="5315482" y="3373471"/>
                </a:lnTo>
                <a:lnTo>
                  <a:pt x="5318601" y="3383054"/>
                </a:lnTo>
                <a:lnTo>
                  <a:pt x="5320869" y="3392910"/>
                </a:lnTo>
                <a:lnTo>
                  <a:pt x="5323137" y="3402765"/>
                </a:lnTo>
                <a:lnTo>
                  <a:pt x="5324838" y="3413169"/>
                </a:lnTo>
                <a:lnTo>
                  <a:pt x="5325972" y="3423298"/>
                </a:lnTo>
                <a:lnTo>
                  <a:pt x="5326823" y="3433702"/>
                </a:lnTo>
                <a:lnTo>
                  <a:pt x="5327106" y="3444105"/>
                </a:lnTo>
                <a:lnTo>
                  <a:pt x="5327106" y="3455056"/>
                </a:lnTo>
                <a:lnTo>
                  <a:pt x="5326823" y="3465460"/>
                </a:lnTo>
                <a:lnTo>
                  <a:pt x="5325972" y="3476685"/>
                </a:lnTo>
                <a:lnTo>
                  <a:pt x="5324838" y="3487636"/>
                </a:lnTo>
                <a:lnTo>
                  <a:pt x="5323137" y="3498861"/>
                </a:lnTo>
                <a:lnTo>
                  <a:pt x="5320869" y="3510086"/>
                </a:lnTo>
                <a:lnTo>
                  <a:pt x="5318317" y="3521858"/>
                </a:lnTo>
                <a:lnTo>
                  <a:pt x="5318601" y="3565936"/>
                </a:lnTo>
                <a:lnTo>
                  <a:pt x="5318033" y="3569221"/>
                </a:lnTo>
                <a:lnTo>
                  <a:pt x="5316899" y="3572507"/>
                </a:lnTo>
                <a:lnTo>
                  <a:pt x="5315199" y="3575792"/>
                </a:lnTo>
                <a:lnTo>
                  <a:pt x="5313781" y="3578803"/>
                </a:lnTo>
                <a:lnTo>
                  <a:pt x="5312080" y="3582088"/>
                </a:lnTo>
                <a:lnTo>
                  <a:pt x="5310095" y="3584826"/>
                </a:lnTo>
                <a:lnTo>
                  <a:pt x="5305559" y="3590849"/>
                </a:lnTo>
                <a:lnTo>
                  <a:pt x="5300456" y="3596599"/>
                </a:lnTo>
                <a:lnTo>
                  <a:pt x="5295351" y="3602348"/>
                </a:lnTo>
                <a:lnTo>
                  <a:pt x="5290532" y="3608098"/>
                </a:lnTo>
                <a:lnTo>
                  <a:pt x="5285429" y="3614121"/>
                </a:lnTo>
                <a:lnTo>
                  <a:pt x="5281176" y="3619596"/>
                </a:lnTo>
                <a:lnTo>
                  <a:pt x="5279191" y="3622882"/>
                </a:lnTo>
                <a:lnTo>
                  <a:pt x="5277490" y="3625893"/>
                </a:lnTo>
                <a:lnTo>
                  <a:pt x="5275789" y="3629178"/>
                </a:lnTo>
                <a:lnTo>
                  <a:pt x="5274655" y="3632190"/>
                </a:lnTo>
                <a:lnTo>
                  <a:pt x="5273804" y="3635749"/>
                </a:lnTo>
                <a:lnTo>
                  <a:pt x="5273237" y="3639308"/>
                </a:lnTo>
                <a:lnTo>
                  <a:pt x="5272953" y="3642593"/>
                </a:lnTo>
                <a:lnTo>
                  <a:pt x="5272953" y="3646426"/>
                </a:lnTo>
                <a:lnTo>
                  <a:pt x="5273521" y="3649985"/>
                </a:lnTo>
                <a:lnTo>
                  <a:pt x="5274655" y="3654092"/>
                </a:lnTo>
                <a:lnTo>
                  <a:pt x="5275789" y="3658198"/>
                </a:lnTo>
                <a:lnTo>
                  <a:pt x="5278057" y="3662031"/>
                </a:lnTo>
                <a:lnTo>
                  <a:pt x="5280325" y="3666412"/>
                </a:lnTo>
                <a:lnTo>
                  <a:pt x="5283161" y="3671066"/>
                </a:lnTo>
                <a:lnTo>
                  <a:pt x="5283161" y="3671887"/>
                </a:lnTo>
                <a:lnTo>
                  <a:pt x="5282311" y="3672982"/>
                </a:lnTo>
                <a:lnTo>
                  <a:pt x="5279758" y="3676268"/>
                </a:lnTo>
                <a:lnTo>
                  <a:pt x="5276640" y="3679279"/>
                </a:lnTo>
                <a:lnTo>
                  <a:pt x="5275222" y="3680100"/>
                </a:lnTo>
                <a:lnTo>
                  <a:pt x="5274371" y="3680375"/>
                </a:lnTo>
                <a:lnTo>
                  <a:pt x="5265865" y="3678184"/>
                </a:lnTo>
                <a:lnTo>
                  <a:pt x="5257927" y="3676542"/>
                </a:lnTo>
                <a:lnTo>
                  <a:pt x="5254241" y="3675994"/>
                </a:lnTo>
                <a:lnTo>
                  <a:pt x="5250556" y="3675720"/>
                </a:lnTo>
                <a:lnTo>
                  <a:pt x="5247437" y="3675720"/>
                </a:lnTo>
                <a:lnTo>
                  <a:pt x="5244035" y="3675994"/>
                </a:lnTo>
                <a:lnTo>
                  <a:pt x="5241199" y="3676268"/>
                </a:lnTo>
                <a:lnTo>
                  <a:pt x="5238364" y="3676542"/>
                </a:lnTo>
                <a:lnTo>
                  <a:pt x="5235529" y="3677637"/>
                </a:lnTo>
                <a:lnTo>
                  <a:pt x="5232977" y="3678458"/>
                </a:lnTo>
                <a:lnTo>
                  <a:pt x="5230425" y="3679279"/>
                </a:lnTo>
                <a:lnTo>
                  <a:pt x="5228440" y="3680648"/>
                </a:lnTo>
                <a:lnTo>
                  <a:pt x="5226172" y="3681743"/>
                </a:lnTo>
                <a:lnTo>
                  <a:pt x="5224187" y="3683660"/>
                </a:lnTo>
                <a:lnTo>
                  <a:pt x="5222487" y="3685303"/>
                </a:lnTo>
                <a:lnTo>
                  <a:pt x="5220785" y="3686945"/>
                </a:lnTo>
                <a:lnTo>
                  <a:pt x="5219367" y="3688861"/>
                </a:lnTo>
                <a:lnTo>
                  <a:pt x="5217667" y="3691051"/>
                </a:lnTo>
                <a:lnTo>
                  <a:pt x="5215115" y="3695706"/>
                </a:lnTo>
                <a:lnTo>
                  <a:pt x="5213131" y="3700907"/>
                </a:lnTo>
                <a:lnTo>
                  <a:pt x="5211145" y="3706930"/>
                </a:lnTo>
                <a:lnTo>
                  <a:pt x="5210011" y="3713228"/>
                </a:lnTo>
                <a:lnTo>
                  <a:pt x="5209161" y="3720072"/>
                </a:lnTo>
                <a:lnTo>
                  <a:pt x="5208595" y="3727190"/>
                </a:lnTo>
                <a:lnTo>
                  <a:pt x="5207743" y="3727464"/>
                </a:lnTo>
                <a:lnTo>
                  <a:pt x="5204624" y="3728012"/>
                </a:lnTo>
                <a:lnTo>
                  <a:pt x="5194985" y="3728559"/>
                </a:lnTo>
                <a:lnTo>
                  <a:pt x="5171169" y="3729107"/>
                </a:lnTo>
                <a:lnTo>
                  <a:pt x="5165215" y="3728559"/>
                </a:lnTo>
                <a:lnTo>
                  <a:pt x="5158977" y="3728285"/>
                </a:lnTo>
                <a:lnTo>
                  <a:pt x="5153024" y="3728285"/>
                </a:lnTo>
                <a:lnTo>
                  <a:pt x="5146785" y="3728559"/>
                </a:lnTo>
                <a:lnTo>
                  <a:pt x="5134027" y="3729380"/>
                </a:lnTo>
                <a:lnTo>
                  <a:pt x="5121553" y="3730749"/>
                </a:lnTo>
                <a:lnTo>
                  <a:pt x="5109077" y="3732392"/>
                </a:lnTo>
                <a:lnTo>
                  <a:pt x="5096319" y="3734308"/>
                </a:lnTo>
                <a:lnTo>
                  <a:pt x="5083845" y="3736225"/>
                </a:lnTo>
                <a:lnTo>
                  <a:pt x="5071369" y="3737593"/>
                </a:lnTo>
                <a:lnTo>
                  <a:pt x="5058611" y="3738689"/>
                </a:lnTo>
                <a:lnTo>
                  <a:pt x="5052373" y="3738963"/>
                </a:lnTo>
                <a:lnTo>
                  <a:pt x="5046135" y="3739236"/>
                </a:lnTo>
                <a:lnTo>
                  <a:pt x="5039898" y="3739236"/>
                </a:lnTo>
                <a:lnTo>
                  <a:pt x="5033661" y="3738963"/>
                </a:lnTo>
                <a:lnTo>
                  <a:pt x="5027707" y="3738415"/>
                </a:lnTo>
                <a:lnTo>
                  <a:pt x="5021469" y="3737593"/>
                </a:lnTo>
                <a:lnTo>
                  <a:pt x="5015232" y="3736498"/>
                </a:lnTo>
                <a:lnTo>
                  <a:pt x="5009277" y="3735130"/>
                </a:lnTo>
                <a:lnTo>
                  <a:pt x="5003324" y="3732940"/>
                </a:lnTo>
                <a:lnTo>
                  <a:pt x="4997087" y="3731023"/>
                </a:lnTo>
                <a:lnTo>
                  <a:pt x="4991132" y="3728559"/>
                </a:lnTo>
                <a:lnTo>
                  <a:pt x="4984895" y="3725274"/>
                </a:lnTo>
                <a:lnTo>
                  <a:pt x="4978941" y="3721989"/>
                </a:lnTo>
                <a:lnTo>
                  <a:pt x="4972987" y="3718156"/>
                </a:lnTo>
                <a:lnTo>
                  <a:pt x="4910329" y="3704193"/>
                </a:lnTo>
                <a:lnTo>
                  <a:pt x="4908627" y="3707752"/>
                </a:lnTo>
                <a:lnTo>
                  <a:pt x="4906927" y="3711311"/>
                </a:lnTo>
                <a:lnTo>
                  <a:pt x="4905225" y="3714323"/>
                </a:lnTo>
                <a:lnTo>
                  <a:pt x="4902673" y="3717334"/>
                </a:lnTo>
                <a:lnTo>
                  <a:pt x="4900689" y="3719798"/>
                </a:lnTo>
                <a:lnTo>
                  <a:pt x="4898137" y="3722262"/>
                </a:lnTo>
                <a:lnTo>
                  <a:pt x="4895585" y="3723905"/>
                </a:lnTo>
                <a:lnTo>
                  <a:pt x="4892751" y="3725274"/>
                </a:lnTo>
                <a:lnTo>
                  <a:pt x="4889915" y="3726369"/>
                </a:lnTo>
                <a:lnTo>
                  <a:pt x="4887080" y="3726917"/>
                </a:lnTo>
                <a:lnTo>
                  <a:pt x="4883961" y="3727190"/>
                </a:lnTo>
                <a:lnTo>
                  <a:pt x="4880843" y="3726917"/>
                </a:lnTo>
                <a:lnTo>
                  <a:pt x="4877440" y="3726095"/>
                </a:lnTo>
                <a:lnTo>
                  <a:pt x="4874321" y="3724726"/>
                </a:lnTo>
                <a:lnTo>
                  <a:pt x="4870635" y="3722809"/>
                </a:lnTo>
                <a:lnTo>
                  <a:pt x="4867517" y="3720072"/>
                </a:lnTo>
                <a:lnTo>
                  <a:pt x="4854758" y="3709942"/>
                </a:lnTo>
                <a:lnTo>
                  <a:pt x="4841716" y="3699539"/>
                </a:lnTo>
                <a:lnTo>
                  <a:pt x="4815632" y="3679279"/>
                </a:lnTo>
                <a:lnTo>
                  <a:pt x="4789264" y="3659293"/>
                </a:lnTo>
                <a:lnTo>
                  <a:pt x="4763180" y="3639034"/>
                </a:lnTo>
                <a:lnTo>
                  <a:pt x="4750422" y="3628630"/>
                </a:lnTo>
                <a:lnTo>
                  <a:pt x="4737380" y="3618227"/>
                </a:lnTo>
                <a:lnTo>
                  <a:pt x="4724905" y="3607823"/>
                </a:lnTo>
                <a:lnTo>
                  <a:pt x="4712430" y="3596872"/>
                </a:lnTo>
                <a:lnTo>
                  <a:pt x="4700238" y="3585921"/>
                </a:lnTo>
                <a:lnTo>
                  <a:pt x="4688614" y="3574423"/>
                </a:lnTo>
                <a:lnTo>
                  <a:pt x="4677273" y="3562924"/>
                </a:lnTo>
                <a:lnTo>
                  <a:pt x="4666215" y="3550878"/>
                </a:lnTo>
                <a:lnTo>
                  <a:pt x="4657143" y="3542939"/>
                </a:lnTo>
                <a:lnTo>
                  <a:pt x="4647787" y="3535547"/>
                </a:lnTo>
                <a:lnTo>
                  <a:pt x="4638147" y="3528703"/>
                </a:lnTo>
                <a:lnTo>
                  <a:pt x="4628223" y="3521858"/>
                </a:lnTo>
                <a:lnTo>
                  <a:pt x="4608377" y="3508716"/>
                </a:lnTo>
                <a:lnTo>
                  <a:pt x="4588247" y="3495575"/>
                </a:lnTo>
                <a:lnTo>
                  <a:pt x="4578607" y="3489005"/>
                </a:lnTo>
                <a:lnTo>
                  <a:pt x="4568401" y="3482161"/>
                </a:lnTo>
                <a:lnTo>
                  <a:pt x="4559043" y="3475042"/>
                </a:lnTo>
                <a:lnTo>
                  <a:pt x="4549688" y="3467377"/>
                </a:lnTo>
                <a:lnTo>
                  <a:pt x="4540615" y="3459711"/>
                </a:lnTo>
                <a:lnTo>
                  <a:pt x="4531825" y="3451771"/>
                </a:lnTo>
                <a:lnTo>
                  <a:pt x="4527856" y="3447391"/>
                </a:lnTo>
                <a:lnTo>
                  <a:pt x="4523887" y="3443284"/>
                </a:lnTo>
                <a:lnTo>
                  <a:pt x="4520201" y="3438630"/>
                </a:lnTo>
                <a:lnTo>
                  <a:pt x="4516232" y="3433976"/>
                </a:lnTo>
                <a:lnTo>
                  <a:pt x="4506309" y="3429321"/>
                </a:lnTo>
                <a:lnTo>
                  <a:pt x="4496669" y="3424668"/>
                </a:lnTo>
                <a:lnTo>
                  <a:pt x="4487313" y="3419465"/>
                </a:lnTo>
                <a:lnTo>
                  <a:pt x="4477956" y="3413717"/>
                </a:lnTo>
                <a:lnTo>
                  <a:pt x="4469451" y="3407693"/>
                </a:lnTo>
                <a:lnTo>
                  <a:pt x="4460945" y="3401670"/>
                </a:lnTo>
                <a:lnTo>
                  <a:pt x="4452439" y="3395100"/>
                </a:lnTo>
                <a:lnTo>
                  <a:pt x="4444501" y="3388529"/>
                </a:lnTo>
                <a:lnTo>
                  <a:pt x="4436562" y="3381684"/>
                </a:lnTo>
                <a:lnTo>
                  <a:pt x="4428623" y="3374840"/>
                </a:lnTo>
                <a:lnTo>
                  <a:pt x="4413313" y="3360604"/>
                </a:lnTo>
                <a:lnTo>
                  <a:pt x="4383259" y="3331309"/>
                </a:lnTo>
                <a:lnTo>
                  <a:pt x="4319751" y="3283125"/>
                </a:lnTo>
                <a:lnTo>
                  <a:pt x="4255959" y="3222073"/>
                </a:lnTo>
                <a:lnTo>
                  <a:pt x="4170618" y="3149249"/>
                </a:lnTo>
                <a:lnTo>
                  <a:pt x="4076205" y="3057260"/>
                </a:lnTo>
                <a:lnTo>
                  <a:pt x="3927639" y="2908599"/>
                </a:lnTo>
                <a:lnTo>
                  <a:pt x="3852505" y="2827014"/>
                </a:lnTo>
                <a:lnTo>
                  <a:pt x="3777088" y="2745155"/>
                </a:lnTo>
                <a:lnTo>
                  <a:pt x="3689763" y="2668498"/>
                </a:lnTo>
                <a:lnTo>
                  <a:pt x="3602155" y="2591293"/>
                </a:lnTo>
                <a:lnTo>
                  <a:pt x="3596201" y="2590745"/>
                </a:lnTo>
                <a:lnTo>
                  <a:pt x="3590815" y="2589924"/>
                </a:lnTo>
                <a:lnTo>
                  <a:pt x="3585711" y="2588555"/>
                </a:lnTo>
                <a:lnTo>
                  <a:pt x="3580891" y="2586638"/>
                </a:lnTo>
                <a:lnTo>
                  <a:pt x="3576354" y="2584448"/>
                </a:lnTo>
                <a:lnTo>
                  <a:pt x="3572102" y="2581984"/>
                </a:lnTo>
                <a:lnTo>
                  <a:pt x="3567849" y="2579520"/>
                </a:lnTo>
                <a:lnTo>
                  <a:pt x="3563879" y="2576509"/>
                </a:lnTo>
                <a:lnTo>
                  <a:pt x="3560194" y="2573497"/>
                </a:lnTo>
                <a:lnTo>
                  <a:pt x="3556225" y="2569938"/>
                </a:lnTo>
                <a:lnTo>
                  <a:pt x="3549136" y="2563093"/>
                </a:lnTo>
                <a:lnTo>
                  <a:pt x="3542331" y="2556249"/>
                </a:lnTo>
                <a:lnTo>
                  <a:pt x="3535244" y="2549131"/>
                </a:lnTo>
                <a:lnTo>
                  <a:pt x="3483359" y="2513266"/>
                </a:lnTo>
                <a:lnTo>
                  <a:pt x="3457559" y="2495197"/>
                </a:lnTo>
                <a:lnTo>
                  <a:pt x="3431758" y="2476854"/>
                </a:lnTo>
                <a:lnTo>
                  <a:pt x="3428073" y="2474390"/>
                </a:lnTo>
                <a:lnTo>
                  <a:pt x="3424103" y="2472474"/>
                </a:lnTo>
                <a:lnTo>
                  <a:pt x="3420701" y="2470831"/>
                </a:lnTo>
                <a:lnTo>
                  <a:pt x="3418149" y="2470284"/>
                </a:lnTo>
                <a:lnTo>
                  <a:pt x="3415597" y="2470009"/>
                </a:lnTo>
                <a:lnTo>
                  <a:pt x="3413329" y="2470284"/>
                </a:lnTo>
                <a:lnTo>
                  <a:pt x="3411344" y="2471104"/>
                </a:lnTo>
                <a:lnTo>
                  <a:pt x="3409643" y="2472474"/>
                </a:lnTo>
                <a:lnTo>
                  <a:pt x="3408226" y="2474116"/>
                </a:lnTo>
                <a:lnTo>
                  <a:pt x="3406808" y="2475759"/>
                </a:lnTo>
                <a:lnTo>
                  <a:pt x="3405674" y="2478223"/>
                </a:lnTo>
                <a:lnTo>
                  <a:pt x="3404539" y="2480413"/>
                </a:lnTo>
                <a:lnTo>
                  <a:pt x="3402839" y="2485615"/>
                </a:lnTo>
                <a:lnTo>
                  <a:pt x="3400854" y="2491091"/>
                </a:lnTo>
                <a:lnTo>
                  <a:pt x="3405958" y="2492459"/>
                </a:lnTo>
                <a:lnTo>
                  <a:pt x="3410494" y="2494102"/>
                </a:lnTo>
                <a:lnTo>
                  <a:pt x="3415030" y="2495744"/>
                </a:lnTo>
                <a:lnTo>
                  <a:pt x="3419283" y="2497935"/>
                </a:lnTo>
                <a:lnTo>
                  <a:pt x="3423252" y="2500125"/>
                </a:lnTo>
                <a:lnTo>
                  <a:pt x="3426938" y="2502315"/>
                </a:lnTo>
                <a:lnTo>
                  <a:pt x="3430624" y="2505053"/>
                </a:lnTo>
                <a:lnTo>
                  <a:pt x="3433743" y="2507791"/>
                </a:lnTo>
                <a:lnTo>
                  <a:pt x="3436861" y="2511076"/>
                </a:lnTo>
                <a:lnTo>
                  <a:pt x="3439697" y="2514088"/>
                </a:lnTo>
                <a:lnTo>
                  <a:pt x="3442531" y="2517646"/>
                </a:lnTo>
                <a:lnTo>
                  <a:pt x="3444800" y="2521206"/>
                </a:lnTo>
                <a:lnTo>
                  <a:pt x="3446785" y="2525312"/>
                </a:lnTo>
                <a:lnTo>
                  <a:pt x="3448769" y="2529419"/>
                </a:lnTo>
                <a:lnTo>
                  <a:pt x="3450470" y="2533525"/>
                </a:lnTo>
                <a:lnTo>
                  <a:pt x="3451888" y="2538180"/>
                </a:lnTo>
                <a:lnTo>
                  <a:pt x="3465497" y="2550226"/>
                </a:lnTo>
                <a:lnTo>
                  <a:pt x="3475137" y="2557070"/>
                </a:lnTo>
                <a:lnTo>
                  <a:pt x="3484493" y="2563641"/>
                </a:lnTo>
                <a:lnTo>
                  <a:pt x="3494417" y="2570212"/>
                </a:lnTo>
                <a:lnTo>
                  <a:pt x="3504339" y="2576235"/>
                </a:lnTo>
                <a:lnTo>
                  <a:pt x="3524470" y="2588828"/>
                </a:lnTo>
                <a:lnTo>
                  <a:pt x="3534393" y="2595126"/>
                </a:lnTo>
                <a:lnTo>
                  <a:pt x="3543750" y="2601696"/>
                </a:lnTo>
                <a:lnTo>
                  <a:pt x="3553105" y="2608540"/>
                </a:lnTo>
                <a:lnTo>
                  <a:pt x="3557359" y="2612100"/>
                </a:lnTo>
                <a:lnTo>
                  <a:pt x="3561895" y="2615658"/>
                </a:lnTo>
                <a:lnTo>
                  <a:pt x="3566147" y="2619765"/>
                </a:lnTo>
                <a:lnTo>
                  <a:pt x="3569834" y="2623872"/>
                </a:lnTo>
                <a:lnTo>
                  <a:pt x="3573803" y="2627705"/>
                </a:lnTo>
                <a:lnTo>
                  <a:pt x="3577205" y="2632085"/>
                </a:lnTo>
                <a:lnTo>
                  <a:pt x="3580891" y="2636740"/>
                </a:lnTo>
                <a:lnTo>
                  <a:pt x="3584010" y="2641120"/>
                </a:lnTo>
                <a:lnTo>
                  <a:pt x="3587128" y="2646048"/>
                </a:lnTo>
                <a:lnTo>
                  <a:pt x="3589680" y="2651249"/>
                </a:lnTo>
                <a:lnTo>
                  <a:pt x="3592515" y="2656725"/>
                </a:lnTo>
                <a:lnTo>
                  <a:pt x="3594784" y="2662200"/>
                </a:lnTo>
                <a:lnTo>
                  <a:pt x="3596485" y="2667676"/>
                </a:lnTo>
                <a:lnTo>
                  <a:pt x="3598469" y="2673699"/>
                </a:lnTo>
                <a:lnTo>
                  <a:pt x="3605557" y="2684924"/>
                </a:lnTo>
                <a:lnTo>
                  <a:pt x="3613212" y="2695601"/>
                </a:lnTo>
                <a:lnTo>
                  <a:pt x="3621435" y="2705457"/>
                </a:lnTo>
                <a:lnTo>
                  <a:pt x="3629657" y="2715587"/>
                </a:lnTo>
                <a:lnTo>
                  <a:pt x="3638729" y="2724896"/>
                </a:lnTo>
                <a:lnTo>
                  <a:pt x="3647802" y="2734477"/>
                </a:lnTo>
                <a:lnTo>
                  <a:pt x="3657159" y="2743238"/>
                </a:lnTo>
                <a:lnTo>
                  <a:pt x="3666799" y="2752273"/>
                </a:lnTo>
                <a:lnTo>
                  <a:pt x="3676721" y="2761034"/>
                </a:lnTo>
                <a:lnTo>
                  <a:pt x="3686361" y="2769795"/>
                </a:lnTo>
                <a:lnTo>
                  <a:pt x="3706775" y="2786495"/>
                </a:lnTo>
                <a:lnTo>
                  <a:pt x="3726905" y="2803196"/>
                </a:lnTo>
                <a:lnTo>
                  <a:pt x="3747035" y="2820170"/>
                </a:lnTo>
                <a:lnTo>
                  <a:pt x="3749020" y="2821812"/>
                </a:lnTo>
                <a:lnTo>
                  <a:pt x="3750437" y="2823181"/>
                </a:lnTo>
                <a:lnTo>
                  <a:pt x="3751288" y="2824550"/>
                </a:lnTo>
                <a:lnTo>
                  <a:pt x="3751855" y="2825919"/>
                </a:lnTo>
                <a:lnTo>
                  <a:pt x="3756108" y="2831394"/>
                </a:lnTo>
                <a:lnTo>
                  <a:pt x="3760361" y="2836322"/>
                </a:lnTo>
                <a:lnTo>
                  <a:pt x="3769434" y="2846452"/>
                </a:lnTo>
                <a:lnTo>
                  <a:pt x="3778506" y="2855761"/>
                </a:lnTo>
                <a:lnTo>
                  <a:pt x="3788429" y="2865069"/>
                </a:lnTo>
                <a:lnTo>
                  <a:pt x="3798353" y="2873830"/>
                </a:lnTo>
                <a:lnTo>
                  <a:pt x="3808560" y="2882591"/>
                </a:lnTo>
                <a:lnTo>
                  <a:pt x="3829257" y="2900386"/>
                </a:lnTo>
                <a:lnTo>
                  <a:pt x="3839463" y="2909421"/>
                </a:lnTo>
                <a:lnTo>
                  <a:pt x="3849103" y="2918455"/>
                </a:lnTo>
                <a:lnTo>
                  <a:pt x="3858460" y="2927490"/>
                </a:lnTo>
                <a:lnTo>
                  <a:pt x="3867815" y="2937346"/>
                </a:lnTo>
                <a:lnTo>
                  <a:pt x="3872352" y="2942547"/>
                </a:lnTo>
                <a:lnTo>
                  <a:pt x="3876605" y="2947475"/>
                </a:lnTo>
                <a:lnTo>
                  <a:pt x="3880575" y="2952677"/>
                </a:lnTo>
                <a:lnTo>
                  <a:pt x="3884544" y="2957879"/>
                </a:lnTo>
                <a:lnTo>
                  <a:pt x="3888513" y="2963354"/>
                </a:lnTo>
                <a:lnTo>
                  <a:pt x="3892199" y="2969104"/>
                </a:lnTo>
                <a:lnTo>
                  <a:pt x="3895318" y="2974853"/>
                </a:lnTo>
                <a:lnTo>
                  <a:pt x="3898720" y="2980876"/>
                </a:lnTo>
                <a:lnTo>
                  <a:pt x="3905807" y="2990732"/>
                </a:lnTo>
                <a:lnTo>
                  <a:pt x="3913179" y="3000862"/>
                </a:lnTo>
                <a:lnTo>
                  <a:pt x="3920551" y="3010444"/>
                </a:lnTo>
                <a:lnTo>
                  <a:pt x="3928206" y="3020300"/>
                </a:lnTo>
                <a:lnTo>
                  <a:pt x="3936145" y="3029608"/>
                </a:lnTo>
                <a:lnTo>
                  <a:pt x="3944651" y="3039191"/>
                </a:lnTo>
                <a:lnTo>
                  <a:pt x="3952872" y="3048225"/>
                </a:lnTo>
                <a:lnTo>
                  <a:pt x="3961095" y="3057260"/>
                </a:lnTo>
                <a:lnTo>
                  <a:pt x="3978673" y="3075055"/>
                </a:lnTo>
                <a:lnTo>
                  <a:pt x="3996535" y="3092303"/>
                </a:lnTo>
                <a:lnTo>
                  <a:pt x="4014397" y="3109551"/>
                </a:lnTo>
                <a:lnTo>
                  <a:pt x="4033110" y="3126525"/>
                </a:lnTo>
                <a:lnTo>
                  <a:pt x="4070251" y="3160200"/>
                </a:lnTo>
                <a:lnTo>
                  <a:pt x="4088680" y="3177174"/>
                </a:lnTo>
                <a:lnTo>
                  <a:pt x="4106541" y="3194148"/>
                </a:lnTo>
                <a:lnTo>
                  <a:pt x="4124404" y="3211670"/>
                </a:lnTo>
                <a:lnTo>
                  <a:pt x="4141982" y="3229465"/>
                </a:lnTo>
                <a:lnTo>
                  <a:pt x="4150204" y="3238226"/>
                </a:lnTo>
                <a:lnTo>
                  <a:pt x="4158710" y="3247534"/>
                </a:lnTo>
                <a:lnTo>
                  <a:pt x="4166932" y="3256842"/>
                </a:lnTo>
                <a:lnTo>
                  <a:pt x="4174871" y="3266425"/>
                </a:lnTo>
                <a:lnTo>
                  <a:pt x="4184227" y="3274638"/>
                </a:lnTo>
                <a:lnTo>
                  <a:pt x="4194433" y="3282577"/>
                </a:lnTo>
                <a:lnTo>
                  <a:pt x="4204073" y="3291065"/>
                </a:lnTo>
                <a:lnTo>
                  <a:pt x="4208893" y="3294898"/>
                </a:lnTo>
                <a:lnTo>
                  <a:pt x="4213713" y="3299278"/>
                </a:lnTo>
                <a:lnTo>
                  <a:pt x="4217967" y="3303658"/>
                </a:lnTo>
                <a:lnTo>
                  <a:pt x="4222219" y="3308039"/>
                </a:lnTo>
                <a:lnTo>
                  <a:pt x="4226472" y="3312967"/>
                </a:lnTo>
                <a:lnTo>
                  <a:pt x="4229875" y="3317895"/>
                </a:lnTo>
                <a:lnTo>
                  <a:pt x="4233559" y="3323096"/>
                </a:lnTo>
                <a:lnTo>
                  <a:pt x="4236395" y="3328572"/>
                </a:lnTo>
                <a:lnTo>
                  <a:pt x="4238947" y="3334595"/>
                </a:lnTo>
                <a:lnTo>
                  <a:pt x="4240931" y="3340345"/>
                </a:lnTo>
                <a:lnTo>
                  <a:pt x="4257375" y="3355128"/>
                </a:lnTo>
                <a:lnTo>
                  <a:pt x="4274104" y="3369365"/>
                </a:lnTo>
                <a:lnTo>
                  <a:pt x="4283177" y="3376483"/>
                </a:lnTo>
                <a:lnTo>
                  <a:pt x="4291965" y="3383874"/>
                </a:lnTo>
                <a:lnTo>
                  <a:pt x="4300188" y="3391814"/>
                </a:lnTo>
                <a:lnTo>
                  <a:pt x="4307843" y="3399754"/>
                </a:lnTo>
                <a:lnTo>
                  <a:pt x="4315498" y="3407967"/>
                </a:lnTo>
                <a:lnTo>
                  <a:pt x="4322586" y="3416180"/>
                </a:lnTo>
                <a:lnTo>
                  <a:pt x="4329675" y="3424941"/>
                </a:lnTo>
                <a:lnTo>
                  <a:pt x="4336479" y="3433702"/>
                </a:lnTo>
                <a:lnTo>
                  <a:pt x="4342999" y="3442737"/>
                </a:lnTo>
                <a:lnTo>
                  <a:pt x="4349237" y="3451771"/>
                </a:lnTo>
                <a:lnTo>
                  <a:pt x="4361429" y="3470114"/>
                </a:lnTo>
                <a:lnTo>
                  <a:pt x="4373337" y="3488457"/>
                </a:lnTo>
                <a:lnTo>
                  <a:pt x="4385528" y="3506800"/>
                </a:lnTo>
                <a:lnTo>
                  <a:pt x="4391199" y="3513371"/>
                </a:lnTo>
                <a:lnTo>
                  <a:pt x="4397153" y="3519942"/>
                </a:lnTo>
                <a:lnTo>
                  <a:pt x="4402823" y="3526512"/>
                </a:lnTo>
                <a:lnTo>
                  <a:pt x="4408209" y="3533083"/>
                </a:lnTo>
                <a:lnTo>
                  <a:pt x="4410478" y="3536368"/>
                </a:lnTo>
                <a:lnTo>
                  <a:pt x="4412463" y="3540201"/>
                </a:lnTo>
                <a:lnTo>
                  <a:pt x="4414731" y="3544034"/>
                </a:lnTo>
                <a:lnTo>
                  <a:pt x="4416433" y="3547593"/>
                </a:lnTo>
                <a:lnTo>
                  <a:pt x="4417849" y="3551700"/>
                </a:lnTo>
                <a:lnTo>
                  <a:pt x="4418983" y="3555533"/>
                </a:lnTo>
                <a:lnTo>
                  <a:pt x="4419835" y="3559913"/>
                </a:lnTo>
                <a:lnTo>
                  <a:pt x="4420117" y="3564567"/>
                </a:lnTo>
                <a:lnTo>
                  <a:pt x="4425221" y="3569495"/>
                </a:lnTo>
                <a:lnTo>
                  <a:pt x="4429475" y="3574149"/>
                </a:lnTo>
                <a:lnTo>
                  <a:pt x="4432877" y="3578803"/>
                </a:lnTo>
                <a:lnTo>
                  <a:pt x="4435995" y="3583731"/>
                </a:lnTo>
                <a:lnTo>
                  <a:pt x="4438263" y="3588659"/>
                </a:lnTo>
                <a:lnTo>
                  <a:pt x="4439681" y="3593314"/>
                </a:lnTo>
                <a:lnTo>
                  <a:pt x="4440815" y="3598242"/>
                </a:lnTo>
                <a:lnTo>
                  <a:pt x="4441099" y="3603170"/>
                </a:lnTo>
                <a:lnTo>
                  <a:pt x="4440815" y="3608098"/>
                </a:lnTo>
                <a:lnTo>
                  <a:pt x="4439397" y="3612751"/>
                </a:lnTo>
                <a:lnTo>
                  <a:pt x="4437980" y="3617679"/>
                </a:lnTo>
                <a:lnTo>
                  <a:pt x="4435712" y="3622607"/>
                </a:lnTo>
                <a:lnTo>
                  <a:pt x="4432593" y="3627535"/>
                </a:lnTo>
                <a:lnTo>
                  <a:pt x="4429191" y="3632190"/>
                </a:lnTo>
                <a:lnTo>
                  <a:pt x="4424938" y="3636844"/>
                </a:lnTo>
                <a:lnTo>
                  <a:pt x="4420401" y="3641772"/>
                </a:lnTo>
                <a:lnTo>
                  <a:pt x="4433443" y="3670792"/>
                </a:lnTo>
                <a:lnTo>
                  <a:pt x="4434861" y="3684481"/>
                </a:lnTo>
                <a:lnTo>
                  <a:pt x="4435995" y="3698444"/>
                </a:lnTo>
                <a:lnTo>
                  <a:pt x="4437129" y="3712133"/>
                </a:lnTo>
                <a:lnTo>
                  <a:pt x="4437413" y="3718977"/>
                </a:lnTo>
                <a:lnTo>
                  <a:pt x="4437413" y="3725821"/>
                </a:lnTo>
                <a:lnTo>
                  <a:pt x="4437129" y="3732665"/>
                </a:lnTo>
                <a:lnTo>
                  <a:pt x="4436562" y="3739510"/>
                </a:lnTo>
                <a:lnTo>
                  <a:pt x="4435712" y="3746354"/>
                </a:lnTo>
                <a:lnTo>
                  <a:pt x="4434293" y="3752925"/>
                </a:lnTo>
                <a:lnTo>
                  <a:pt x="4432025" y="3759770"/>
                </a:lnTo>
                <a:lnTo>
                  <a:pt x="4429475" y="3766340"/>
                </a:lnTo>
                <a:lnTo>
                  <a:pt x="4426072" y="3772911"/>
                </a:lnTo>
                <a:lnTo>
                  <a:pt x="4422103" y="3779482"/>
                </a:lnTo>
                <a:lnTo>
                  <a:pt x="4421819" y="3781945"/>
                </a:lnTo>
                <a:lnTo>
                  <a:pt x="4421251" y="3784410"/>
                </a:lnTo>
                <a:lnTo>
                  <a:pt x="4420117" y="3787147"/>
                </a:lnTo>
                <a:lnTo>
                  <a:pt x="4419267" y="3789611"/>
                </a:lnTo>
                <a:lnTo>
                  <a:pt x="4416999" y="3794266"/>
                </a:lnTo>
                <a:lnTo>
                  <a:pt x="4413880" y="3799193"/>
                </a:lnTo>
                <a:lnTo>
                  <a:pt x="4410762" y="3803574"/>
                </a:lnTo>
                <a:lnTo>
                  <a:pt x="4407075" y="3808228"/>
                </a:lnTo>
                <a:lnTo>
                  <a:pt x="4403957" y="3813156"/>
                </a:lnTo>
                <a:lnTo>
                  <a:pt x="4400555" y="3817810"/>
                </a:lnTo>
                <a:lnTo>
                  <a:pt x="4397720" y="3822464"/>
                </a:lnTo>
                <a:lnTo>
                  <a:pt x="4396585" y="3825202"/>
                </a:lnTo>
                <a:lnTo>
                  <a:pt x="4395735" y="3827666"/>
                </a:lnTo>
                <a:lnTo>
                  <a:pt x="4394601" y="3830404"/>
                </a:lnTo>
                <a:lnTo>
                  <a:pt x="4394033" y="3832868"/>
                </a:lnTo>
                <a:lnTo>
                  <a:pt x="4393467" y="3835332"/>
                </a:lnTo>
                <a:lnTo>
                  <a:pt x="4393467" y="3838343"/>
                </a:lnTo>
                <a:lnTo>
                  <a:pt x="4393467" y="3841081"/>
                </a:lnTo>
                <a:lnTo>
                  <a:pt x="4394033" y="3844093"/>
                </a:lnTo>
                <a:lnTo>
                  <a:pt x="4394601" y="3847104"/>
                </a:lnTo>
                <a:lnTo>
                  <a:pt x="4396019" y="3850116"/>
                </a:lnTo>
                <a:lnTo>
                  <a:pt x="4397436" y="3853401"/>
                </a:lnTo>
                <a:lnTo>
                  <a:pt x="4399137" y="3856687"/>
                </a:lnTo>
                <a:lnTo>
                  <a:pt x="4401689" y="3859972"/>
                </a:lnTo>
                <a:lnTo>
                  <a:pt x="4404241" y="3863530"/>
                </a:lnTo>
                <a:lnTo>
                  <a:pt x="4407075" y="3867638"/>
                </a:lnTo>
                <a:lnTo>
                  <a:pt x="4409061" y="3870923"/>
                </a:lnTo>
                <a:lnTo>
                  <a:pt x="4410478" y="3874208"/>
                </a:lnTo>
                <a:lnTo>
                  <a:pt x="4410762" y="3876946"/>
                </a:lnTo>
                <a:lnTo>
                  <a:pt x="4410478" y="3879409"/>
                </a:lnTo>
                <a:lnTo>
                  <a:pt x="4409911" y="3881874"/>
                </a:lnTo>
                <a:lnTo>
                  <a:pt x="4408493" y="3883790"/>
                </a:lnTo>
                <a:lnTo>
                  <a:pt x="4406225" y="3885159"/>
                </a:lnTo>
                <a:lnTo>
                  <a:pt x="4403957" y="3886528"/>
                </a:lnTo>
                <a:lnTo>
                  <a:pt x="4400838" y="3887349"/>
                </a:lnTo>
                <a:lnTo>
                  <a:pt x="4397720" y="3887897"/>
                </a:lnTo>
                <a:lnTo>
                  <a:pt x="4394033" y="3888170"/>
                </a:lnTo>
                <a:lnTo>
                  <a:pt x="4390631" y="3887897"/>
                </a:lnTo>
                <a:lnTo>
                  <a:pt x="4386379" y="3887349"/>
                </a:lnTo>
                <a:lnTo>
                  <a:pt x="4382409" y="3885980"/>
                </a:lnTo>
                <a:lnTo>
                  <a:pt x="4378157" y="3884612"/>
                </a:lnTo>
                <a:lnTo>
                  <a:pt x="4372486" y="3882969"/>
                </a:lnTo>
                <a:lnTo>
                  <a:pt x="4367667" y="3881874"/>
                </a:lnTo>
                <a:lnTo>
                  <a:pt x="4363413" y="3881326"/>
                </a:lnTo>
                <a:lnTo>
                  <a:pt x="4359444" y="3881326"/>
                </a:lnTo>
                <a:lnTo>
                  <a:pt x="4356041" y="3881874"/>
                </a:lnTo>
                <a:lnTo>
                  <a:pt x="4352639" y="3882969"/>
                </a:lnTo>
                <a:lnTo>
                  <a:pt x="4350088" y="3884337"/>
                </a:lnTo>
                <a:lnTo>
                  <a:pt x="4347536" y="3885980"/>
                </a:lnTo>
                <a:lnTo>
                  <a:pt x="4345551" y="3888445"/>
                </a:lnTo>
                <a:lnTo>
                  <a:pt x="4343851" y="3890908"/>
                </a:lnTo>
                <a:lnTo>
                  <a:pt x="4342149" y="3893920"/>
                </a:lnTo>
                <a:lnTo>
                  <a:pt x="4340731" y="3896931"/>
                </a:lnTo>
                <a:lnTo>
                  <a:pt x="4339597" y="3900491"/>
                </a:lnTo>
                <a:lnTo>
                  <a:pt x="4338463" y="3904049"/>
                </a:lnTo>
                <a:lnTo>
                  <a:pt x="4337046" y="3911442"/>
                </a:lnTo>
                <a:lnTo>
                  <a:pt x="4337613" y="3915275"/>
                </a:lnTo>
                <a:lnTo>
                  <a:pt x="4338463" y="3918833"/>
                </a:lnTo>
                <a:lnTo>
                  <a:pt x="4339597" y="3922119"/>
                </a:lnTo>
                <a:lnTo>
                  <a:pt x="4340731" y="3925404"/>
                </a:lnTo>
                <a:lnTo>
                  <a:pt x="4342717" y="3928142"/>
                </a:lnTo>
                <a:lnTo>
                  <a:pt x="4344417" y="3931154"/>
                </a:lnTo>
                <a:lnTo>
                  <a:pt x="4346401" y="3933891"/>
                </a:lnTo>
                <a:lnTo>
                  <a:pt x="4348670" y="3936355"/>
                </a:lnTo>
                <a:lnTo>
                  <a:pt x="4353490" y="3941283"/>
                </a:lnTo>
                <a:lnTo>
                  <a:pt x="4359161" y="3945938"/>
                </a:lnTo>
                <a:lnTo>
                  <a:pt x="4364831" y="3950591"/>
                </a:lnTo>
                <a:lnTo>
                  <a:pt x="4370785" y="3954698"/>
                </a:lnTo>
                <a:lnTo>
                  <a:pt x="4375321" y="3956889"/>
                </a:lnTo>
                <a:lnTo>
                  <a:pt x="4379575" y="3959352"/>
                </a:lnTo>
                <a:lnTo>
                  <a:pt x="4387513" y="3964280"/>
                </a:lnTo>
                <a:lnTo>
                  <a:pt x="4395451" y="3969756"/>
                </a:lnTo>
                <a:lnTo>
                  <a:pt x="4402256" y="3975505"/>
                </a:lnTo>
                <a:lnTo>
                  <a:pt x="4409061" y="3981802"/>
                </a:lnTo>
                <a:lnTo>
                  <a:pt x="4415298" y="3988099"/>
                </a:lnTo>
                <a:lnTo>
                  <a:pt x="4421251" y="3994943"/>
                </a:lnTo>
                <a:lnTo>
                  <a:pt x="4426639" y="4001788"/>
                </a:lnTo>
                <a:lnTo>
                  <a:pt x="4432309" y="4008632"/>
                </a:lnTo>
                <a:lnTo>
                  <a:pt x="4437696" y="4015750"/>
                </a:lnTo>
                <a:lnTo>
                  <a:pt x="4447903" y="4030261"/>
                </a:lnTo>
                <a:lnTo>
                  <a:pt x="4458393" y="4045318"/>
                </a:lnTo>
                <a:lnTo>
                  <a:pt x="4463497" y="4052436"/>
                </a:lnTo>
                <a:lnTo>
                  <a:pt x="4469167" y="4059281"/>
                </a:lnTo>
                <a:lnTo>
                  <a:pt x="4479375" y="4070780"/>
                </a:lnTo>
                <a:lnTo>
                  <a:pt x="4489581" y="4082278"/>
                </a:lnTo>
                <a:lnTo>
                  <a:pt x="4499504" y="4094050"/>
                </a:lnTo>
                <a:lnTo>
                  <a:pt x="4508861" y="4105823"/>
                </a:lnTo>
                <a:lnTo>
                  <a:pt x="4518217" y="4117869"/>
                </a:lnTo>
                <a:lnTo>
                  <a:pt x="4527573" y="4129915"/>
                </a:lnTo>
                <a:lnTo>
                  <a:pt x="4545719" y="4154555"/>
                </a:lnTo>
                <a:lnTo>
                  <a:pt x="4563013" y="4179195"/>
                </a:lnTo>
                <a:lnTo>
                  <a:pt x="4580309" y="4204382"/>
                </a:lnTo>
                <a:lnTo>
                  <a:pt x="4597035" y="4229570"/>
                </a:lnTo>
                <a:lnTo>
                  <a:pt x="4614047" y="4254757"/>
                </a:lnTo>
                <a:lnTo>
                  <a:pt x="4633893" y="4282682"/>
                </a:lnTo>
                <a:lnTo>
                  <a:pt x="4654024" y="4310333"/>
                </a:lnTo>
                <a:lnTo>
                  <a:pt x="4661112" y="4317178"/>
                </a:lnTo>
                <a:lnTo>
                  <a:pt x="4667633" y="4324570"/>
                </a:lnTo>
                <a:lnTo>
                  <a:pt x="4673303" y="4331688"/>
                </a:lnTo>
                <a:lnTo>
                  <a:pt x="4678407" y="4338806"/>
                </a:lnTo>
                <a:lnTo>
                  <a:pt x="4682659" y="4346199"/>
                </a:lnTo>
                <a:lnTo>
                  <a:pt x="4686062" y="4353317"/>
                </a:lnTo>
                <a:lnTo>
                  <a:pt x="4689181" y="4360708"/>
                </a:lnTo>
                <a:lnTo>
                  <a:pt x="4691449" y="4368101"/>
                </a:lnTo>
                <a:lnTo>
                  <a:pt x="4693433" y="4376040"/>
                </a:lnTo>
                <a:lnTo>
                  <a:pt x="4694567" y="4383432"/>
                </a:lnTo>
                <a:lnTo>
                  <a:pt x="4695701" y="4391098"/>
                </a:lnTo>
                <a:lnTo>
                  <a:pt x="4696269" y="4398489"/>
                </a:lnTo>
                <a:lnTo>
                  <a:pt x="4696269" y="4406155"/>
                </a:lnTo>
                <a:lnTo>
                  <a:pt x="4695985" y="4414095"/>
                </a:lnTo>
                <a:lnTo>
                  <a:pt x="4695701" y="4421761"/>
                </a:lnTo>
                <a:lnTo>
                  <a:pt x="4694567" y="4429427"/>
                </a:lnTo>
                <a:lnTo>
                  <a:pt x="4693717" y="4437092"/>
                </a:lnTo>
                <a:lnTo>
                  <a:pt x="4692583" y="4445306"/>
                </a:lnTo>
                <a:lnTo>
                  <a:pt x="4690031" y="4460637"/>
                </a:lnTo>
                <a:lnTo>
                  <a:pt x="4686913" y="4476242"/>
                </a:lnTo>
                <a:lnTo>
                  <a:pt x="4684361" y="4492121"/>
                </a:lnTo>
                <a:lnTo>
                  <a:pt x="4682093" y="4507452"/>
                </a:lnTo>
                <a:lnTo>
                  <a:pt x="4681243" y="4515392"/>
                </a:lnTo>
                <a:lnTo>
                  <a:pt x="4680675" y="4523058"/>
                </a:lnTo>
                <a:lnTo>
                  <a:pt x="4680391" y="4530724"/>
                </a:lnTo>
                <a:lnTo>
                  <a:pt x="4680109" y="4538389"/>
                </a:lnTo>
                <a:lnTo>
                  <a:pt x="4680675" y="4546055"/>
                </a:lnTo>
                <a:lnTo>
                  <a:pt x="4681243" y="4553721"/>
                </a:lnTo>
                <a:lnTo>
                  <a:pt x="4682093" y="4557554"/>
                </a:lnTo>
                <a:lnTo>
                  <a:pt x="4682943" y="4561660"/>
                </a:lnTo>
                <a:lnTo>
                  <a:pt x="4682943" y="4564945"/>
                </a:lnTo>
                <a:lnTo>
                  <a:pt x="4682659" y="4568778"/>
                </a:lnTo>
                <a:lnTo>
                  <a:pt x="4681525" y="4572338"/>
                </a:lnTo>
                <a:lnTo>
                  <a:pt x="4680675" y="4575623"/>
                </a:lnTo>
                <a:lnTo>
                  <a:pt x="4679257" y="4578908"/>
                </a:lnTo>
                <a:lnTo>
                  <a:pt x="4677840" y="4582194"/>
                </a:lnTo>
                <a:lnTo>
                  <a:pt x="4675572" y="4585479"/>
                </a:lnTo>
                <a:lnTo>
                  <a:pt x="4673871" y="4588217"/>
                </a:lnTo>
                <a:lnTo>
                  <a:pt x="4669051" y="4594513"/>
                </a:lnTo>
                <a:lnTo>
                  <a:pt x="4664231" y="4600263"/>
                </a:lnTo>
                <a:lnTo>
                  <a:pt x="4659127" y="4606286"/>
                </a:lnTo>
                <a:lnTo>
                  <a:pt x="4654024" y="4612035"/>
                </a:lnTo>
                <a:lnTo>
                  <a:pt x="4649771" y="4618058"/>
                </a:lnTo>
                <a:lnTo>
                  <a:pt x="4647503" y="4621070"/>
                </a:lnTo>
                <a:lnTo>
                  <a:pt x="4645801" y="4624355"/>
                </a:lnTo>
                <a:lnTo>
                  <a:pt x="4644101" y="4627366"/>
                </a:lnTo>
                <a:lnTo>
                  <a:pt x="4642399" y="4630926"/>
                </a:lnTo>
                <a:lnTo>
                  <a:pt x="4641549" y="4634211"/>
                </a:lnTo>
                <a:lnTo>
                  <a:pt x="4640698" y="4637770"/>
                </a:lnTo>
                <a:lnTo>
                  <a:pt x="4640415" y="4641055"/>
                </a:lnTo>
                <a:lnTo>
                  <a:pt x="4640415" y="4644888"/>
                </a:lnTo>
                <a:lnTo>
                  <a:pt x="4640698" y="4648721"/>
                </a:lnTo>
                <a:lnTo>
                  <a:pt x="4641549" y="4652554"/>
                </a:lnTo>
                <a:lnTo>
                  <a:pt x="4642683" y="4656661"/>
                </a:lnTo>
                <a:lnTo>
                  <a:pt x="4644951" y="4661041"/>
                </a:lnTo>
                <a:lnTo>
                  <a:pt x="4637013" y="4657208"/>
                </a:lnTo>
                <a:lnTo>
                  <a:pt x="4629641" y="4655018"/>
                </a:lnTo>
                <a:lnTo>
                  <a:pt x="4626522" y="4653649"/>
                </a:lnTo>
                <a:lnTo>
                  <a:pt x="4623120" y="4653101"/>
                </a:lnTo>
                <a:lnTo>
                  <a:pt x="4620285" y="4652554"/>
                </a:lnTo>
                <a:lnTo>
                  <a:pt x="4617449" y="4652280"/>
                </a:lnTo>
                <a:lnTo>
                  <a:pt x="4614614" y="4652280"/>
                </a:lnTo>
                <a:lnTo>
                  <a:pt x="4612063" y="4652280"/>
                </a:lnTo>
                <a:lnTo>
                  <a:pt x="4609227" y="4652554"/>
                </a:lnTo>
                <a:lnTo>
                  <a:pt x="4606959" y="4653101"/>
                </a:lnTo>
                <a:lnTo>
                  <a:pt x="4604975" y="4653649"/>
                </a:lnTo>
                <a:lnTo>
                  <a:pt x="4602423" y="4654744"/>
                </a:lnTo>
                <a:lnTo>
                  <a:pt x="4600438" y="4655839"/>
                </a:lnTo>
                <a:lnTo>
                  <a:pt x="4598737" y="4656934"/>
                </a:lnTo>
                <a:lnTo>
                  <a:pt x="4595051" y="4659399"/>
                </a:lnTo>
                <a:lnTo>
                  <a:pt x="4591933" y="4662684"/>
                </a:lnTo>
                <a:lnTo>
                  <a:pt x="4588530" y="4665969"/>
                </a:lnTo>
                <a:lnTo>
                  <a:pt x="4585979" y="4670075"/>
                </a:lnTo>
                <a:lnTo>
                  <a:pt x="4583427" y="4674456"/>
                </a:lnTo>
                <a:lnTo>
                  <a:pt x="4581159" y="4678836"/>
                </a:lnTo>
                <a:lnTo>
                  <a:pt x="4576622" y="4688419"/>
                </a:lnTo>
                <a:lnTo>
                  <a:pt x="4572369" y="4698001"/>
                </a:lnTo>
                <a:lnTo>
                  <a:pt x="4567833" y="4707583"/>
                </a:lnTo>
                <a:lnTo>
                  <a:pt x="4565565" y="4712237"/>
                </a:lnTo>
                <a:lnTo>
                  <a:pt x="4562730" y="4716344"/>
                </a:lnTo>
                <a:lnTo>
                  <a:pt x="4560178" y="4720450"/>
                </a:lnTo>
                <a:lnTo>
                  <a:pt x="4557059" y="4724283"/>
                </a:lnTo>
                <a:lnTo>
                  <a:pt x="4553657" y="4727295"/>
                </a:lnTo>
                <a:lnTo>
                  <a:pt x="4549971" y="4729759"/>
                </a:lnTo>
                <a:lnTo>
                  <a:pt x="4547987" y="4731401"/>
                </a:lnTo>
                <a:lnTo>
                  <a:pt x="4546001" y="4732223"/>
                </a:lnTo>
                <a:lnTo>
                  <a:pt x="4543451" y="4733044"/>
                </a:lnTo>
                <a:lnTo>
                  <a:pt x="4541465" y="4733866"/>
                </a:lnTo>
                <a:lnTo>
                  <a:pt x="4538914" y="4734139"/>
                </a:lnTo>
                <a:lnTo>
                  <a:pt x="4536362" y="4734687"/>
                </a:lnTo>
                <a:lnTo>
                  <a:pt x="4533811" y="4734687"/>
                </a:lnTo>
                <a:lnTo>
                  <a:pt x="4530691" y="4734687"/>
                </a:lnTo>
                <a:lnTo>
                  <a:pt x="4527856" y="4734687"/>
                </a:lnTo>
                <a:lnTo>
                  <a:pt x="4524738" y="4734139"/>
                </a:lnTo>
                <a:lnTo>
                  <a:pt x="4521619" y="4733592"/>
                </a:lnTo>
                <a:lnTo>
                  <a:pt x="4517933" y="4732771"/>
                </a:lnTo>
                <a:lnTo>
                  <a:pt x="4512830" y="4731401"/>
                </a:lnTo>
                <a:lnTo>
                  <a:pt x="4507159" y="4730580"/>
                </a:lnTo>
                <a:lnTo>
                  <a:pt x="4501489" y="4729485"/>
                </a:lnTo>
                <a:lnTo>
                  <a:pt x="4495819" y="4728938"/>
                </a:lnTo>
                <a:lnTo>
                  <a:pt x="4490148" y="4728664"/>
                </a:lnTo>
                <a:lnTo>
                  <a:pt x="4484477" y="4728664"/>
                </a:lnTo>
                <a:lnTo>
                  <a:pt x="4473420" y="4728938"/>
                </a:lnTo>
                <a:lnTo>
                  <a:pt x="4461796" y="4729485"/>
                </a:lnTo>
                <a:lnTo>
                  <a:pt x="4450171" y="4730854"/>
                </a:lnTo>
                <a:lnTo>
                  <a:pt x="4427206" y="4733318"/>
                </a:lnTo>
                <a:lnTo>
                  <a:pt x="4415865" y="4734413"/>
                </a:lnTo>
                <a:lnTo>
                  <a:pt x="4404241" y="4734961"/>
                </a:lnTo>
                <a:lnTo>
                  <a:pt x="4398570" y="4734961"/>
                </a:lnTo>
                <a:lnTo>
                  <a:pt x="4392617" y="4734961"/>
                </a:lnTo>
                <a:lnTo>
                  <a:pt x="4386946" y="4734413"/>
                </a:lnTo>
                <a:lnTo>
                  <a:pt x="4381275" y="4734139"/>
                </a:lnTo>
                <a:lnTo>
                  <a:pt x="4375888" y="4733318"/>
                </a:lnTo>
                <a:lnTo>
                  <a:pt x="4370217" y="4732223"/>
                </a:lnTo>
                <a:lnTo>
                  <a:pt x="4364547" y="4731128"/>
                </a:lnTo>
                <a:lnTo>
                  <a:pt x="4358877" y="4729211"/>
                </a:lnTo>
                <a:lnTo>
                  <a:pt x="4353207" y="4727295"/>
                </a:lnTo>
                <a:lnTo>
                  <a:pt x="4347820" y="4725105"/>
                </a:lnTo>
                <a:lnTo>
                  <a:pt x="4342149" y="4722093"/>
                </a:lnTo>
                <a:lnTo>
                  <a:pt x="4337046" y="4719082"/>
                </a:lnTo>
                <a:lnTo>
                  <a:pt x="4331375" y="4720177"/>
                </a:lnTo>
                <a:lnTo>
                  <a:pt x="4325705" y="4720724"/>
                </a:lnTo>
                <a:lnTo>
                  <a:pt x="4320317" y="4721272"/>
                </a:lnTo>
                <a:lnTo>
                  <a:pt x="4314931" y="4721545"/>
                </a:lnTo>
                <a:lnTo>
                  <a:pt x="4310111" y="4721545"/>
                </a:lnTo>
                <a:lnTo>
                  <a:pt x="4305007" y="4721545"/>
                </a:lnTo>
                <a:lnTo>
                  <a:pt x="4299904" y="4720998"/>
                </a:lnTo>
                <a:lnTo>
                  <a:pt x="4295085" y="4720450"/>
                </a:lnTo>
                <a:lnTo>
                  <a:pt x="4290831" y="4719629"/>
                </a:lnTo>
                <a:lnTo>
                  <a:pt x="4286012" y="4718808"/>
                </a:lnTo>
                <a:lnTo>
                  <a:pt x="4281475" y="4717165"/>
                </a:lnTo>
                <a:lnTo>
                  <a:pt x="4277506" y="4716070"/>
                </a:lnTo>
                <a:lnTo>
                  <a:pt x="4272970" y="4714427"/>
                </a:lnTo>
                <a:lnTo>
                  <a:pt x="4268717" y="4712785"/>
                </a:lnTo>
                <a:lnTo>
                  <a:pt x="4265031" y="4710594"/>
                </a:lnTo>
                <a:lnTo>
                  <a:pt x="4260778" y="4708678"/>
                </a:lnTo>
                <a:lnTo>
                  <a:pt x="4256809" y="4706488"/>
                </a:lnTo>
                <a:lnTo>
                  <a:pt x="4253407" y="4704024"/>
                </a:lnTo>
                <a:lnTo>
                  <a:pt x="4246035" y="4699096"/>
                </a:lnTo>
                <a:lnTo>
                  <a:pt x="4238947" y="4693347"/>
                </a:lnTo>
                <a:lnTo>
                  <a:pt x="4232143" y="4687050"/>
                </a:lnTo>
                <a:lnTo>
                  <a:pt x="4225621" y="4680479"/>
                </a:lnTo>
                <a:lnTo>
                  <a:pt x="4219383" y="4673361"/>
                </a:lnTo>
                <a:lnTo>
                  <a:pt x="4213146" y="4665969"/>
                </a:lnTo>
                <a:lnTo>
                  <a:pt x="4207193" y="4658303"/>
                </a:lnTo>
                <a:lnTo>
                  <a:pt x="4182526" y="4635580"/>
                </a:lnTo>
                <a:lnTo>
                  <a:pt x="4158143" y="4612582"/>
                </a:lnTo>
                <a:lnTo>
                  <a:pt x="4103990" y="4556459"/>
                </a:lnTo>
                <a:lnTo>
                  <a:pt x="4072803" y="4527986"/>
                </a:lnTo>
                <a:lnTo>
                  <a:pt x="4026305" y="4478980"/>
                </a:lnTo>
                <a:lnTo>
                  <a:pt x="4026021" y="4479801"/>
                </a:lnTo>
                <a:lnTo>
                  <a:pt x="3876321" y="4331962"/>
                </a:lnTo>
                <a:lnTo>
                  <a:pt x="3728039" y="4196443"/>
                </a:lnTo>
                <a:lnTo>
                  <a:pt x="3716699" y="4194252"/>
                </a:lnTo>
                <a:lnTo>
                  <a:pt x="3712162" y="4192884"/>
                </a:lnTo>
                <a:lnTo>
                  <a:pt x="3708193" y="4191241"/>
                </a:lnTo>
                <a:lnTo>
                  <a:pt x="3704507" y="4189324"/>
                </a:lnTo>
                <a:lnTo>
                  <a:pt x="3700537" y="4187408"/>
                </a:lnTo>
                <a:lnTo>
                  <a:pt x="3697135" y="4185218"/>
                </a:lnTo>
                <a:lnTo>
                  <a:pt x="3693733" y="4182754"/>
                </a:lnTo>
                <a:lnTo>
                  <a:pt x="3690614" y="4180290"/>
                </a:lnTo>
                <a:lnTo>
                  <a:pt x="3687212" y="4177278"/>
                </a:lnTo>
                <a:lnTo>
                  <a:pt x="3681258" y="4172077"/>
                </a:lnTo>
                <a:lnTo>
                  <a:pt x="3676154" y="4166054"/>
                </a:lnTo>
                <a:lnTo>
                  <a:pt x="3670484" y="4159756"/>
                </a:lnTo>
                <a:lnTo>
                  <a:pt x="3665381" y="4153460"/>
                </a:lnTo>
                <a:lnTo>
                  <a:pt x="3667365" y="4147984"/>
                </a:lnTo>
                <a:lnTo>
                  <a:pt x="3663679" y="4147710"/>
                </a:lnTo>
                <a:lnTo>
                  <a:pt x="3660277" y="4147437"/>
                </a:lnTo>
                <a:lnTo>
                  <a:pt x="3657442" y="4146615"/>
                </a:lnTo>
                <a:lnTo>
                  <a:pt x="3654607" y="4145247"/>
                </a:lnTo>
                <a:lnTo>
                  <a:pt x="3652338" y="4143604"/>
                </a:lnTo>
                <a:lnTo>
                  <a:pt x="3650070" y="4141961"/>
                </a:lnTo>
                <a:lnTo>
                  <a:pt x="3648086" y="4140319"/>
                </a:lnTo>
                <a:lnTo>
                  <a:pt x="3646385" y="4137854"/>
                </a:lnTo>
                <a:lnTo>
                  <a:pt x="3642983" y="4133474"/>
                </a:lnTo>
                <a:lnTo>
                  <a:pt x="3640147" y="4128820"/>
                </a:lnTo>
                <a:lnTo>
                  <a:pt x="3637312" y="4124165"/>
                </a:lnTo>
                <a:lnTo>
                  <a:pt x="3635327" y="4122249"/>
                </a:lnTo>
                <a:lnTo>
                  <a:pt x="3633626" y="4120059"/>
                </a:lnTo>
                <a:lnTo>
                  <a:pt x="3625687" y="4115952"/>
                </a:lnTo>
                <a:lnTo>
                  <a:pt x="3618033" y="4111572"/>
                </a:lnTo>
                <a:lnTo>
                  <a:pt x="3610944" y="4106644"/>
                </a:lnTo>
                <a:lnTo>
                  <a:pt x="3607542" y="4104180"/>
                </a:lnTo>
                <a:lnTo>
                  <a:pt x="3604423" y="4101442"/>
                </a:lnTo>
                <a:lnTo>
                  <a:pt x="3601304" y="4098705"/>
                </a:lnTo>
                <a:lnTo>
                  <a:pt x="3598469" y="4095419"/>
                </a:lnTo>
                <a:lnTo>
                  <a:pt x="3595634" y="4092407"/>
                </a:lnTo>
                <a:lnTo>
                  <a:pt x="3593366" y="4088849"/>
                </a:lnTo>
                <a:lnTo>
                  <a:pt x="3591381" y="4085563"/>
                </a:lnTo>
                <a:lnTo>
                  <a:pt x="3589396" y="4081456"/>
                </a:lnTo>
                <a:lnTo>
                  <a:pt x="3587979" y="4077623"/>
                </a:lnTo>
                <a:lnTo>
                  <a:pt x="3586561" y="4073243"/>
                </a:lnTo>
                <a:lnTo>
                  <a:pt x="3564446" y="4094872"/>
                </a:lnTo>
                <a:lnTo>
                  <a:pt x="3581742" y="4136759"/>
                </a:lnTo>
                <a:lnTo>
                  <a:pt x="3585711" y="4134296"/>
                </a:lnTo>
                <a:lnTo>
                  <a:pt x="3592515" y="4135664"/>
                </a:lnTo>
                <a:lnTo>
                  <a:pt x="3599036" y="4137307"/>
                </a:lnTo>
                <a:lnTo>
                  <a:pt x="3605273" y="4139224"/>
                </a:lnTo>
                <a:lnTo>
                  <a:pt x="3610944" y="4141687"/>
                </a:lnTo>
                <a:lnTo>
                  <a:pt x="3616331" y="4143877"/>
                </a:lnTo>
                <a:lnTo>
                  <a:pt x="3621435" y="4146889"/>
                </a:lnTo>
                <a:lnTo>
                  <a:pt x="3626254" y="4150175"/>
                </a:lnTo>
                <a:lnTo>
                  <a:pt x="3630791" y="4153733"/>
                </a:lnTo>
                <a:lnTo>
                  <a:pt x="3634477" y="4157566"/>
                </a:lnTo>
                <a:lnTo>
                  <a:pt x="3638162" y="4161947"/>
                </a:lnTo>
                <a:lnTo>
                  <a:pt x="3641281" y="4166601"/>
                </a:lnTo>
                <a:lnTo>
                  <a:pt x="3643833" y="4171255"/>
                </a:lnTo>
                <a:lnTo>
                  <a:pt x="3646101" y="4176730"/>
                </a:lnTo>
                <a:lnTo>
                  <a:pt x="3647519" y="4182754"/>
                </a:lnTo>
                <a:lnTo>
                  <a:pt x="3648653" y="4189051"/>
                </a:lnTo>
                <a:lnTo>
                  <a:pt x="3649503" y="4195622"/>
                </a:lnTo>
                <a:lnTo>
                  <a:pt x="3667649" y="4224368"/>
                </a:lnTo>
                <a:lnTo>
                  <a:pt x="3672752" y="4227380"/>
                </a:lnTo>
                <a:lnTo>
                  <a:pt x="3677288" y="4230938"/>
                </a:lnTo>
                <a:lnTo>
                  <a:pt x="3686361" y="4238057"/>
                </a:lnTo>
                <a:lnTo>
                  <a:pt x="3694584" y="4245449"/>
                </a:lnTo>
                <a:lnTo>
                  <a:pt x="3702805" y="4253388"/>
                </a:lnTo>
                <a:lnTo>
                  <a:pt x="3710177" y="4261601"/>
                </a:lnTo>
                <a:lnTo>
                  <a:pt x="3717265" y="4270089"/>
                </a:lnTo>
                <a:lnTo>
                  <a:pt x="3724070" y="4278575"/>
                </a:lnTo>
                <a:lnTo>
                  <a:pt x="3730875" y="4287336"/>
                </a:lnTo>
                <a:lnTo>
                  <a:pt x="3737112" y="4296097"/>
                </a:lnTo>
                <a:lnTo>
                  <a:pt x="3743349" y="4305405"/>
                </a:lnTo>
                <a:lnTo>
                  <a:pt x="3755825" y="4323201"/>
                </a:lnTo>
                <a:lnTo>
                  <a:pt x="3768299" y="4341271"/>
                </a:lnTo>
                <a:lnTo>
                  <a:pt x="3774820" y="4350579"/>
                </a:lnTo>
                <a:lnTo>
                  <a:pt x="3781341" y="4359066"/>
                </a:lnTo>
                <a:lnTo>
                  <a:pt x="3836912" y="4430247"/>
                </a:lnTo>
                <a:lnTo>
                  <a:pt x="3864413" y="4466386"/>
                </a:lnTo>
                <a:lnTo>
                  <a:pt x="3878022" y="4484455"/>
                </a:lnTo>
                <a:lnTo>
                  <a:pt x="3891065" y="4502799"/>
                </a:lnTo>
                <a:lnTo>
                  <a:pt x="3904107" y="4521141"/>
                </a:lnTo>
                <a:lnTo>
                  <a:pt x="3916865" y="4539210"/>
                </a:lnTo>
                <a:lnTo>
                  <a:pt x="3929341" y="4558101"/>
                </a:lnTo>
                <a:lnTo>
                  <a:pt x="3941531" y="4576991"/>
                </a:lnTo>
                <a:lnTo>
                  <a:pt x="3953156" y="4596156"/>
                </a:lnTo>
                <a:lnTo>
                  <a:pt x="3964497" y="4615594"/>
                </a:lnTo>
                <a:lnTo>
                  <a:pt x="3974987" y="4635306"/>
                </a:lnTo>
                <a:lnTo>
                  <a:pt x="3985194" y="4655291"/>
                </a:lnTo>
                <a:lnTo>
                  <a:pt x="3989163" y="4663779"/>
                </a:lnTo>
                <a:lnTo>
                  <a:pt x="3991148" y="4668159"/>
                </a:lnTo>
                <a:lnTo>
                  <a:pt x="3992565" y="4671992"/>
                </a:lnTo>
                <a:lnTo>
                  <a:pt x="3993699" y="4676373"/>
                </a:lnTo>
                <a:lnTo>
                  <a:pt x="3993699" y="4678563"/>
                </a:lnTo>
                <a:lnTo>
                  <a:pt x="3993983" y="4680753"/>
                </a:lnTo>
                <a:lnTo>
                  <a:pt x="3993699" y="4682943"/>
                </a:lnTo>
                <a:lnTo>
                  <a:pt x="3993417" y="4685134"/>
                </a:lnTo>
                <a:lnTo>
                  <a:pt x="3992849" y="4687597"/>
                </a:lnTo>
                <a:lnTo>
                  <a:pt x="3991999" y="4690062"/>
                </a:lnTo>
                <a:lnTo>
                  <a:pt x="3994834" y="4699370"/>
                </a:lnTo>
                <a:lnTo>
                  <a:pt x="3997669" y="4708404"/>
                </a:lnTo>
                <a:lnTo>
                  <a:pt x="3999370" y="4717712"/>
                </a:lnTo>
                <a:lnTo>
                  <a:pt x="4000788" y="4727021"/>
                </a:lnTo>
                <a:lnTo>
                  <a:pt x="4001638" y="4736056"/>
                </a:lnTo>
                <a:lnTo>
                  <a:pt x="4002205" y="4745364"/>
                </a:lnTo>
                <a:lnTo>
                  <a:pt x="4002489" y="4754398"/>
                </a:lnTo>
                <a:lnTo>
                  <a:pt x="4002205" y="4763981"/>
                </a:lnTo>
                <a:lnTo>
                  <a:pt x="4001922" y="4773015"/>
                </a:lnTo>
                <a:lnTo>
                  <a:pt x="4001355" y="4782598"/>
                </a:lnTo>
                <a:lnTo>
                  <a:pt x="4000504" y="4791632"/>
                </a:lnTo>
                <a:lnTo>
                  <a:pt x="3999370" y="4800940"/>
                </a:lnTo>
                <a:lnTo>
                  <a:pt x="3996819" y="4819557"/>
                </a:lnTo>
                <a:lnTo>
                  <a:pt x="3993983" y="4837901"/>
                </a:lnTo>
                <a:lnTo>
                  <a:pt x="3991715" y="4897310"/>
                </a:lnTo>
                <a:lnTo>
                  <a:pt x="3990297" y="4908535"/>
                </a:lnTo>
                <a:lnTo>
                  <a:pt x="3988313" y="4919212"/>
                </a:lnTo>
                <a:lnTo>
                  <a:pt x="3985761" y="4929890"/>
                </a:lnTo>
                <a:lnTo>
                  <a:pt x="3984344" y="4935091"/>
                </a:lnTo>
                <a:lnTo>
                  <a:pt x="3982359" y="4940293"/>
                </a:lnTo>
                <a:lnTo>
                  <a:pt x="3980657" y="4944947"/>
                </a:lnTo>
                <a:lnTo>
                  <a:pt x="3978673" y="4949875"/>
                </a:lnTo>
                <a:lnTo>
                  <a:pt x="3976688" y="4954803"/>
                </a:lnTo>
                <a:lnTo>
                  <a:pt x="3974137" y="4959457"/>
                </a:lnTo>
                <a:lnTo>
                  <a:pt x="3971585" y="4963838"/>
                </a:lnTo>
                <a:lnTo>
                  <a:pt x="3968749" y="4968218"/>
                </a:lnTo>
                <a:lnTo>
                  <a:pt x="3966198" y="4972872"/>
                </a:lnTo>
                <a:lnTo>
                  <a:pt x="3963079" y="4976705"/>
                </a:lnTo>
                <a:lnTo>
                  <a:pt x="3959961" y="4981085"/>
                </a:lnTo>
                <a:lnTo>
                  <a:pt x="3956559" y="4985192"/>
                </a:lnTo>
                <a:lnTo>
                  <a:pt x="3953439" y="4989025"/>
                </a:lnTo>
                <a:lnTo>
                  <a:pt x="3949470" y="4993131"/>
                </a:lnTo>
                <a:lnTo>
                  <a:pt x="3946068" y="4996964"/>
                </a:lnTo>
                <a:lnTo>
                  <a:pt x="3942099" y="5000524"/>
                </a:lnTo>
                <a:lnTo>
                  <a:pt x="3938129" y="5004082"/>
                </a:lnTo>
                <a:lnTo>
                  <a:pt x="3933593" y="5007368"/>
                </a:lnTo>
                <a:lnTo>
                  <a:pt x="3924804" y="5014213"/>
                </a:lnTo>
                <a:lnTo>
                  <a:pt x="3915164" y="5020509"/>
                </a:lnTo>
                <a:lnTo>
                  <a:pt x="3904957" y="5026532"/>
                </a:lnTo>
                <a:lnTo>
                  <a:pt x="3894183" y="5032008"/>
                </a:lnTo>
                <a:lnTo>
                  <a:pt x="3894751" y="5038852"/>
                </a:lnTo>
                <a:lnTo>
                  <a:pt x="3895034" y="5045696"/>
                </a:lnTo>
                <a:lnTo>
                  <a:pt x="3895318" y="5049529"/>
                </a:lnTo>
                <a:lnTo>
                  <a:pt x="3895034" y="5052815"/>
                </a:lnTo>
                <a:lnTo>
                  <a:pt x="3894751" y="5056374"/>
                </a:lnTo>
                <a:lnTo>
                  <a:pt x="3894467" y="5059385"/>
                </a:lnTo>
                <a:lnTo>
                  <a:pt x="3893617" y="5062671"/>
                </a:lnTo>
                <a:lnTo>
                  <a:pt x="3892483" y="5065408"/>
                </a:lnTo>
                <a:lnTo>
                  <a:pt x="3890781" y="5068146"/>
                </a:lnTo>
                <a:lnTo>
                  <a:pt x="3888796" y="5070336"/>
                </a:lnTo>
                <a:lnTo>
                  <a:pt x="3886528" y="5071979"/>
                </a:lnTo>
                <a:lnTo>
                  <a:pt x="3883693" y="5073622"/>
                </a:lnTo>
                <a:lnTo>
                  <a:pt x="3880575" y="5074443"/>
                </a:lnTo>
                <a:lnTo>
                  <a:pt x="3876605" y="5074717"/>
                </a:lnTo>
                <a:lnTo>
                  <a:pt x="3866965" y="5075264"/>
                </a:lnTo>
                <a:lnTo>
                  <a:pt x="3857042" y="5075812"/>
                </a:lnTo>
                <a:lnTo>
                  <a:pt x="3837479" y="5077454"/>
                </a:lnTo>
                <a:lnTo>
                  <a:pt x="3818199" y="5079919"/>
                </a:lnTo>
                <a:lnTo>
                  <a:pt x="3798636" y="5082382"/>
                </a:lnTo>
                <a:lnTo>
                  <a:pt x="3759510" y="5087858"/>
                </a:lnTo>
                <a:lnTo>
                  <a:pt x="3740230" y="5090048"/>
                </a:lnTo>
                <a:lnTo>
                  <a:pt x="3720668" y="5092238"/>
                </a:lnTo>
                <a:lnTo>
                  <a:pt x="3711028" y="5092786"/>
                </a:lnTo>
                <a:lnTo>
                  <a:pt x="3701104" y="5093333"/>
                </a:lnTo>
                <a:lnTo>
                  <a:pt x="3691465" y="5093608"/>
                </a:lnTo>
                <a:lnTo>
                  <a:pt x="3681825" y="5093608"/>
                </a:lnTo>
                <a:lnTo>
                  <a:pt x="3672185" y="5093333"/>
                </a:lnTo>
                <a:lnTo>
                  <a:pt x="3662262" y="5092786"/>
                </a:lnTo>
                <a:lnTo>
                  <a:pt x="3652905" y="5091417"/>
                </a:lnTo>
                <a:lnTo>
                  <a:pt x="3642983" y="5090322"/>
                </a:lnTo>
                <a:lnTo>
                  <a:pt x="3633626" y="5088680"/>
                </a:lnTo>
                <a:lnTo>
                  <a:pt x="3623986" y="5086763"/>
                </a:lnTo>
                <a:lnTo>
                  <a:pt x="3614346" y="5084025"/>
                </a:lnTo>
                <a:lnTo>
                  <a:pt x="3604991" y="5081287"/>
                </a:lnTo>
                <a:lnTo>
                  <a:pt x="3595067" y="5077729"/>
                </a:lnTo>
                <a:lnTo>
                  <a:pt x="3585711" y="5073896"/>
                </a:lnTo>
                <a:lnTo>
                  <a:pt x="3576071" y="5069515"/>
                </a:lnTo>
                <a:lnTo>
                  <a:pt x="3566715" y="5064313"/>
                </a:lnTo>
                <a:lnTo>
                  <a:pt x="3563596" y="5066778"/>
                </a:lnTo>
                <a:lnTo>
                  <a:pt x="3561044" y="5068968"/>
                </a:lnTo>
                <a:lnTo>
                  <a:pt x="3559343" y="5071158"/>
                </a:lnTo>
                <a:lnTo>
                  <a:pt x="3557359" y="5073896"/>
                </a:lnTo>
                <a:lnTo>
                  <a:pt x="3556225" y="5076359"/>
                </a:lnTo>
                <a:lnTo>
                  <a:pt x="3555657" y="5079371"/>
                </a:lnTo>
                <a:lnTo>
                  <a:pt x="3555091" y="5082109"/>
                </a:lnTo>
                <a:lnTo>
                  <a:pt x="3554523" y="5084847"/>
                </a:lnTo>
                <a:lnTo>
                  <a:pt x="3554239" y="5090870"/>
                </a:lnTo>
                <a:lnTo>
                  <a:pt x="3553673" y="5096893"/>
                </a:lnTo>
                <a:lnTo>
                  <a:pt x="3553105" y="5099904"/>
                </a:lnTo>
                <a:lnTo>
                  <a:pt x="3552539" y="5102642"/>
                </a:lnTo>
                <a:lnTo>
                  <a:pt x="3551404" y="5105654"/>
                </a:lnTo>
                <a:lnTo>
                  <a:pt x="3550270" y="5108117"/>
                </a:lnTo>
                <a:lnTo>
                  <a:pt x="3554807" y="5113867"/>
                </a:lnTo>
                <a:lnTo>
                  <a:pt x="3559060" y="5119890"/>
                </a:lnTo>
                <a:lnTo>
                  <a:pt x="3562462" y="5126187"/>
                </a:lnTo>
                <a:lnTo>
                  <a:pt x="3565865" y="5132210"/>
                </a:lnTo>
                <a:lnTo>
                  <a:pt x="3568416" y="5138507"/>
                </a:lnTo>
                <a:lnTo>
                  <a:pt x="3570968" y="5145078"/>
                </a:lnTo>
                <a:lnTo>
                  <a:pt x="3573236" y="5151374"/>
                </a:lnTo>
                <a:lnTo>
                  <a:pt x="3574937" y="5157945"/>
                </a:lnTo>
                <a:lnTo>
                  <a:pt x="3576638" y="5164515"/>
                </a:lnTo>
                <a:lnTo>
                  <a:pt x="3578339" y="5171360"/>
                </a:lnTo>
                <a:lnTo>
                  <a:pt x="3580607" y="5184775"/>
                </a:lnTo>
                <a:lnTo>
                  <a:pt x="3582592" y="5198190"/>
                </a:lnTo>
                <a:lnTo>
                  <a:pt x="3584860" y="5211879"/>
                </a:lnTo>
                <a:lnTo>
                  <a:pt x="3582025" y="5375597"/>
                </a:lnTo>
                <a:lnTo>
                  <a:pt x="3580891" y="5386274"/>
                </a:lnTo>
                <a:lnTo>
                  <a:pt x="3578907" y="5396952"/>
                </a:lnTo>
                <a:lnTo>
                  <a:pt x="3576354" y="5407081"/>
                </a:lnTo>
                <a:lnTo>
                  <a:pt x="3573519" y="5417485"/>
                </a:lnTo>
                <a:lnTo>
                  <a:pt x="3569834" y="5427341"/>
                </a:lnTo>
                <a:lnTo>
                  <a:pt x="3566147" y="5437471"/>
                </a:lnTo>
                <a:lnTo>
                  <a:pt x="3561611" y="5447052"/>
                </a:lnTo>
                <a:lnTo>
                  <a:pt x="3556792" y="5456635"/>
                </a:lnTo>
                <a:lnTo>
                  <a:pt x="3551404" y="5465943"/>
                </a:lnTo>
                <a:lnTo>
                  <a:pt x="3546018" y="5475252"/>
                </a:lnTo>
                <a:lnTo>
                  <a:pt x="3540063" y="5484013"/>
                </a:lnTo>
                <a:lnTo>
                  <a:pt x="3533543" y="5492773"/>
                </a:lnTo>
                <a:lnTo>
                  <a:pt x="3526738" y="5501260"/>
                </a:lnTo>
                <a:lnTo>
                  <a:pt x="3519650" y="5509200"/>
                </a:lnTo>
                <a:lnTo>
                  <a:pt x="3511995" y="5516866"/>
                </a:lnTo>
                <a:lnTo>
                  <a:pt x="3504339" y="5524532"/>
                </a:lnTo>
                <a:lnTo>
                  <a:pt x="3496401" y="5531650"/>
                </a:lnTo>
                <a:lnTo>
                  <a:pt x="3488179" y="5538220"/>
                </a:lnTo>
                <a:lnTo>
                  <a:pt x="3479389" y="5544791"/>
                </a:lnTo>
                <a:lnTo>
                  <a:pt x="3470884" y="5550814"/>
                </a:lnTo>
                <a:lnTo>
                  <a:pt x="3462095" y="5556290"/>
                </a:lnTo>
                <a:lnTo>
                  <a:pt x="3452739" y="5561218"/>
                </a:lnTo>
                <a:lnTo>
                  <a:pt x="3443666" y="5566145"/>
                </a:lnTo>
                <a:lnTo>
                  <a:pt x="3434310" y="5570252"/>
                </a:lnTo>
                <a:lnTo>
                  <a:pt x="3424386" y="5574359"/>
                </a:lnTo>
                <a:lnTo>
                  <a:pt x="3415030" y="5577370"/>
                </a:lnTo>
                <a:lnTo>
                  <a:pt x="3405107" y="5580108"/>
                </a:lnTo>
                <a:lnTo>
                  <a:pt x="3395184" y="5582572"/>
                </a:lnTo>
                <a:lnTo>
                  <a:pt x="3385260" y="5584215"/>
                </a:lnTo>
                <a:lnTo>
                  <a:pt x="3375053" y="5585036"/>
                </a:lnTo>
                <a:lnTo>
                  <a:pt x="3365131" y="5585583"/>
                </a:lnTo>
                <a:lnTo>
                  <a:pt x="3355207" y="5585583"/>
                </a:lnTo>
                <a:lnTo>
                  <a:pt x="3323736" y="5587773"/>
                </a:lnTo>
                <a:lnTo>
                  <a:pt x="3307859" y="5588321"/>
                </a:lnTo>
                <a:lnTo>
                  <a:pt x="3292265" y="5588868"/>
                </a:lnTo>
                <a:lnTo>
                  <a:pt x="3276387" y="5589143"/>
                </a:lnTo>
                <a:lnTo>
                  <a:pt x="3260794" y="5588868"/>
                </a:lnTo>
                <a:lnTo>
                  <a:pt x="3245200" y="5588321"/>
                </a:lnTo>
                <a:lnTo>
                  <a:pt x="3229607" y="5587500"/>
                </a:lnTo>
                <a:lnTo>
                  <a:pt x="3214296" y="5585857"/>
                </a:lnTo>
                <a:lnTo>
                  <a:pt x="3198702" y="5583941"/>
                </a:lnTo>
                <a:lnTo>
                  <a:pt x="3183392" y="5581477"/>
                </a:lnTo>
                <a:lnTo>
                  <a:pt x="3168082" y="5578192"/>
                </a:lnTo>
                <a:lnTo>
                  <a:pt x="3160710" y="5576275"/>
                </a:lnTo>
                <a:lnTo>
                  <a:pt x="3152771" y="5574359"/>
                </a:lnTo>
                <a:lnTo>
                  <a:pt x="3145400" y="5571894"/>
                </a:lnTo>
                <a:lnTo>
                  <a:pt x="3138028" y="5569704"/>
                </a:lnTo>
                <a:lnTo>
                  <a:pt x="3130374" y="5566966"/>
                </a:lnTo>
                <a:lnTo>
                  <a:pt x="3123002" y="5564229"/>
                </a:lnTo>
                <a:lnTo>
                  <a:pt x="3115631" y="5560943"/>
                </a:lnTo>
                <a:lnTo>
                  <a:pt x="3108259" y="5557932"/>
                </a:lnTo>
                <a:lnTo>
                  <a:pt x="3098902" y="5555742"/>
                </a:lnTo>
                <a:lnTo>
                  <a:pt x="3090397" y="5553004"/>
                </a:lnTo>
                <a:lnTo>
                  <a:pt x="3081891" y="5549992"/>
                </a:lnTo>
                <a:lnTo>
                  <a:pt x="3073669" y="5546434"/>
                </a:lnTo>
                <a:lnTo>
                  <a:pt x="3066013" y="5542874"/>
                </a:lnTo>
                <a:lnTo>
                  <a:pt x="3058359" y="5538494"/>
                </a:lnTo>
                <a:lnTo>
                  <a:pt x="3050987" y="5534113"/>
                </a:lnTo>
                <a:lnTo>
                  <a:pt x="3043899" y="5529185"/>
                </a:lnTo>
                <a:lnTo>
                  <a:pt x="3037094" y="5524257"/>
                </a:lnTo>
                <a:lnTo>
                  <a:pt x="3030290" y="5519056"/>
                </a:lnTo>
                <a:lnTo>
                  <a:pt x="3023769" y="5513580"/>
                </a:lnTo>
                <a:lnTo>
                  <a:pt x="3017532" y="5507557"/>
                </a:lnTo>
                <a:lnTo>
                  <a:pt x="3011294" y="5501808"/>
                </a:lnTo>
                <a:lnTo>
                  <a:pt x="3005340" y="5495511"/>
                </a:lnTo>
                <a:lnTo>
                  <a:pt x="2999386" y="5489214"/>
                </a:lnTo>
                <a:lnTo>
                  <a:pt x="2993716" y="5482918"/>
                </a:lnTo>
                <a:lnTo>
                  <a:pt x="2993716" y="5482643"/>
                </a:lnTo>
                <a:lnTo>
                  <a:pt x="2991163" y="5482918"/>
                </a:lnTo>
                <a:lnTo>
                  <a:pt x="2988329" y="5482918"/>
                </a:lnTo>
                <a:lnTo>
                  <a:pt x="2986060" y="5482643"/>
                </a:lnTo>
                <a:lnTo>
                  <a:pt x="2983792" y="5482370"/>
                </a:lnTo>
                <a:lnTo>
                  <a:pt x="2981241" y="5481822"/>
                </a:lnTo>
                <a:lnTo>
                  <a:pt x="2979256" y="5481001"/>
                </a:lnTo>
                <a:lnTo>
                  <a:pt x="2977271" y="5480180"/>
                </a:lnTo>
                <a:lnTo>
                  <a:pt x="2975003" y="5479358"/>
                </a:lnTo>
                <a:lnTo>
                  <a:pt x="2971601" y="5476620"/>
                </a:lnTo>
                <a:lnTo>
                  <a:pt x="2967915" y="5473882"/>
                </a:lnTo>
                <a:lnTo>
                  <a:pt x="2965079" y="5470324"/>
                </a:lnTo>
                <a:lnTo>
                  <a:pt x="2961961" y="5466764"/>
                </a:lnTo>
                <a:lnTo>
                  <a:pt x="2895900" y="5407081"/>
                </a:lnTo>
                <a:lnTo>
                  <a:pt x="2877755" y="5392845"/>
                </a:lnTo>
                <a:lnTo>
                  <a:pt x="2869816" y="5378883"/>
                </a:lnTo>
                <a:lnTo>
                  <a:pt x="2861594" y="5364920"/>
                </a:lnTo>
                <a:lnTo>
                  <a:pt x="2847701" y="5354243"/>
                </a:lnTo>
                <a:lnTo>
                  <a:pt x="2834092" y="5343017"/>
                </a:lnTo>
                <a:lnTo>
                  <a:pt x="2820767" y="5331519"/>
                </a:lnTo>
                <a:lnTo>
                  <a:pt x="2808008" y="5319747"/>
                </a:lnTo>
                <a:lnTo>
                  <a:pt x="2795250" y="5308248"/>
                </a:lnTo>
                <a:lnTo>
                  <a:pt x="2783059" y="5295928"/>
                </a:lnTo>
                <a:lnTo>
                  <a:pt x="2770867" y="5283608"/>
                </a:lnTo>
                <a:lnTo>
                  <a:pt x="2758959" y="5271015"/>
                </a:lnTo>
                <a:lnTo>
                  <a:pt x="2735710" y="5245827"/>
                </a:lnTo>
                <a:lnTo>
                  <a:pt x="2712461" y="5220366"/>
                </a:lnTo>
                <a:lnTo>
                  <a:pt x="2689495" y="5194631"/>
                </a:lnTo>
                <a:lnTo>
                  <a:pt x="2665963" y="5169443"/>
                </a:lnTo>
                <a:lnTo>
                  <a:pt x="2567014" y="5064040"/>
                </a:lnTo>
                <a:lnTo>
                  <a:pt x="2531857" y="5020236"/>
                </a:lnTo>
                <a:lnTo>
                  <a:pt x="2517115" y="5006547"/>
                </a:lnTo>
                <a:lnTo>
                  <a:pt x="2511727" y="5001345"/>
                </a:lnTo>
                <a:lnTo>
                  <a:pt x="2506624" y="4995869"/>
                </a:lnTo>
                <a:lnTo>
                  <a:pt x="2501521" y="4990120"/>
                </a:lnTo>
                <a:lnTo>
                  <a:pt x="2496417" y="4984645"/>
                </a:lnTo>
                <a:lnTo>
                  <a:pt x="2487061" y="4973146"/>
                </a:lnTo>
                <a:lnTo>
                  <a:pt x="2477138" y="4961373"/>
                </a:lnTo>
                <a:lnTo>
                  <a:pt x="2471750" y="4955350"/>
                </a:lnTo>
                <a:lnTo>
                  <a:pt x="2466364" y="4949875"/>
                </a:lnTo>
                <a:lnTo>
                  <a:pt x="2460977" y="4944399"/>
                </a:lnTo>
                <a:lnTo>
                  <a:pt x="2455023" y="4938924"/>
                </a:lnTo>
                <a:lnTo>
                  <a:pt x="2448785" y="4934270"/>
                </a:lnTo>
                <a:lnTo>
                  <a:pt x="2441981" y="4929342"/>
                </a:lnTo>
                <a:lnTo>
                  <a:pt x="2434609" y="4924962"/>
                </a:lnTo>
                <a:lnTo>
                  <a:pt x="2426671" y="4921129"/>
                </a:lnTo>
                <a:lnTo>
                  <a:pt x="2426954" y="4925235"/>
                </a:lnTo>
                <a:lnTo>
                  <a:pt x="2427522" y="4929342"/>
                </a:lnTo>
                <a:lnTo>
                  <a:pt x="2428372" y="4933722"/>
                </a:lnTo>
                <a:lnTo>
                  <a:pt x="2429222" y="4937555"/>
                </a:lnTo>
                <a:lnTo>
                  <a:pt x="2431490" y="4945494"/>
                </a:lnTo>
                <a:lnTo>
                  <a:pt x="2434609" y="4953434"/>
                </a:lnTo>
                <a:lnTo>
                  <a:pt x="2437445" y="4961373"/>
                </a:lnTo>
                <a:lnTo>
                  <a:pt x="2441130" y="4969039"/>
                </a:lnTo>
                <a:lnTo>
                  <a:pt x="2447934" y="4984371"/>
                </a:lnTo>
                <a:lnTo>
                  <a:pt x="2450770" y="4992036"/>
                </a:lnTo>
                <a:lnTo>
                  <a:pt x="2453322" y="4999702"/>
                </a:lnTo>
                <a:lnTo>
                  <a:pt x="2455873" y="5007642"/>
                </a:lnTo>
                <a:lnTo>
                  <a:pt x="2456724" y="5011475"/>
                </a:lnTo>
                <a:lnTo>
                  <a:pt x="2457291" y="5015308"/>
                </a:lnTo>
                <a:lnTo>
                  <a:pt x="2457574" y="5019414"/>
                </a:lnTo>
                <a:lnTo>
                  <a:pt x="2457858" y="5023521"/>
                </a:lnTo>
                <a:lnTo>
                  <a:pt x="2457858" y="5027354"/>
                </a:lnTo>
                <a:lnTo>
                  <a:pt x="2457574" y="5031460"/>
                </a:lnTo>
                <a:lnTo>
                  <a:pt x="2457007" y="5035840"/>
                </a:lnTo>
                <a:lnTo>
                  <a:pt x="2456157" y="5039673"/>
                </a:lnTo>
                <a:lnTo>
                  <a:pt x="2455023" y="5044054"/>
                </a:lnTo>
                <a:lnTo>
                  <a:pt x="2453038" y="5048434"/>
                </a:lnTo>
                <a:lnTo>
                  <a:pt x="2454172" y="5050077"/>
                </a:lnTo>
                <a:lnTo>
                  <a:pt x="2454739" y="5051446"/>
                </a:lnTo>
                <a:lnTo>
                  <a:pt x="2455023" y="5053089"/>
                </a:lnTo>
                <a:lnTo>
                  <a:pt x="2455306" y="5055005"/>
                </a:lnTo>
                <a:lnTo>
                  <a:pt x="2455306" y="5056647"/>
                </a:lnTo>
                <a:lnTo>
                  <a:pt x="2455023" y="5058290"/>
                </a:lnTo>
                <a:lnTo>
                  <a:pt x="2454456" y="5059933"/>
                </a:lnTo>
                <a:lnTo>
                  <a:pt x="2453605" y="5061850"/>
                </a:lnTo>
                <a:lnTo>
                  <a:pt x="2453322" y="5070336"/>
                </a:lnTo>
                <a:lnTo>
                  <a:pt x="2453605" y="5079371"/>
                </a:lnTo>
                <a:lnTo>
                  <a:pt x="2454456" y="5096619"/>
                </a:lnTo>
                <a:lnTo>
                  <a:pt x="2455306" y="5114415"/>
                </a:lnTo>
                <a:lnTo>
                  <a:pt x="2455873" y="5131936"/>
                </a:lnTo>
                <a:lnTo>
                  <a:pt x="2455873" y="5140697"/>
                </a:lnTo>
                <a:lnTo>
                  <a:pt x="2455590" y="5149458"/>
                </a:lnTo>
                <a:lnTo>
                  <a:pt x="2455023" y="5158219"/>
                </a:lnTo>
                <a:lnTo>
                  <a:pt x="2453605" y="5166706"/>
                </a:lnTo>
                <a:lnTo>
                  <a:pt x="2452471" y="5175466"/>
                </a:lnTo>
                <a:lnTo>
                  <a:pt x="2450487" y="5183954"/>
                </a:lnTo>
                <a:lnTo>
                  <a:pt x="2448218" y="5192440"/>
                </a:lnTo>
                <a:lnTo>
                  <a:pt x="2445099" y="5201201"/>
                </a:lnTo>
                <a:lnTo>
                  <a:pt x="2444249" y="5204213"/>
                </a:lnTo>
                <a:lnTo>
                  <a:pt x="2443115" y="5207772"/>
                </a:lnTo>
                <a:lnTo>
                  <a:pt x="2441697" y="5210784"/>
                </a:lnTo>
                <a:lnTo>
                  <a:pt x="2439146" y="5214069"/>
                </a:lnTo>
                <a:lnTo>
                  <a:pt x="2420716" y="5241173"/>
                </a:lnTo>
                <a:lnTo>
                  <a:pt x="2420433" y="5246648"/>
                </a:lnTo>
                <a:lnTo>
                  <a:pt x="2420149" y="5251850"/>
                </a:lnTo>
                <a:lnTo>
                  <a:pt x="2419299" y="5256504"/>
                </a:lnTo>
                <a:lnTo>
                  <a:pt x="2418165" y="5261432"/>
                </a:lnTo>
                <a:lnTo>
                  <a:pt x="2419015" y="5268550"/>
                </a:lnTo>
                <a:lnTo>
                  <a:pt x="2419866" y="5275668"/>
                </a:lnTo>
                <a:lnTo>
                  <a:pt x="2422417" y="5290727"/>
                </a:lnTo>
                <a:lnTo>
                  <a:pt x="2423268" y="5297845"/>
                </a:lnTo>
                <a:lnTo>
                  <a:pt x="2423835" y="5304689"/>
                </a:lnTo>
                <a:lnTo>
                  <a:pt x="2423835" y="5308248"/>
                </a:lnTo>
                <a:lnTo>
                  <a:pt x="2423551" y="5311259"/>
                </a:lnTo>
                <a:lnTo>
                  <a:pt x="2422985" y="5314545"/>
                </a:lnTo>
                <a:lnTo>
                  <a:pt x="2422417" y="5317282"/>
                </a:lnTo>
                <a:lnTo>
                  <a:pt x="2421567" y="5320020"/>
                </a:lnTo>
                <a:lnTo>
                  <a:pt x="2420149" y="5322758"/>
                </a:lnTo>
                <a:lnTo>
                  <a:pt x="2418448" y="5324948"/>
                </a:lnTo>
                <a:lnTo>
                  <a:pt x="2416747" y="5327413"/>
                </a:lnTo>
                <a:lnTo>
                  <a:pt x="2414196" y="5329329"/>
                </a:lnTo>
                <a:lnTo>
                  <a:pt x="2411644" y="5330971"/>
                </a:lnTo>
                <a:lnTo>
                  <a:pt x="2408525" y="5332341"/>
                </a:lnTo>
                <a:lnTo>
                  <a:pt x="2404839" y="5333983"/>
                </a:lnTo>
                <a:lnTo>
                  <a:pt x="2400871" y="5334804"/>
                </a:lnTo>
                <a:lnTo>
                  <a:pt x="2396334" y="5335352"/>
                </a:lnTo>
                <a:lnTo>
                  <a:pt x="2391230" y="5335626"/>
                </a:lnTo>
                <a:lnTo>
                  <a:pt x="2385559" y="5335626"/>
                </a:lnTo>
                <a:lnTo>
                  <a:pt x="2379322" y="5335352"/>
                </a:lnTo>
                <a:lnTo>
                  <a:pt x="2372517" y="5334804"/>
                </a:lnTo>
                <a:lnTo>
                  <a:pt x="2364863" y="5333709"/>
                </a:lnTo>
                <a:lnTo>
                  <a:pt x="2356924" y="5332066"/>
                </a:lnTo>
                <a:lnTo>
                  <a:pt x="2347567" y="5341101"/>
                </a:lnTo>
                <a:lnTo>
                  <a:pt x="2338495" y="5349040"/>
                </a:lnTo>
                <a:lnTo>
                  <a:pt x="2329139" y="5356433"/>
                </a:lnTo>
                <a:lnTo>
                  <a:pt x="2319782" y="5363004"/>
                </a:lnTo>
                <a:lnTo>
                  <a:pt x="2309859" y="5369027"/>
                </a:lnTo>
                <a:lnTo>
                  <a:pt x="2300220" y="5374228"/>
                </a:lnTo>
                <a:lnTo>
                  <a:pt x="2290296" y="5378883"/>
                </a:lnTo>
                <a:lnTo>
                  <a:pt x="2280656" y="5382441"/>
                </a:lnTo>
                <a:lnTo>
                  <a:pt x="2270449" y="5386001"/>
                </a:lnTo>
                <a:lnTo>
                  <a:pt x="2260526" y="5388738"/>
                </a:lnTo>
                <a:lnTo>
                  <a:pt x="2250320" y="5391202"/>
                </a:lnTo>
                <a:lnTo>
                  <a:pt x="2240113" y="5392845"/>
                </a:lnTo>
                <a:lnTo>
                  <a:pt x="2229622" y="5394214"/>
                </a:lnTo>
                <a:lnTo>
                  <a:pt x="2219415" y="5395035"/>
                </a:lnTo>
                <a:lnTo>
                  <a:pt x="2208925" y="5395582"/>
                </a:lnTo>
                <a:lnTo>
                  <a:pt x="2198151" y="5395582"/>
                </a:lnTo>
                <a:lnTo>
                  <a:pt x="2187661" y="5395582"/>
                </a:lnTo>
                <a:lnTo>
                  <a:pt x="2177171" y="5395309"/>
                </a:lnTo>
                <a:lnTo>
                  <a:pt x="2166680" y="5394487"/>
                </a:lnTo>
                <a:lnTo>
                  <a:pt x="2155623" y="5393666"/>
                </a:lnTo>
                <a:lnTo>
                  <a:pt x="2134358" y="5391476"/>
                </a:lnTo>
                <a:lnTo>
                  <a:pt x="2112528" y="5388464"/>
                </a:lnTo>
                <a:lnTo>
                  <a:pt x="2069432" y="5382441"/>
                </a:lnTo>
                <a:lnTo>
                  <a:pt x="2047601" y="5379978"/>
                </a:lnTo>
                <a:lnTo>
                  <a:pt x="2037111" y="5378883"/>
                </a:lnTo>
                <a:lnTo>
                  <a:pt x="2026337" y="5377787"/>
                </a:lnTo>
                <a:lnTo>
                  <a:pt x="2018398" y="5375050"/>
                </a:lnTo>
                <a:lnTo>
                  <a:pt x="2010743" y="5372585"/>
                </a:lnTo>
                <a:lnTo>
                  <a:pt x="2003371" y="5369300"/>
                </a:lnTo>
                <a:lnTo>
                  <a:pt x="1995716" y="5366562"/>
                </a:lnTo>
                <a:lnTo>
                  <a:pt x="1988345" y="5363004"/>
                </a:lnTo>
                <a:lnTo>
                  <a:pt x="1981256" y="5359718"/>
                </a:lnTo>
                <a:lnTo>
                  <a:pt x="1974452" y="5355885"/>
                </a:lnTo>
                <a:lnTo>
                  <a:pt x="1967364" y="5352326"/>
                </a:lnTo>
                <a:lnTo>
                  <a:pt x="1954038" y="5344113"/>
                </a:lnTo>
                <a:lnTo>
                  <a:pt x="1940996" y="5335626"/>
                </a:lnTo>
                <a:lnTo>
                  <a:pt x="1928238" y="5326865"/>
                </a:lnTo>
                <a:lnTo>
                  <a:pt x="1915763" y="5317557"/>
                </a:lnTo>
                <a:lnTo>
                  <a:pt x="1903288" y="5308248"/>
                </a:lnTo>
                <a:lnTo>
                  <a:pt x="1891097" y="5298392"/>
                </a:lnTo>
                <a:lnTo>
                  <a:pt x="1866997" y="5278954"/>
                </a:lnTo>
                <a:lnTo>
                  <a:pt x="1854805" y="5269098"/>
                </a:lnTo>
                <a:lnTo>
                  <a:pt x="1842614" y="5259789"/>
                </a:lnTo>
                <a:lnTo>
                  <a:pt x="1830139" y="5250208"/>
                </a:lnTo>
                <a:lnTo>
                  <a:pt x="1817380" y="5241173"/>
                </a:lnTo>
                <a:lnTo>
                  <a:pt x="1799802" y="5226663"/>
                </a:lnTo>
                <a:lnTo>
                  <a:pt x="1732324" y="5154659"/>
                </a:lnTo>
                <a:lnTo>
                  <a:pt x="1719565" y="5143435"/>
                </a:lnTo>
                <a:lnTo>
                  <a:pt x="1707373" y="5131936"/>
                </a:lnTo>
                <a:lnTo>
                  <a:pt x="1695182" y="5120438"/>
                </a:lnTo>
                <a:lnTo>
                  <a:pt x="1683274" y="5108665"/>
                </a:lnTo>
                <a:lnTo>
                  <a:pt x="1671366" y="5096893"/>
                </a:lnTo>
                <a:lnTo>
                  <a:pt x="1659742" y="5085120"/>
                </a:lnTo>
                <a:lnTo>
                  <a:pt x="1648118" y="5073348"/>
                </a:lnTo>
                <a:lnTo>
                  <a:pt x="1636493" y="5061028"/>
                </a:lnTo>
                <a:lnTo>
                  <a:pt x="1625436" y="5048708"/>
                </a:lnTo>
                <a:lnTo>
                  <a:pt x="1614378" y="5036388"/>
                </a:lnTo>
                <a:lnTo>
                  <a:pt x="1592547" y="5011201"/>
                </a:lnTo>
                <a:lnTo>
                  <a:pt x="1571283" y="4985740"/>
                </a:lnTo>
                <a:lnTo>
                  <a:pt x="1550586" y="4960005"/>
                </a:lnTo>
                <a:lnTo>
                  <a:pt x="1536410" y="4943852"/>
                </a:lnTo>
                <a:lnTo>
                  <a:pt x="1522234" y="4927973"/>
                </a:lnTo>
                <a:lnTo>
                  <a:pt x="1508057" y="4912094"/>
                </a:lnTo>
                <a:lnTo>
                  <a:pt x="1493597" y="4896489"/>
                </a:lnTo>
                <a:lnTo>
                  <a:pt x="1464111" y="4865278"/>
                </a:lnTo>
                <a:lnTo>
                  <a:pt x="1435192" y="4834068"/>
                </a:lnTo>
                <a:lnTo>
                  <a:pt x="1420449" y="4818189"/>
                </a:lnTo>
                <a:lnTo>
                  <a:pt x="1405989" y="4802310"/>
                </a:lnTo>
                <a:lnTo>
                  <a:pt x="1391813" y="4786157"/>
                </a:lnTo>
                <a:lnTo>
                  <a:pt x="1377920" y="4770278"/>
                </a:lnTo>
                <a:lnTo>
                  <a:pt x="1364311" y="4753851"/>
                </a:lnTo>
                <a:lnTo>
                  <a:pt x="1351269" y="4737424"/>
                </a:lnTo>
                <a:lnTo>
                  <a:pt x="1338227" y="4720450"/>
                </a:lnTo>
                <a:lnTo>
                  <a:pt x="1325752" y="4702929"/>
                </a:lnTo>
                <a:lnTo>
                  <a:pt x="1310726" y="4686229"/>
                </a:lnTo>
                <a:lnTo>
                  <a:pt x="1306189" y="4682122"/>
                </a:lnTo>
                <a:lnTo>
                  <a:pt x="1301936" y="4678289"/>
                </a:lnTo>
                <a:lnTo>
                  <a:pt x="1298251" y="4674456"/>
                </a:lnTo>
                <a:lnTo>
                  <a:pt x="1294281" y="4670075"/>
                </a:lnTo>
                <a:lnTo>
                  <a:pt x="1290312" y="4665695"/>
                </a:lnTo>
                <a:lnTo>
                  <a:pt x="1287193" y="4661589"/>
                </a:lnTo>
                <a:lnTo>
                  <a:pt x="1280672" y="4652554"/>
                </a:lnTo>
                <a:lnTo>
                  <a:pt x="1274718" y="4643520"/>
                </a:lnTo>
                <a:lnTo>
                  <a:pt x="1269047" y="4633664"/>
                </a:lnTo>
                <a:lnTo>
                  <a:pt x="1263944" y="4624081"/>
                </a:lnTo>
                <a:lnTo>
                  <a:pt x="1259408" y="4613952"/>
                </a:lnTo>
                <a:lnTo>
                  <a:pt x="1224535" y="4584657"/>
                </a:lnTo>
                <a:lnTo>
                  <a:pt x="1178320" y="4537842"/>
                </a:lnTo>
                <a:lnTo>
                  <a:pt x="1170949" y="4534557"/>
                </a:lnTo>
                <a:lnTo>
                  <a:pt x="1163861" y="4530724"/>
                </a:lnTo>
                <a:lnTo>
                  <a:pt x="1156772" y="4526891"/>
                </a:lnTo>
                <a:lnTo>
                  <a:pt x="1149968" y="4523331"/>
                </a:lnTo>
                <a:lnTo>
                  <a:pt x="1136643" y="4515118"/>
                </a:lnTo>
                <a:lnTo>
                  <a:pt x="1123601" y="4506357"/>
                </a:lnTo>
                <a:lnTo>
                  <a:pt x="1110842" y="4497323"/>
                </a:lnTo>
                <a:lnTo>
                  <a:pt x="1098367" y="4487740"/>
                </a:lnTo>
                <a:lnTo>
                  <a:pt x="1086176" y="4478432"/>
                </a:lnTo>
                <a:lnTo>
                  <a:pt x="1074268" y="4468303"/>
                </a:lnTo>
                <a:lnTo>
                  <a:pt x="1050735" y="4448591"/>
                </a:lnTo>
                <a:lnTo>
                  <a:pt x="1026919" y="4428605"/>
                </a:lnTo>
                <a:lnTo>
                  <a:pt x="1014728" y="4418749"/>
                </a:lnTo>
                <a:lnTo>
                  <a:pt x="1002536" y="4409440"/>
                </a:lnTo>
                <a:lnTo>
                  <a:pt x="990345" y="4399859"/>
                </a:lnTo>
                <a:lnTo>
                  <a:pt x="977586" y="4391098"/>
                </a:lnTo>
                <a:lnTo>
                  <a:pt x="967379" y="4387813"/>
                </a:lnTo>
                <a:lnTo>
                  <a:pt x="962276" y="4385896"/>
                </a:lnTo>
                <a:lnTo>
                  <a:pt x="957740" y="4383705"/>
                </a:lnTo>
                <a:lnTo>
                  <a:pt x="952920" y="4381789"/>
                </a:lnTo>
                <a:lnTo>
                  <a:pt x="948384" y="4379052"/>
                </a:lnTo>
                <a:lnTo>
                  <a:pt x="943847" y="4376587"/>
                </a:lnTo>
                <a:lnTo>
                  <a:pt x="939878" y="4373850"/>
                </a:lnTo>
                <a:lnTo>
                  <a:pt x="935625" y="4371112"/>
                </a:lnTo>
                <a:lnTo>
                  <a:pt x="931940" y="4367826"/>
                </a:lnTo>
                <a:lnTo>
                  <a:pt x="927970" y="4364815"/>
                </a:lnTo>
                <a:lnTo>
                  <a:pt x="924284" y="4361256"/>
                </a:lnTo>
                <a:lnTo>
                  <a:pt x="920882" y="4357697"/>
                </a:lnTo>
                <a:lnTo>
                  <a:pt x="917479" y="4353590"/>
                </a:lnTo>
                <a:lnTo>
                  <a:pt x="914644" y="4349757"/>
                </a:lnTo>
                <a:lnTo>
                  <a:pt x="911809" y="4345377"/>
                </a:lnTo>
                <a:lnTo>
                  <a:pt x="902169" y="4341271"/>
                </a:lnTo>
                <a:lnTo>
                  <a:pt x="892813" y="4337438"/>
                </a:lnTo>
                <a:lnTo>
                  <a:pt x="883741" y="4332510"/>
                </a:lnTo>
                <a:lnTo>
                  <a:pt x="875235" y="4327582"/>
                </a:lnTo>
                <a:lnTo>
                  <a:pt x="867012" y="4322380"/>
                </a:lnTo>
                <a:lnTo>
                  <a:pt x="858507" y="4316904"/>
                </a:lnTo>
                <a:lnTo>
                  <a:pt x="850568" y="4311155"/>
                </a:lnTo>
                <a:lnTo>
                  <a:pt x="842913" y="4305680"/>
                </a:lnTo>
                <a:lnTo>
                  <a:pt x="827603" y="4293359"/>
                </a:lnTo>
                <a:lnTo>
                  <a:pt x="812293" y="4280766"/>
                </a:lnTo>
                <a:lnTo>
                  <a:pt x="797550" y="4268172"/>
                </a:lnTo>
                <a:lnTo>
                  <a:pt x="782523" y="4255852"/>
                </a:lnTo>
                <a:lnTo>
                  <a:pt x="778270" y="4255852"/>
                </a:lnTo>
                <a:lnTo>
                  <a:pt x="774584" y="4256126"/>
                </a:lnTo>
                <a:lnTo>
                  <a:pt x="770899" y="4256947"/>
                </a:lnTo>
                <a:lnTo>
                  <a:pt x="768063" y="4258043"/>
                </a:lnTo>
                <a:lnTo>
                  <a:pt x="765228" y="4259138"/>
                </a:lnTo>
                <a:lnTo>
                  <a:pt x="762960" y="4261054"/>
                </a:lnTo>
                <a:lnTo>
                  <a:pt x="760692" y="4262696"/>
                </a:lnTo>
                <a:lnTo>
                  <a:pt x="758991" y="4264887"/>
                </a:lnTo>
                <a:lnTo>
                  <a:pt x="757573" y="4267351"/>
                </a:lnTo>
                <a:lnTo>
                  <a:pt x="756155" y="4269541"/>
                </a:lnTo>
                <a:lnTo>
                  <a:pt x="755021" y="4272005"/>
                </a:lnTo>
                <a:lnTo>
                  <a:pt x="753887" y="4275017"/>
                </a:lnTo>
                <a:lnTo>
                  <a:pt x="752186" y="4280766"/>
                </a:lnTo>
                <a:lnTo>
                  <a:pt x="750485" y="4286789"/>
                </a:lnTo>
                <a:lnTo>
                  <a:pt x="749918" y="4290074"/>
                </a:lnTo>
                <a:lnTo>
                  <a:pt x="749918" y="4291443"/>
                </a:lnTo>
                <a:lnTo>
                  <a:pt x="750201" y="4293359"/>
                </a:lnTo>
                <a:lnTo>
                  <a:pt x="750485" y="4294729"/>
                </a:lnTo>
                <a:lnTo>
                  <a:pt x="751052" y="4296097"/>
                </a:lnTo>
                <a:lnTo>
                  <a:pt x="751619" y="4297740"/>
                </a:lnTo>
                <a:lnTo>
                  <a:pt x="752469" y="4299382"/>
                </a:lnTo>
                <a:lnTo>
                  <a:pt x="770332" y="4317452"/>
                </a:lnTo>
                <a:lnTo>
                  <a:pt x="788477" y="4335795"/>
                </a:lnTo>
                <a:lnTo>
                  <a:pt x="797266" y="4345103"/>
                </a:lnTo>
                <a:lnTo>
                  <a:pt x="805771" y="4354412"/>
                </a:lnTo>
                <a:lnTo>
                  <a:pt x="814277" y="4363994"/>
                </a:lnTo>
                <a:lnTo>
                  <a:pt x="822500" y="4373576"/>
                </a:lnTo>
                <a:lnTo>
                  <a:pt x="830154" y="4383432"/>
                </a:lnTo>
                <a:lnTo>
                  <a:pt x="837243" y="4393561"/>
                </a:lnTo>
                <a:lnTo>
                  <a:pt x="844047" y="4403965"/>
                </a:lnTo>
                <a:lnTo>
                  <a:pt x="847166" y="4409440"/>
                </a:lnTo>
                <a:lnTo>
                  <a:pt x="850001" y="4414916"/>
                </a:lnTo>
                <a:lnTo>
                  <a:pt x="853120" y="4420666"/>
                </a:lnTo>
                <a:lnTo>
                  <a:pt x="855388" y="4426141"/>
                </a:lnTo>
                <a:lnTo>
                  <a:pt x="857940" y="4432164"/>
                </a:lnTo>
                <a:lnTo>
                  <a:pt x="860208" y="4437640"/>
                </a:lnTo>
                <a:lnTo>
                  <a:pt x="862193" y="4443663"/>
                </a:lnTo>
                <a:lnTo>
                  <a:pt x="863894" y="4449959"/>
                </a:lnTo>
                <a:lnTo>
                  <a:pt x="865311" y="4456257"/>
                </a:lnTo>
                <a:lnTo>
                  <a:pt x="867012" y="4462553"/>
                </a:lnTo>
                <a:lnTo>
                  <a:pt x="870415" y="4463101"/>
                </a:lnTo>
                <a:lnTo>
                  <a:pt x="874101" y="4464196"/>
                </a:lnTo>
                <a:lnTo>
                  <a:pt x="877503" y="4465291"/>
                </a:lnTo>
                <a:lnTo>
                  <a:pt x="880905" y="4466933"/>
                </a:lnTo>
                <a:lnTo>
                  <a:pt x="886009" y="4470219"/>
                </a:lnTo>
                <a:lnTo>
                  <a:pt x="890261" y="4473231"/>
                </a:lnTo>
                <a:lnTo>
                  <a:pt x="894515" y="4476789"/>
                </a:lnTo>
                <a:lnTo>
                  <a:pt x="898200" y="4480349"/>
                </a:lnTo>
                <a:lnTo>
                  <a:pt x="901602" y="4484455"/>
                </a:lnTo>
                <a:lnTo>
                  <a:pt x="904437" y="4488288"/>
                </a:lnTo>
                <a:lnTo>
                  <a:pt x="907273" y="4492668"/>
                </a:lnTo>
                <a:lnTo>
                  <a:pt x="909258" y="4497049"/>
                </a:lnTo>
                <a:lnTo>
                  <a:pt x="910959" y="4501429"/>
                </a:lnTo>
                <a:lnTo>
                  <a:pt x="912943" y="4506084"/>
                </a:lnTo>
                <a:lnTo>
                  <a:pt x="914077" y="4510738"/>
                </a:lnTo>
                <a:lnTo>
                  <a:pt x="915211" y="4515666"/>
                </a:lnTo>
                <a:lnTo>
                  <a:pt x="916062" y="4520594"/>
                </a:lnTo>
                <a:lnTo>
                  <a:pt x="916629" y="4525522"/>
                </a:lnTo>
                <a:lnTo>
                  <a:pt x="917479" y="4536199"/>
                </a:lnTo>
                <a:lnTo>
                  <a:pt x="932507" y="4553721"/>
                </a:lnTo>
                <a:lnTo>
                  <a:pt x="966245" y="4595608"/>
                </a:lnTo>
                <a:lnTo>
                  <a:pt x="1032023" y="4687324"/>
                </a:lnTo>
                <a:lnTo>
                  <a:pt x="1045632" y="4704298"/>
                </a:lnTo>
                <a:lnTo>
                  <a:pt x="1050735" y="4709226"/>
                </a:lnTo>
                <a:lnTo>
                  <a:pt x="1055555" y="4713880"/>
                </a:lnTo>
                <a:lnTo>
                  <a:pt x="1059808" y="4718808"/>
                </a:lnTo>
                <a:lnTo>
                  <a:pt x="1064344" y="4723736"/>
                </a:lnTo>
                <a:lnTo>
                  <a:pt x="1068313" y="4728664"/>
                </a:lnTo>
                <a:lnTo>
                  <a:pt x="1072283" y="4733866"/>
                </a:lnTo>
                <a:lnTo>
                  <a:pt x="1075969" y="4739341"/>
                </a:lnTo>
                <a:lnTo>
                  <a:pt x="1079371" y="4744817"/>
                </a:lnTo>
                <a:lnTo>
                  <a:pt x="1082774" y="4750292"/>
                </a:lnTo>
                <a:lnTo>
                  <a:pt x="1085609" y="4756041"/>
                </a:lnTo>
                <a:lnTo>
                  <a:pt x="1088444" y="4761517"/>
                </a:lnTo>
                <a:lnTo>
                  <a:pt x="1090428" y="4767540"/>
                </a:lnTo>
                <a:lnTo>
                  <a:pt x="1092413" y="4773563"/>
                </a:lnTo>
                <a:lnTo>
                  <a:pt x="1094114" y="4779860"/>
                </a:lnTo>
                <a:lnTo>
                  <a:pt x="1095532" y="4786157"/>
                </a:lnTo>
                <a:lnTo>
                  <a:pt x="1096666" y="4792727"/>
                </a:lnTo>
                <a:lnTo>
                  <a:pt x="1104888" y="4803952"/>
                </a:lnTo>
                <a:lnTo>
                  <a:pt x="1113394" y="4814903"/>
                </a:lnTo>
                <a:lnTo>
                  <a:pt x="1122183" y="4825580"/>
                </a:lnTo>
                <a:lnTo>
                  <a:pt x="1130972" y="4836258"/>
                </a:lnTo>
                <a:lnTo>
                  <a:pt x="1148834" y="4857613"/>
                </a:lnTo>
                <a:lnTo>
                  <a:pt x="1166696" y="4878693"/>
                </a:lnTo>
                <a:lnTo>
                  <a:pt x="1175485" y="4889644"/>
                </a:lnTo>
                <a:lnTo>
                  <a:pt x="1183991" y="4900322"/>
                </a:lnTo>
                <a:lnTo>
                  <a:pt x="1192213" y="4911273"/>
                </a:lnTo>
                <a:lnTo>
                  <a:pt x="1200435" y="4922497"/>
                </a:lnTo>
                <a:lnTo>
                  <a:pt x="1208091" y="4933996"/>
                </a:lnTo>
                <a:lnTo>
                  <a:pt x="1215178" y="4945494"/>
                </a:lnTo>
                <a:lnTo>
                  <a:pt x="1221983" y="4957267"/>
                </a:lnTo>
                <a:lnTo>
                  <a:pt x="1228220" y="4969587"/>
                </a:lnTo>
                <a:lnTo>
                  <a:pt x="1237293" y="4983275"/>
                </a:lnTo>
                <a:lnTo>
                  <a:pt x="1246933" y="4996964"/>
                </a:lnTo>
                <a:lnTo>
                  <a:pt x="1256572" y="5010380"/>
                </a:lnTo>
                <a:lnTo>
                  <a:pt x="1266779" y="5023521"/>
                </a:lnTo>
                <a:lnTo>
                  <a:pt x="1286910" y="5049529"/>
                </a:lnTo>
                <a:lnTo>
                  <a:pt x="1296833" y="5062671"/>
                </a:lnTo>
                <a:lnTo>
                  <a:pt x="1306756" y="5076086"/>
                </a:lnTo>
                <a:lnTo>
                  <a:pt x="1316112" y="5089501"/>
                </a:lnTo>
                <a:lnTo>
                  <a:pt x="1325186" y="5103189"/>
                </a:lnTo>
                <a:lnTo>
                  <a:pt x="1329154" y="5110308"/>
                </a:lnTo>
                <a:lnTo>
                  <a:pt x="1333124" y="5117426"/>
                </a:lnTo>
                <a:lnTo>
                  <a:pt x="1337093" y="5124544"/>
                </a:lnTo>
                <a:lnTo>
                  <a:pt x="1340779" y="5131936"/>
                </a:lnTo>
                <a:lnTo>
                  <a:pt x="1344181" y="5139328"/>
                </a:lnTo>
                <a:lnTo>
                  <a:pt x="1347017" y="5146720"/>
                </a:lnTo>
                <a:lnTo>
                  <a:pt x="1350135" y="5154386"/>
                </a:lnTo>
                <a:lnTo>
                  <a:pt x="1352687" y="5162325"/>
                </a:lnTo>
                <a:lnTo>
                  <a:pt x="1354955" y="5170265"/>
                </a:lnTo>
                <a:lnTo>
                  <a:pt x="1357223" y="5178204"/>
                </a:lnTo>
                <a:lnTo>
                  <a:pt x="1358641" y="5186144"/>
                </a:lnTo>
                <a:lnTo>
                  <a:pt x="1360059" y="5194905"/>
                </a:lnTo>
                <a:lnTo>
                  <a:pt x="1369698" y="5208046"/>
                </a:lnTo>
                <a:lnTo>
                  <a:pt x="1379338" y="5220913"/>
                </a:lnTo>
                <a:lnTo>
                  <a:pt x="1399468" y="5246648"/>
                </a:lnTo>
                <a:lnTo>
                  <a:pt x="1419881" y="5272383"/>
                </a:lnTo>
                <a:lnTo>
                  <a:pt x="1440579" y="5298118"/>
                </a:lnTo>
                <a:lnTo>
                  <a:pt x="1460993" y="5323853"/>
                </a:lnTo>
                <a:lnTo>
                  <a:pt x="1470916" y="5336721"/>
                </a:lnTo>
                <a:lnTo>
                  <a:pt x="1480839" y="5349588"/>
                </a:lnTo>
                <a:lnTo>
                  <a:pt x="1490479" y="5362729"/>
                </a:lnTo>
                <a:lnTo>
                  <a:pt x="1500119" y="5375871"/>
                </a:lnTo>
                <a:lnTo>
                  <a:pt x="1509192" y="5389012"/>
                </a:lnTo>
                <a:lnTo>
                  <a:pt x="1517697" y="5402427"/>
                </a:lnTo>
                <a:lnTo>
                  <a:pt x="1526487" y="5416389"/>
                </a:lnTo>
                <a:lnTo>
                  <a:pt x="1534425" y="5430078"/>
                </a:lnTo>
                <a:lnTo>
                  <a:pt x="1542080" y="5443767"/>
                </a:lnTo>
                <a:lnTo>
                  <a:pt x="1549168" y="5458003"/>
                </a:lnTo>
                <a:lnTo>
                  <a:pt x="1555972" y="5472240"/>
                </a:lnTo>
                <a:lnTo>
                  <a:pt x="1561927" y="5486750"/>
                </a:lnTo>
                <a:lnTo>
                  <a:pt x="1567597" y="5501534"/>
                </a:lnTo>
                <a:lnTo>
                  <a:pt x="1572701" y="5516592"/>
                </a:lnTo>
                <a:lnTo>
                  <a:pt x="1574685" y="5524257"/>
                </a:lnTo>
                <a:lnTo>
                  <a:pt x="1576670" y="5531923"/>
                </a:lnTo>
                <a:lnTo>
                  <a:pt x="1578654" y="5539589"/>
                </a:lnTo>
                <a:lnTo>
                  <a:pt x="1580355" y="5547529"/>
                </a:lnTo>
                <a:lnTo>
                  <a:pt x="1581773" y="5555468"/>
                </a:lnTo>
                <a:lnTo>
                  <a:pt x="1583190" y="5563408"/>
                </a:lnTo>
                <a:lnTo>
                  <a:pt x="1584041" y="5571621"/>
                </a:lnTo>
                <a:lnTo>
                  <a:pt x="1585176" y="5579560"/>
                </a:lnTo>
                <a:lnTo>
                  <a:pt x="1586026" y="5588048"/>
                </a:lnTo>
                <a:lnTo>
                  <a:pt x="1586593" y="5596261"/>
                </a:lnTo>
                <a:lnTo>
                  <a:pt x="1586877" y="5604474"/>
                </a:lnTo>
                <a:lnTo>
                  <a:pt x="1586877" y="5613235"/>
                </a:lnTo>
                <a:lnTo>
                  <a:pt x="1586593" y="5621722"/>
                </a:lnTo>
                <a:lnTo>
                  <a:pt x="1586310" y="5630482"/>
                </a:lnTo>
                <a:lnTo>
                  <a:pt x="1585743" y="5639243"/>
                </a:lnTo>
                <a:lnTo>
                  <a:pt x="1584892" y="5648004"/>
                </a:lnTo>
                <a:lnTo>
                  <a:pt x="1586026" y="5654849"/>
                </a:lnTo>
                <a:lnTo>
                  <a:pt x="1586593" y="5661420"/>
                </a:lnTo>
                <a:lnTo>
                  <a:pt x="1586593" y="5667990"/>
                </a:lnTo>
                <a:lnTo>
                  <a:pt x="1586310" y="5674287"/>
                </a:lnTo>
                <a:lnTo>
                  <a:pt x="1585743" y="5680857"/>
                </a:lnTo>
                <a:lnTo>
                  <a:pt x="1584892" y="5687155"/>
                </a:lnTo>
                <a:lnTo>
                  <a:pt x="1583474" y="5693725"/>
                </a:lnTo>
                <a:lnTo>
                  <a:pt x="1582340" y="5700022"/>
                </a:lnTo>
                <a:lnTo>
                  <a:pt x="1579505" y="5712890"/>
                </a:lnTo>
                <a:lnTo>
                  <a:pt x="1576103" y="5725483"/>
                </a:lnTo>
                <a:lnTo>
                  <a:pt x="1573552" y="5738350"/>
                </a:lnTo>
                <a:lnTo>
                  <a:pt x="1572417" y="5744648"/>
                </a:lnTo>
                <a:lnTo>
                  <a:pt x="1570999" y="5751218"/>
                </a:lnTo>
                <a:lnTo>
                  <a:pt x="1562777" y="5736160"/>
                </a:lnTo>
                <a:lnTo>
                  <a:pt x="1563911" y="5740267"/>
                </a:lnTo>
                <a:lnTo>
                  <a:pt x="1564479" y="5742457"/>
                </a:lnTo>
                <a:lnTo>
                  <a:pt x="1565612" y="5744100"/>
                </a:lnTo>
                <a:lnTo>
                  <a:pt x="1566747" y="5746290"/>
                </a:lnTo>
                <a:lnTo>
                  <a:pt x="1567880" y="5747933"/>
                </a:lnTo>
                <a:lnTo>
                  <a:pt x="1569298" y="5749576"/>
                </a:lnTo>
                <a:lnTo>
                  <a:pt x="1570999" y="5751218"/>
                </a:lnTo>
                <a:lnTo>
                  <a:pt x="1572134" y="5758336"/>
                </a:lnTo>
                <a:lnTo>
                  <a:pt x="1572701" y="5764907"/>
                </a:lnTo>
                <a:lnTo>
                  <a:pt x="1572701" y="5771203"/>
                </a:lnTo>
                <a:lnTo>
                  <a:pt x="1572417" y="5777501"/>
                </a:lnTo>
                <a:lnTo>
                  <a:pt x="1571283" y="5783250"/>
                </a:lnTo>
                <a:lnTo>
                  <a:pt x="1570432" y="5788999"/>
                </a:lnTo>
                <a:lnTo>
                  <a:pt x="1569015" y="5794748"/>
                </a:lnTo>
                <a:lnTo>
                  <a:pt x="1567597" y="5800224"/>
                </a:lnTo>
                <a:lnTo>
                  <a:pt x="1565612" y="5805426"/>
                </a:lnTo>
                <a:lnTo>
                  <a:pt x="1563344" y="5810627"/>
                </a:lnTo>
                <a:lnTo>
                  <a:pt x="1560793" y="5815555"/>
                </a:lnTo>
                <a:lnTo>
                  <a:pt x="1557957" y="5820210"/>
                </a:lnTo>
                <a:lnTo>
                  <a:pt x="1555122" y="5825138"/>
                </a:lnTo>
                <a:lnTo>
                  <a:pt x="1551720" y="5829792"/>
                </a:lnTo>
                <a:lnTo>
                  <a:pt x="1548601" y="5833899"/>
                </a:lnTo>
                <a:lnTo>
                  <a:pt x="1544631" y="5838552"/>
                </a:lnTo>
                <a:lnTo>
                  <a:pt x="1541229" y="5842659"/>
                </a:lnTo>
                <a:lnTo>
                  <a:pt x="1536977" y="5846766"/>
                </a:lnTo>
                <a:lnTo>
                  <a:pt x="1528755" y="5854979"/>
                </a:lnTo>
                <a:lnTo>
                  <a:pt x="1519965" y="5862919"/>
                </a:lnTo>
                <a:lnTo>
                  <a:pt x="1510609" y="5870310"/>
                </a:lnTo>
                <a:lnTo>
                  <a:pt x="1501253" y="5877703"/>
                </a:lnTo>
                <a:lnTo>
                  <a:pt x="1491329" y="5885369"/>
                </a:lnTo>
                <a:lnTo>
                  <a:pt x="1472334" y="5900153"/>
                </a:lnTo>
                <a:lnTo>
                  <a:pt x="1459008" y="5903711"/>
                </a:lnTo>
                <a:lnTo>
                  <a:pt x="1445682" y="5906996"/>
                </a:lnTo>
                <a:lnTo>
                  <a:pt x="1432356" y="5909187"/>
                </a:lnTo>
                <a:lnTo>
                  <a:pt x="1419315" y="5911104"/>
                </a:lnTo>
                <a:lnTo>
                  <a:pt x="1405989" y="5912472"/>
                </a:lnTo>
                <a:lnTo>
                  <a:pt x="1392663" y="5913294"/>
                </a:lnTo>
                <a:lnTo>
                  <a:pt x="1379381" y="5913566"/>
                </a:lnTo>
                <a:lnTo>
                  <a:pt x="1379295" y="5913566"/>
                </a:lnTo>
                <a:lnTo>
                  <a:pt x="1366012" y="5913294"/>
                </a:lnTo>
                <a:lnTo>
                  <a:pt x="1352687" y="5912746"/>
                </a:lnTo>
                <a:lnTo>
                  <a:pt x="1339645" y="5911924"/>
                </a:lnTo>
                <a:lnTo>
                  <a:pt x="1326319" y="5910829"/>
                </a:lnTo>
                <a:lnTo>
                  <a:pt x="1312994" y="5909187"/>
                </a:lnTo>
                <a:lnTo>
                  <a:pt x="1299668" y="5907271"/>
                </a:lnTo>
                <a:lnTo>
                  <a:pt x="1286343" y="5905628"/>
                </a:lnTo>
                <a:lnTo>
                  <a:pt x="1259692" y="5901248"/>
                </a:lnTo>
                <a:lnTo>
                  <a:pt x="1253454" y="5901521"/>
                </a:lnTo>
                <a:lnTo>
                  <a:pt x="1247500" y="5901795"/>
                </a:lnTo>
                <a:lnTo>
                  <a:pt x="1241262" y="5901795"/>
                </a:lnTo>
                <a:lnTo>
                  <a:pt x="1235309" y="5901795"/>
                </a:lnTo>
                <a:lnTo>
                  <a:pt x="1229354" y="5901248"/>
                </a:lnTo>
                <a:lnTo>
                  <a:pt x="1223684" y="5900700"/>
                </a:lnTo>
                <a:lnTo>
                  <a:pt x="1218013" y="5900153"/>
                </a:lnTo>
                <a:lnTo>
                  <a:pt x="1212910" y="5899331"/>
                </a:lnTo>
                <a:lnTo>
                  <a:pt x="1207523" y="5898236"/>
                </a:lnTo>
                <a:lnTo>
                  <a:pt x="1202136" y="5896593"/>
                </a:lnTo>
                <a:lnTo>
                  <a:pt x="1196750" y="5895225"/>
                </a:lnTo>
                <a:lnTo>
                  <a:pt x="1191646" y="5893855"/>
                </a:lnTo>
                <a:lnTo>
                  <a:pt x="1186826" y="5891939"/>
                </a:lnTo>
                <a:lnTo>
                  <a:pt x="1182006" y="5889749"/>
                </a:lnTo>
                <a:lnTo>
                  <a:pt x="1176903" y="5887832"/>
                </a:lnTo>
                <a:lnTo>
                  <a:pt x="1172367" y="5885642"/>
                </a:lnTo>
                <a:lnTo>
                  <a:pt x="1167830" y="5882904"/>
                </a:lnTo>
                <a:lnTo>
                  <a:pt x="1163294" y="5880441"/>
                </a:lnTo>
                <a:lnTo>
                  <a:pt x="1158758" y="5877703"/>
                </a:lnTo>
                <a:lnTo>
                  <a:pt x="1154504" y="5874691"/>
                </a:lnTo>
                <a:lnTo>
                  <a:pt x="1145716" y="5868668"/>
                </a:lnTo>
                <a:lnTo>
                  <a:pt x="1137777" y="5861824"/>
                </a:lnTo>
                <a:lnTo>
                  <a:pt x="1129838" y="5854431"/>
                </a:lnTo>
                <a:lnTo>
                  <a:pt x="1122467" y="5846218"/>
                </a:lnTo>
                <a:lnTo>
                  <a:pt x="1115095" y="5838005"/>
                </a:lnTo>
                <a:lnTo>
                  <a:pt x="1108291" y="5829244"/>
                </a:lnTo>
                <a:lnTo>
                  <a:pt x="1098934" y="5819936"/>
                </a:lnTo>
                <a:lnTo>
                  <a:pt x="1090145" y="5810627"/>
                </a:lnTo>
                <a:lnTo>
                  <a:pt x="1081355" y="5801046"/>
                </a:lnTo>
                <a:lnTo>
                  <a:pt x="1072850" y="5791737"/>
                </a:lnTo>
                <a:lnTo>
                  <a:pt x="1064628" y="5781881"/>
                </a:lnTo>
                <a:lnTo>
                  <a:pt x="1056405" y="5772299"/>
                </a:lnTo>
                <a:lnTo>
                  <a:pt x="1048184" y="5762443"/>
                </a:lnTo>
                <a:lnTo>
                  <a:pt x="1040528" y="5752861"/>
                </a:lnTo>
                <a:lnTo>
                  <a:pt x="1025218" y="5732875"/>
                </a:lnTo>
                <a:lnTo>
                  <a:pt x="1010475" y="5712068"/>
                </a:lnTo>
                <a:lnTo>
                  <a:pt x="996016" y="5691535"/>
                </a:lnTo>
                <a:lnTo>
                  <a:pt x="982123" y="5671001"/>
                </a:lnTo>
                <a:lnTo>
                  <a:pt x="968513" y="5649647"/>
                </a:lnTo>
                <a:lnTo>
                  <a:pt x="955471" y="5628292"/>
                </a:lnTo>
                <a:lnTo>
                  <a:pt x="942713" y="5607212"/>
                </a:lnTo>
                <a:lnTo>
                  <a:pt x="929954" y="5585310"/>
                </a:lnTo>
                <a:lnTo>
                  <a:pt x="905288" y="5542053"/>
                </a:lnTo>
                <a:lnTo>
                  <a:pt x="880621" y="5498522"/>
                </a:lnTo>
                <a:lnTo>
                  <a:pt x="865028" y="5482918"/>
                </a:lnTo>
                <a:lnTo>
                  <a:pt x="813427" y="5410366"/>
                </a:lnTo>
                <a:lnTo>
                  <a:pt x="782240" y="5364372"/>
                </a:lnTo>
                <a:lnTo>
                  <a:pt x="750485" y="5318652"/>
                </a:lnTo>
                <a:lnTo>
                  <a:pt x="735458" y="5302225"/>
                </a:lnTo>
                <a:lnTo>
                  <a:pt x="650401" y="5185049"/>
                </a:lnTo>
                <a:lnTo>
                  <a:pt x="643030" y="5180942"/>
                </a:lnTo>
                <a:lnTo>
                  <a:pt x="636509" y="5176288"/>
                </a:lnTo>
                <a:lnTo>
                  <a:pt x="633674" y="5173824"/>
                </a:lnTo>
                <a:lnTo>
                  <a:pt x="630838" y="5171633"/>
                </a:lnTo>
                <a:lnTo>
                  <a:pt x="628003" y="5169170"/>
                </a:lnTo>
                <a:lnTo>
                  <a:pt x="625735" y="5166432"/>
                </a:lnTo>
                <a:lnTo>
                  <a:pt x="623467" y="5163694"/>
                </a:lnTo>
                <a:lnTo>
                  <a:pt x="621766" y="5160409"/>
                </a:lnTo>
                <a:lnTo>
                  <a:pt x="620632" y="5157397"/>
                </a:lnTo>
                <a:lnTo>
                  <a:pt x="619781" y="5153838"/>
                </a:lnTo>
                <a:lnTo>
                  <a:pt x="619214" y="5150279"/>
                </a:lnTo>
                <a:lnTo>
                  <a:pt x="619498" y="5146173"/>
                </a:lnTo>
                <a:lnTo>
                  <a:pt x="620065" y="5141792"/>
                </a:lnTo>
                <a:lnTo>
                  <a:pt x="621199" y="5137412"/>
                </a:lnTo>
                <a:lnTo>
                  <a:pt x="614394" y="5130841"/>
                </a:lnTo>
                <a:lnTo>
                  <a:pt x="607873" y="5124271"/>
                </a:lnTo>
                <a:lnTo>
                  <a:pt x="601635" y="5117426"/>
                </a:lnTo>
                <a:lnTo>
                  <a:pt x="595398" y="5110308"/>
                </a:lnTo>
                <a:lnTo>
                  <a:pt x="589160" y="5103189"/>
                </a:lnTo>
                <a:lnTo>
                  <a:pt x="583490" y="5096345"/>
                </a:lnTo>
                <a:lnTo>
                  <a:pt x="577536" y="5089227"/>
                </a:lnTo>
                <a:lnTo>
                  <a:pt x="572433" y="5081835"/>
                </a:lnTo>
                <a:lnTo>
                  <a:pt x="567045" y="5074443"/>
                </a:lnTo>
                <a:lnTo>
                  <a:pt x="561659" y="5067051"/>
                </a:lnTo>
                <a:lnTo>
                  <a:pt x="556556" y="5059112"/>
                </a:lnTo>
                <a:lnTo>
                  <a:pt x="551735" y="5051446"/>
                </a:lnTo>
                <a:lnTo>
                  <a:pt x="547199" y="5043780"/>
                </a:lnTo>
                <a:lnTo>
                  <a:pt x="542663" y="5035840"/>
                </a:lnTo>
                <a:lnTo>
                  <a:pt x="538126" y="5027627"/>
                </a:lnTo>
                <a:lnTo>
                  <a:pt x="534157" y="5019688"/>
                </a:lnTo>
                <a:lnTo>
                  <a:pt x="530188" y="5016950"/>
                </a:lnTo>
                <a:lnTo>
                  <a:pt x="526785" y="5013665"/>
                </a:lnTo>
                <a:lnTo>
                  <a:pt x="519698" y="5007642"/>
                </a:lnTo>
                <a:lnTo>
                  <a:pt x="513460" y="5001071"/>
                </a:lnTo>
                <a:lnTo>
                  <a:pt x="507506" y="4994501"/>
                </a:lnTo>
                <a:lnTo>
                  <a:pt x="501835" y="4987383"/>
                </a:lnTo>
                <a:lnTo>
                  <a:pt x="496732" y="4980264"/>
                </a:lnTo>
                <a:lnTo>
                  <a:pt x="491912" y="4972872"/>
                </a:lnTo>
                <a:lnTo>
                  <a:pt x="487659" y="4965480"/>
                </a:lnTo>
                <a:lnTo>
                  <a:pt x="483407" y="4957540"/>
                </a:lnTo>
                <a:lnTo>
                  <a:pt x="479153" y="4949875"/>
                </a:lnTo>
                <a:lnTo>
                  <a:pt x="470932" y="4934270"/>
                </a:lnTo>
                <a:lnTo>
                  <a:pt x="462709" y="4918391"/>
                </a:lnTo>
                <a:lnTo>
                  <a:pt x="458457" y="4910999"/>
                </a:lnTo>
                <a:lnTo>
                  <a:pt x="453920" y="4903333"/>
                </a:lnTo>
                <a:lnTo>
                  <a:pt x="426135" y="4867469"/>
                </a:lnTo>
                <a:lnTo>
                  <a:pt x="291178" y="4674182"/>
                </a:lnTo>
                <a:lnTo>
                  <a:pt x="193930" y="4541401"/>
                </a:lnTo>
                <a:lnTo>
                  <a:pt x="188543" y="4535652"/>
                </a:lnTo>
                <a:lnTo>
                  <a:pt x="183440" y="4529354"/>
                </a:lnTo>
                <a:lnTo>
                  <a:pt x="178336" y="4523331"/>
                </a:lnTo>
                <a:lnTo>
                  <a:pt x="173800" y="4517035"/>
                </a:lnTo>
                <a:lnTo>
                  <a:pt x="164727" y="4504167"/>
                </a:lnTo>
                <a:lnTo>
                  <a:pt x="156222" y="4491300"/>
                </a:lnTo>
                <a:lnTo>
                  <a:pt x="148283" y="4477884"/>
                </a:lnTo>
                <a:lnTo>
                  <a:pt x="140344" y="4464470"/>
                </a:lnTo>
                <a:lnTo>
                  <a:pt x="132973" y="4450507"/>
                </a:lnTo>
                <a:lnTo>
                  <a:pt x="125884" y="4437092"/>
                </a:lnTo>
                <a:lnTo>
                  <a:pt x="111708" y="4409440"/>
                </a:lnTo>
                <a:lnTo>
                  <a:pt x="104337" y="4396026"/>
                </a:lnTo>
                <a:lnTo>
                  <a:pt x="96965" y="4382337"/>
                </a:lnTo>
                <a:lnTo>
                  <a:pt x="89593" y="4368922"/>
                </a:lnTo>
                <a:lnTo>
                  <a:pt x="81088" y="4355507"/>
                </a:lnTo>
                <a:lnTo>
                  <a:pt x="72866" y="4342366"/>
                </a:lnTo>
                <a:lnTo>
                  <a:pt x="63793" y="4329772"/>
                </a:lnTo>
                <a:lnTo>
                  <a:pt x="60391" y="4323475"/>
                </a:lnTo>
                <a:lnTo>
                  <a:pt x="57272" y="4317178"/>
                </a:lnTo>
                <a:lnTo>
                  <a:pt x="53870" y="4311155"/>
                </a:lnTo>
                <a:lnTo>
                  <a:pt x="51034" y="4304858"/>
                </a:lnTo>
                <a:lnTo>
                  <a:pt x="45931" y="4292264"/>
                </a:lnTo>
                <a:lnTo>
                  <a:pt x="41395" y="4279945"/>
                </a:lnTo>
                <a:lnTo>
                  <a:pt x="37709" y="4267351"/>
                </a:lnTo>
                <a:lnTo>
                  <a:pt x="34307" y="4254483"/>
                </a:lnTo>
                <a:lnTo>
                  <a:pt x="31755" y="4241342"/>
                </a:lnTo>
                <a:lnTo>
                  <a:pt x="29771" y="4228201"/>
                </a:lnTo>
                <a:lnTo>
                  <a:pt x="28069" y="4215334"/>
                </a:lnTo>
                <a:lnTo>
                  <a:pt x="26935" y="4202192"/>
                </a:lnTo>
                <a:lnTo>
                  <a:pt x="26368" y="4189051"/>
                </a:lnTo>
                <a:lnTo>
                  <a:pt x="26368" y="4175910"/>
                </a:lnTo>
                <a:lnTo>
                  <a:pt x="26651" y="4162494"/>
                </a:lnTo>
                <a:lnTo>
                  <a:pt x="27218" y="4149353"/>
                </a:lnTo>
                <a:lnTo>
                  <a:pt x="28353" y="4135938"/>
                </a:lnTo>
                <a:lnTo>
                  <a:pt x="29771" y="4122523"/>
                </a:lnTo>
                <a:lnTo>
                  <a:pt x="35441" y="4116500"/>
                </a:lnTo>
                <a:lnTo>
                  <a:pt x="34590" y="4116226"/>
                </a:lnTo>
                <a:lnTo>
                  <a:pt x="33173" y="4117595"/>
                </a:lnTo>
                <a:lnTo>
                  <a:pt x="31755" y="4118964"/>
                </a:lnTo>
                <a:lnTo>
                  <a:pt x="29771" y="4122523"/>
                </a:lnTo>
                <a:lnTo>
                  <a:pt x="26368" y="4114036"/>
                </a:lnTo>
                <a:lnTo>
                  <a:pt x="23533" y="4105549"/>
                </a:lnTo>
                <a:lnTo>
                  <a:pt x="20981" y="4097062"/>
                </a:lnTo>
                <a:lnTo>
                  <a:pt x="19280" y="4088575"/>
                </a:lnTo>
                <a:lnTo>
                  <a:pt x="17579" y="4080088"/>
                </a:lnTo>
                <a:lnTo>
                  <a:pt x="16161" y="4071600"/>
                </a:lnTo>
                <a:lnTo>
                  <a:pt x="15310" y="4062840"/>
                </a:lnTo>
                <a:lnTo>
                  <a:pt x="14743" y="4054353"/>
                </a:lnTo>
                <a:lnTo>
                  <a:pt x="14460" y="4045865"/>
                </a:lnTo>
                <a:lnTo>
                  <a:pt x="14460" y="4037105"/>
                </a:lnTo>
                <a:lnTo>
                  <a:pt x="14743" y="4028344"/>
                </a:lnTo>
                <a:lnTo>
                  <a:pt x="15027" y="4019857"/>
                </a:lnTo>
                <a:lnTo>
                  <a:pt x="16729" y="4002335"/>
                </a:lnTo>
                <a:lnTo>
                  <a:pt x="18430" y="3985087"/>
                </a:lnTo>
                <a:lnTo>
                  <a:pt x="16161" y="3968113"/>
                </a:lnTo>
                <a:lnTo>
                  <a:pt x="14176" y="3951413"/>
                </a:lnTo>
                <a:lnTo>
                  <a:pt x="12759" y="3934439"/>
                </a:lnTo>
                <a:lnTo>
                  <a:pt x="12192" y="3926226"/>
                </a:lnTo>
                <a:lnTo>
                  <a:pt x="11625" y="3917738"/>
                </a:lnTo>
                <a:lnTo>
                  <a:pt x="11625" y="3909252"/>
                </a:lnTo>
                <a:lnTo>
                  <a:pt x="11625" y="3901038"/>
                </a:lnTo>
                <a:lnTo>
                  <a:pt x="11908" y="3892277"/>
                </a:lnTo>
                <a:lnTo>
                  <a:pt x="12192" y="3884064"/>
                </a:lnTo>
                <a:lnTo>
                  <a:pt x="13042" y="3875851"/>
                </a:lnTo>
                <a:lnTo>
                  <a:pt x="14176" y="3867090"/>
                </a:lnTo>
                <a:lnTo>
                  <a:pt x="15594" y="3858877"/>
                </a:lnTo>
                <a:lnTo>
                  <a:pt x="17863" y="3850389"/>
                </a:lnTo>
                <a:lnTo>
                  <a:pt x="14743" y="3847104"/>
                </a:lnTo>
                <a:lnTo>
                  <a:pt x="12475" y="3843819"/>
                </a:lnTo>
                <a:lnTo>
                  <a:pt x="10207" y="3840260"/>
                </a:lnTo>
                <a:lnTo>
                  <a:pt x="7939" y="3837248"/>
                </a:lnTo>
                <a:lnTo>
                  <a:pt x="6238" y="3833415"/>
                </a:lnTo>
                <a:lnTo>
                  <a:pt x="4537" y="3830130"/>
                </a:lnTo>
                <a:lnTo>
                  <a:pt x="2835" y="3826571"/>
                </a:lnTo>
                <a:lnTo>
                  <a:pt x="1985" y="3822738"/>
                </a:lnTo>
                <a:lnTo>
                  <a:pt x="1134" y="3819179"/>
                </a:lnTo>
                <a:lnTo>
                  <a:pt x="567" y="3815346"/>
                </a:lnTo>
                <a:lnTo>
                  <a:pt x="0" y="3811787"/>
                </a:lnTo>
                <a:lnTo>
                  <a:pt x="0" y="3807680"/>
                </a:lnTo>
                <a:lnTo>
                  <a:pt x="0" y="3804121"/>
                </a:lnTo>
                <a:lnTo>
                  <a:pt x="284" y="3800014"/>
                </a:lnTo>
                <a:lnTo>
                  <a:pt x="1134" y="3795908"/>
                </a:lnTo>
                <a:lnTo>
                  <a:pt x="1701" y="3792075"/>
                </a:lnTo>
                <a:lnTo>
                  <a:pt x="1701" y="3775101"/>
                </a:lnTo>
                <a:lnTo>
                  <a:pt x="1701" y="3758127"/>
                </a:lnTo>
                <a:lnTo>
                  <a:pt x="851" y="3724452"/>
                </a:lnTo>
                <a:lnTo>
                  <a:pt x="851" y="3707478"/>
                </a:lnTo>
                <a:lnTo>
                  <a:pt x="1418" y="3691051"/>
                </a:lnTo>
                <a:lnTo>
                  <a:pt x="1701" y="3682565"/>
                </a:lnTo>
                <a:lnTo>
                  <a:pt x="2268" y="3674352"/>
                </a:lnTo>
                <a:lnTo>
                  <a:pt x="3119" y="3666138"/>
                </a:lnTo>
                <a:lnTo>
                  <a:pt x="4254" y="3657651"/>
                </a:lnTo>
                <a:lnTo>
                  <a:pt x="7372" y="3637391"/>
                </a:lnTo>
                <a:lnTo>
                  <a:pt x="8790" y="3628083"/>
                </a:lnTo>
                <a:lnTo>
                  <a:pt x="10774" y="3619322"/>
                </a:lnTo>
                <a:lnTo>
                  <a:pt x="12759" y="3611109"/>
                </a:lnTo>
                <a:lnTo>
                  <a:pt x="14743" y="3603443"/>
                </a:lnTo>
                <a:lnTo>
                  <a:pt x="17296" y="3596325"/>
                </a:lnTo>
                <a:lnTo>
                  <a:pt x="19847" y="3589481"/>
                </a:lnTo>
                <a:lnTo>
                  <a:pt x="22399" y="3583184"/>
                </a:lnTo>
                <a:lnTo>
                  <a:pt x="25517" y="3577435"/>
                </a:lnTo>
                <a:lnTo>
                  <a:pt x="28636" y="3571959"/>
                </a:lnTo>
                <a:lnTo>
                  <a:pt x="32322" y="3567031"/>
                </a:lnTo>
                <a:lnTo>
                  <a:pt x="36291" y="3562377"/>
                </a:lnTo>
                <a:lnTo>
                  <a:pt x="40544" y="3558544"/>
                </a:lnTo>
                <a:lnTo>
                  <a:pt x="45081" y="3554438"/>
                </a:lnTo>
                <a:lnTo>
                  <a:pt x="50184" y="3551426"/>
                </a:lnTo>
                <a:lnTo>
                  <a:pt x="55288" y="3548140"/>
                </a:lnTo>
                <a:lnTo>
                  <a:pt x="60958" y="3545677"/>
                </a:lnTo>
                <a:lnTo>
                  <a:pt x="67196" y="3543212"/>
                </a:lnTo>
                <a:lnTo>
                  <a:pt x="73716" y="3541296"/>
                </a:lnTo>
                <a:lnTo>
                  <a:pt x="80805" y="3539654"/>
                </a:lnTo>
                <a:lnTo>
                  <a:pt x="88743" y="3538284"/>
                </a:lnTo>
                <a:lnTo>
                  <a:pt x="96682" y="3536916"/>
                </a:lnTo>
                <a:lnTo>
                  <a:pt x="105188" y="3536094"/>
                </a:lnTo>
                <a:lnTo>
                  <a:pt x="114543" y="3535547"/>
                </a:lnTo>
                <a:lnTo>
                  <a:pt x="124183" y="3534999"/>
                </a:lnTo>
                <a:lnTo>
                  <a:pt x="134674" y="3534999"/>
                </a:lnTo>
                <a:lnTo>
                  <a:pt x="145448" y="3534999"/>
                </a:lnTo>
                <a:lnTo>
                  <a:pt x="169264" y="3535547"/>
                </a:lnTo>
                <a:lnTo>
                  <a:pt x="195915" y="3536916"/>
                </a:lnTo>
                <a:lnTo>
                  <a:pt x="424717" y="3536642"/>
                </a:lnTo>
                <a:lnTo>
                  <a:pt x="391828" y="3454235"/>
                </a:lnTo>
                <a:lnTo>
                  <a:pt x="358657" y="3372103"/>
                </a:lnTo>
                <a:lnTo>
                  <a:pt x="309607" y="3236857"/>
                </a:lnTo>
                <a:lnTo>
                  <a:pt x="306489" y="3228917"/>
                </a:lnTo>
                <a:lnTo>
                  <a:pt x="303086" y="3220704"/>
                </a:lnTo>
                <a:lnTo>
                  <a:pt x="300251" y="3212491"/>
                </a:lnTo>
                <a:lnTo>
                  <a:pt x="297699" y="3204277"/>
                </a:lnTo>
                <a:lnTo>
                  <a:pt x="292596" y="3187577"/>
                </a:lnTo>
                <a:lnTo>
                  <a:pt x="288343" y="3171151"/>
                </a:lnTo>
                <a:lnTo>
                  <a:pt x="284941" y="3154450"/>
                </a:lnTo>
                <a:lnTo>
                  <a:pt x="281822" y="3137476"/>
                </a:lnTo>
                <a:lnTo>
                  <a:pt x="279270" y="3121049"/>
                </a:lnTo>
                <a:lnTo>
                  <a:pt x="277285" y="3104075"/>
                </a:lnTo>
                <a:lnTo>
                  <a:pt x="276151" y="3087375"/>
                </a:lnTo>
                <a:lnTo>
                  <a:pt x="275301" y="3070127"/>
                </a:lnTo>
                <a:lnTo>
                  <a:pt x="274734" y="3053153"/>
                </a:lnTo>
                <a:lnTo>
                  <a:pt x="274734" y="3035905"/>
                </a:lnTo>
                <a:lnTo>
                  <a:pt x="275301" y="3019205"/>
                </a:lnTo>
                <a:lnTo>
                  <a:pt x="275868" y="3001957"/>
                </a:lnTo>
                <a:lnTo>
                  <a:pt x="277002" y="2984709"/>
                </a:lnTo>
                <a:lnTo>
                  <a:pt x="278419" y="2967735"/>
                </a:lnTo>
                <a:lnTo>
                  <a:pt x="275584" y="2743786"/>
                </a:lnTo>
                <a:lnTo>
                  <a:pt x="278986" y="2640025"/>
                </a:lnTo>
                <a:lnTo>
                  <a:pt x="280405" y="2634002"/>
                </a:lnTo>
                <a:lnTo>
                  <a:pt x="281822" y="2627979"/>
                </a:lnTo>
                <a:lnTo>
                  <a:pt x="283523" y="2622229"/>
                </a:lnTo>
                <a:lnTo>
                  <a:pt x="285791" y="2617028"/>
                </a:lnTo>
                <a:lnTo>
                  <a:pt x="287776" y="2612100"/>
                </a:lnTo>
                <a:lnTo>
                  <a:pt x="290044" y="2607172"/>
                </a:lnTo>
                <a:lnTo>
                  <a:pt x="292880" y="2602517"/>
                </a:lnTo>
                <a:lnTo>
                  <a:pt x="295431" y="2598137"/>
                </a:lnTo>
                <a:lnTo>
                  <a:pt x="298550" y="2594304"/>
                </a:lnTo>
                <a:lnTo>
                  <a:pt x="301668" y="2590471"/>
                </a:lnTo>
                <a:lnTo>
                  <a:pt x="305071" y="2587186"/>
                </a:lnTo>
                <a:lnTo>
                  <a:pt x="308190" y="2583900"/>
                </a:lnTo>
                <a:lnTo>
                  <a:pt x="311875" y="2580889"/>
                </a:lnTo>
                <a:lnTo>
                  <a:pt x="315561" y="2577877"/>
                </a:lnTo>
                <a:lnTo>
                  <a:pt x="319531" y="2575687"/>
                </a:lnTo>
                <a:lnTo>
                  <a:pt x="323783" y="2573497"/>
                </a:lnTo>
                <a:lnTo>
                  <a:pt x="328036" y="2571034"/>
                </a:lnTo>
                <a:lnTo>
                  <a:pt x="332573" y="2569391"/>
                </a:lnTo>
                <a:lnTo>
                  <a:pt x="337109" y="2567748"/>
                </a:lnTo>
                <a:lnTo>
                  <a:pt x="341645" y="2566105"/>
                </a:lnTo>
                <a:lnTo>
                  <a:pt x="346465" y="2565010"/>
                </a:lnTo>
                <a:lnTo>
                  <a:pt x="351568" y="2564188"/>
                </a:lnTo>
                <a:lnTo>
                  <a:pt x="356956" y="2563368"/>
                </a:lnTo>
                <a:lnTo>
                  <a:pt x="362059" y="2562820"/>
                </a:lnTo>
                <a:lnTo>
                  <a:pt x="367446" y="2562546"/>
                </a:lnTo>
                <a:lnTo>
                  <a:pt x="373116" y="2562273"/>
                </a:lnTo>
                <a:lnTo>
                  <a:pt x="378786" y="2562273"/>
                </a:lnTo>
                <a:lnTo>
                  <a:pt x="384741" y="2562546"/>
                </a:lnTo>
                <a:lnTo>
                  <a:pt x="396649" y="2563368"/>
                </a:lnTo>
                <a:lnTo>
                  <a:pt x="409407" y="2565010"/>
                </a:lnTo>
                <a:lnTo>
                  <a:pt x="474050" y="2564736"/>
                </a:lnTo>
                <a:lnTo>
                  <a:pt x="552586" y="2561177"/>
                </a:lnTo>
                <a:lnTo>
                  <a:pt x="540678" y="2489174"/>
                </a:lnTo>
                <a:lnTo>
                  <a:pt x="541245" y="2485068"/>
                </a:lnTo>
                <a:lnTo>
                  <a:pt x="541528" y="2480687"/>
                </a:lnTo>
                <a:lnTo>
                  <a:pt x="541245" y="2472200"/>
                </a:lnTo>
                <a:lnTo>
                  <a:pt x="540678" y="2463439"/>
                </a:lnTo>
                <a:lnTo>
                  <a:pt x="539544" y="2454952"/>
                </a:lnTo>
                <a:lnTo>
                  <a:pt x="537843" y="2446739"/>
                </a:lnTo>
                <a:lnTo>
                  <a:pt x="536142" y="2437978"/>
                </a:lnTo>
                <a:lnTo>
                  <a:pt x="532456" y="2421004"/>
                </a:lnTo>
                <a:lnTo>
                  <a:pt x="531039" y="2412516"/>
                </a:lnTo>
                <a:lnTo>
                  <a:pt x="529904" y="2404030"/>
                </a:lnTo>
                <a:lnTo>
                  <a:pt x="529337" y="2395542"/>
                </a:lnTo>
                <a:lnTo>
                  <a:pt x="529053" y="2386781"/>
                </a:lnTo>
                <a:lnTo>
                  <a:pt x="529337" y="2382401"/>
                </a:lnTo>
                <a:lnTo>
                  <a:pt x="529904" y="2378295"/>
                </a:lnTo>
                <a:lnTo>
                  <a:pt x="530471" y="2373914"/>
                </a:lnTo>
                <a:lnTo>
                  <a:pt x="531322" y="2369534"/>
                </a:lnTo>
                <a:lnTo>
                  <a:pt x="532456" y="2365427"/>
                </a:lnTo>
                <a:lnTo>
                  <a:pt x="534157" y="2361046"/>
                </a:lnTo>
                <a:lnTo>
                  <a:pt x="535858" y="2356666"/>
                </a:lnTo>
                <a:lnTo>
                  <a:pt x="537559" y="2352560"/>
                </a:lnTo>
                <a:lnTo>
                  <a:pt x="535008" y="2340787"/>
                </a:lnTo>
                <a:lnTo>
                  <a:pt x="532456" y="2328741"/>
                </a:lnTo>
                <a:lnTo>
                  <a:pt x="530188" y="2316969"/>
                </a:lnTo>
                <a:lnTo>
                  <a:pt x="528203" y="2304923"/>
                </a:lnTo>
                <a:lnTo>
                  <a:pt x="526502" y="2292877"/>
                </a:lnTo>
                <a:lnTo>
                  <a:pt x="525084" y="2281378"/>
                </a:lnTo>
                <a:lnTo>
                  <a:pt x="523950" y="2269332"/>
                </a:lnTo>
                <a:lnTo>
                  <a:pt x="523100" y="2257286"/>
                </a:lnTo>
                <a:lnTo>
                  <a:pt x="522249" y="2245240"/>
                </a:lnTo>
                <a:lnTo>
                  <a:pt x="521966" y="2233467"/>
                </a:lnTo>
                <a:lnTo>
                  <a:pt x="521966" y="2221421"/>
                </a:lnTo>
                <a:lnTo>
                  <a:pt x="521966" y="2209374"/>
                </a:lnTo>
                <a:lnTo>
                  <a:pt x="522533" y="2197328"/>
                </a:lnTo>
                <a:lnTo>
                  <a:pt x="523100" y="2185282"/>
                </a:lnTo>
                <a:lnTo>
                  <a:pt x="523950" y="2173510"/>
                </a:lnTo>
                <a:lnTo>
                  <a:pt x="525084" y="2161464"/>
                </a:lnTo>
                <a:lnTo>
                  <a:pt x="521115" y="2132717"/>
                </a:lnTo>
                <a:lnTo>
                  <a:pt x="517145" y="2126694"/>
                </a:lnTo>
                <a:lnTo>
                  <a:pt x="514310" y="2120671"/>
                </a:lnTo>
                <a:lnTo>
                  <a:pt x="511475" y="2114922"/>
                </a:lnTo>
                <a:lnTo>
                  <a:pt x="509491" y="2108899"/>
                </a:lnTo>
                <a:lnTo>
                  <a:pt x="508073" y="2102876"/>
                </a:lnTo>
                <a:lnTo>
                  <a:pt x="507223" y="2096853"/>
                </a:lnTo>
                <a:lnTo>
                  <a:pt x="506656" y="2091103"/>
                </a:lnTo>
                <a:lnTo>
                  <a:pt x="506656" y="2084807"/>
                </a:lnTo>
                <a:lnTo>
                  <a:pt x="506939" y="2078784"/>
                </a:lnTo>
                <a:lnTo>
                  <a:pt x="507790" y="2072761"/>
                </a:lnTo>
                <a:lnTo>
                  <a:pt x="508924" y="2066737"/>
                </a:lnTo>
                <a:lnTo>
                  <a:pt x="510341" y="2060714"/>
                </a:lnTo>
                <a:lnTo>
                  <a:pt x="512326" y="2054691"/>
                </a:lnTo>
                <a:lnTo>
                  <a:pt x="514877" y="2048668"/>
                </a:lnTo>
                <a:lnTo>
                  <a:pt x="517429" y="2042645"/>
                </a:lnTo>
                <a:lnTo>
                  <a:pt x="520548" y="2036622"/>
                </a:lnTo>
                <a:lnTo>
                  <a:pt x="521399" y="2031420"/>
                </a:lnTo>
                <a:lnTo>
                  <a:pt x="522249" y="2026492"/>
                </a:lnTo>
                <a:lnTo>
                  <a:pt x="523383" y="2022112"/>
                </a:lnTo>
                <a:lnTo>
                  <a:pt x="524801" y="2017458"/>
                </a:lnTo>
                <a:lnTo>
                  <a:pt x="526502" y="2013077"/>
                </a:lnTo>
                <a:lnTo>
                  <a:pt x="528203" y="2009244"/>
                </a:lnTo>
                <a:lnTo>
                  <a:pt x="529904" y="2005412"/>
                </a:lnTo>
                <a:lnTo>
                  <a:pt x="531889" y="2001579"/>
                </a:lnTo>
                <a:lnTo>
                  <a:pt x="534157" y="1998567"/>
                </a:lnTo>
                <a:lnTo>
                  <a:pt x="536425" y="1995008"/>
                </a:lnTo>
                <a:lnTo>
                  <a:pt x="538693" y="1992270"/>
                </a:lnTo>
                <a:lnTo>
                  <a:pt x="541528" y="1989533"/>
                </a:lnTo>
                <a:lnTo>
                  <a:pt x="544364" y="1986795"/>
                </a:lnTo>
                <a:lnTo>
                  <a:pt x="547199" y="1984330"/>
                </a:lnTo>
                <a:lnTo>
                  <a:pt x="550318" y="1981867"/>
                </a:lnTo>
                <a:lnTo>
                  <a:pt x="553720" y="1979950"/>
                </a:lnTo>
                <a:lnTo>
                  <a:pt x="556839" y="1978034"/>
                </a:lnTo>
                <a:lnTo>
                  <a:pt x="560525" y="1976117"/>
                </a:lnTo>
                <a:lnTo>
                  <a:pt x="563927" y="1974474"/>
                </a:lnTo>
                <a:lnTo>
                  <a:pt x="567896" y="1973379"/>
                </a:lnTo>
                <a:lnTo>
                  <a:pt x="571582" y="1972011"/>
                </a:lnTo>
                <a:lnTo>
                  <a:pt x="575835" y="1970916"/>
                </a:lnTo>
                <a:lnTo>
                  <a:pt x="580087" y="1969821"/>
                </a:lnTo>
                <a:lnTo>
                  <a:pt x="584057" y="1969273"/>
                </a:lnTo>
                <a:lnTo>
                  <a:pt x="593130" y="1968178"/>
                </a:lnTo>
                <a:lnTo>
                  <a:pt x="602486" y="1967630"/>
                </a:lnTo>
                <a:lnTo>
                  <a:pt x="612409" y="1967904"/>
                </a:lnTo>
                <a:lnTo>
                  <a:pt x="622616" y="1968451"/>
                </a:lnTo>
                <a:lnTo>
                  <a:pt x="671099" y="1967356"/>
                </a:lnTo>
                <a:lnTo>
                  <a:pt x="719298" y="1966261"/>
                </a:lnTo>
                <a:lnTo>
                  <a:pt x="763243" y="1965440"/>
                </a:lnTo>
                <a:lnTo>
                  <a:pt x="785075" y="1964893"/>
                </a:lnTo>
                <a:lnTo>
                  <a:pt x="807473" y="1964893"/>
                </a:lnTo>
                <a:lnTo>
                  <a:pt x="829304" y="1964893"/>
                </a:lnTo>
                <a:lnTo>
                  <a:pt x="850852" y="1965440"/>
                </a:lnTo>
                <a:lnTo>
                  <a:pt x="872967" y="1966261"/>
                </a:lnTo>
                <a:lnTo>
                  <a:pt x="894515" y="1967630"/>
                </a:lnTo>
                <a:lnTo>
                  <a:pt x="916345" y="1969546"/>
                </a:lnTo>
                <a:lnTo>
                  <a:pt x="927119" y="1971189"/>
                </a:lnTo>
                <a:lnTo>
                  <a:pt x="937610" y="1972558"/>
                </a:lnTo>
                <a:lnTo>
                  <a:pt x="948384" y="1974201"/>
                </a:lnTo>
                <a:lnTo>
                  <a:pt x="959441" y="1975844"/>
                </a:lnTo>
                <a:lnTo>
                  <a:pt x="969932" y="1978034"/>
                </a:lnTo>
                <a:lnTo>
                  <a:pt x="980421" y="1980224"/>
                </a:lnTo>
                <a:lnTo>
                  <a:pt x="991195" y="1982962"/>
                </a:lnTo>
                <a:lnTo>
                  <a:pt x="1001686" y="1985700"/>
                </a:lnTo>
                <a:lnTo>
                  <a:pt x="1012176" y="1988711"/>
                </a:lnTo>
                <a:lnTo>
                  <a:pt x="1022950" y="1991996"/>
                </a:lnTo>
                <a:lnTo>
                  <a:pt x="1033157" y="1995829"/>
                </a:lnTo>
                <a:lnTo>
                  <a:pt x="1043647" y="1999389"/>
                </a:lnTo>
                <a:lnTo>
                  <a:pt x="1053854" y="2003769"/>
                </a:lnTo>
                <a:lnTo>
                  <a:pt x="1064344" y="2007875"/>
                </a:lnTo>
                <a:lnTo>
                  <a:pt x="1093830" y="2015815"/>
                </a:lnTo>
                <a:lnTo>
                  <a:pt x="1129271" y="2024302"/>
                </a:lnTo>
                <a:lnTo>
                  <a:pt x="1125585" y="2010065"/>
                </a:lnTo>
                <a:lnTo>
                  <a:pt x="1122750" y="1996103"/>
                </a:lnTo>
                <a:lnTo>
                  <a:pt x="1120198" y="1981867"/>
                </a:lnTo>
                <a:lnTo>
                  <a:pt x="1118213" y="1967904"/>
                </a:lnTo>
                <a:lnTo>
                  <a:pt x="1116512" y="1954215"/>
                </a:lnTo>
                <a:lnTo>
                  <a:pt x="1115095" y="1940526"/>
                </a:lnTo>
                <a:lnTo>
                  <a:pt x="1113961" y="1927112"/>
                </a:lnTo>
                <a:lnTo>
                  <a:pt x="1113677" y="1913696"/>
                </a:lnTo>
                <a:lnTo>
                  <a:pt x="1113677" y="1900007"/>
                </a:lnTo>
                <a:lnTo>
                  <a:pt x="1113961" y="1886593"/>
                </a:lnTo>
                <a:lnTo>
                  <a:pt x="1115095" y="1873177"/>
                </a:lnTo>
                <a:lnTo>
                  <a:pt x="1116512" y="1860036"/>
                </a:lnTo>
                <a:lnTo>
                  <a:pt x="1118213" y="1846895"/>
                </a:lnTo>
                <a:lnTo>
                  <a:pt x="1120482" y="1833480"/>
                </a:lnTo>
                <a:lnTo>
                  <a:pt x="1123317" y="1820339"/>
                </a:lnTo>
                <a:lnTo>
                  <a:pt x="1126436" y="1807198"/>
                </a:lnTo>
                <a:lnTo>
                  <a:pt x="1126719" y="1803638"/>
                </a:lnTo>
                <a:lnTo>
                  <a:pt x="1126719" y="1803365"/>
                </a:lnTo>
                <a:lnTo>
                  <a:pt x="1126436" y="1805007"/>
                </a:lnTo>
                <a:lnTo>
                  <a:pt x="1126436" y="1807198"/>
                </a:lnTo>
                <a:lnTo>
                  <a:pt x="1119064" y="1796794"/>
                </a:lnTo>
                <a:lnTo>
                  <a:pt x="1111693" y="1786391"/>
                </a:lnTo>
                <a:lnTo>
                  <a:pt x="995165" y="1637730"/>
                </a:lnTo>
                <a:lnTo>
                  <a:pt x="985242" y="1625958"/>
                </a:lnTo>
                <a:lnTo>
                  <a:pt x="975602" y="1614185"/>
                </a:lnTo>
                <a:lnTo>
                  <a:pt x="966529" y="1602413"/>
                </a:lnTo>
                <a:lnTo>
                  <a:pt x="957740" y="1590367"/>
                </a:lnTo>
                <a:lnTo>
                  <a:pt x="948951" y="1578046"/>
                </a:lnTo>
                <a:lnTo>
                  <a:pt x="940728" y="1565727"/>
                </a:lnTo>
                <a:lnTo>
                  <a:pt x="932790" y="1553407"/>
                </a:lnTo>
                <a:lnTo>
                  <a:pt x="925135" y="1541087"/>
                </a:lnTo>
                <a:lnTo>
                  <a:pt x="917763" y="1528493"/>
                </a:lnTo>
                <a:lnTo>
                  <a:pt x="910675" y="1515900"/>
                </a:lnTo>
                <a:lnTo>
                  <a:pt x="903870" y="1503032"/>
                </a:lnTo>
                <a:lnTo>
                  <a:pt x="897350" y="1490165"/>
                </a:lnTo>
                <a:lnTo>
                  <a:pt x="891395" y="1477297"/>
                </a:lnTo>
                <a:lnTo>
                  <a:pt x="885725" y="1464156"/>
                </a:lnTo>
                <a:lnTo>
                  <a:pt x="880338" y="1451014"/>
                </a:lnTo>
                <a:lnTo>
                  <a:pt x="874951" y="1437873"/>
                </a:lnTo>
                <a:lnTo>
                  <a:pt x="870132" y="1424732"/>
                </a:lnTo>
                <a:lnTo>
                  <a:pt x="865311" y="1411043"/>
                </a:lnTo>
                <a:lnTo>
                  <a:pt x="861342" y="1397354"/>
                </a:lnTo>
                <a:lnTo>
                  <a:pt x="857373" y="1383940"/>
                </a:lnTo>
                <a:lnTo>
                  <a:pt x="853687" y="1370251"/>
                </a:lnTo>
                <a:lnTo>
                  <a:pt x="850285" y="1356288"/>
                </a:lnTo>
                <a:lnTo>
                  <a:pt x="847450" y="1342599"/>
                </a:lnTo>
                <a:lnTo>
                  <a:pt x="844615" y="1328363"/>
                </a:lnTo>
                <a:lnTo>
                  <a:pt x="842346" y="1314126"/>
                </a:lnTo>
                <a:lnTo>
                  <a:pt x="840361" y="1300164"/>
                </a:lnTo>
                <a:lnTo>
                  <a:pt x="838377" y="1285928"/>
                </a:lnTo>
                <a:lnTo>
                  <a:pt x="836959" y="1271144"/>
                </a:lnTo>
                <a:lnTo>
                  <a:pt x="836109" y="1256907"/>
                </a:lnTo>
                <a:lnTo>
                  <a:pt x="835258" y="1242397"/>
                </a:lnTo>
                <a:lnTo>
                  <a:pt x="834691" y="1227340"/>
                </a:lnTo>
                <a:lnTo>
                  <a:pt x="834408" y="1212829"/>
                </a:lnTo>
                <a:lnTo>
                  <a:pt x="834691" y="1210365"/>
                </a:lnTo>
                <a:lnTo>
                  <a:pt x="834975" y="1207628"/>
                </a:lnTo>
                <a:lnTo>
                  <a:pt x="835825" y="1202700"/>
                </a:lnTo>
                <a:lnTo>
                  <a:pt x="837526" y="1197224"/>
                </a:lnTo>
                <a:lnTo>
                  <a:pt x="839511" y="1192022"/>
                </a:lnTo>
                <a:lnTo>
                  <a:pt x="844331" y="1181618"/>
                </a:lnTo>
                <a:lnTo>
                  <a:pt x="846883" y="1176417"/>
                </a:lnTo>
                <a:lnTo>
                  <a:pt x="848867" y="1171215"/>
                </a:lnTo>
                <a:lnTo>
                  <a:pt x="848584" y="1167930"/>
                </a:lnTo>
                <a:lnTo>
                  <a:pt x="848867" y="1164644"/>
                </a:lnTo>
                <a:lnTo>
                  <a:pt x="850001" y="1161359"/>
                </a:lnTo>
                <a:lnTo>
                  <a:pt x="851419" y="1158348"/>
                </a:lnTo>
                <a:lnTo>
                  <a:pt x="849151" y="1152325"/>
                </a:lnTo>
                <a:lnTo>
                  <a:pt x="847166" y="1146302"/>
                </a:lnTo>
                <a:lnTo>
                  <a:pt x="845182" y="1140279"/>
                </a:lnTo>
                <a:lnTo>
                  <a:pt x="843480" y="1134256"/>
                </a:lnTo>
                <a:lnTo>
                  <a:pt x="840361" y="1122209"/>
                </a:lnTo>
                <a:lnTo>
                  <a:pt x="837810" y="1109889"/>
                </a:lnTo>
                <a:lnTo>
                  <a:pt x="836109" y="1097569"/>
                </a:lnTo>
                <a:lnTo>
                  <a:pt x="834691" y="1085249"/>
                </a:lnTo>
                <a:lnTo>
                  <a:pt x="833557" y="1072930"/>
                </a:lnTo>
                <a:lnTo>
                  <a:pt x="832423" y="1060336"/>
                </a:lnTo>
                <a:lnTo>
                  <a:pt x="831573" y="1035422"/>
                </a:lnTo>
                <a:lnTo>
                  <a:pt x="830721" y="1010509"/>
                </a:lnTo>
                <a:lnTo>
                  <a:pt x="830438" y="998188"/>
                </a:lnTo>
                <a:lnTo>
                  <a:pt x="829871" y="985869"/>
                </a:lnTo>
                <a:lnTo>
                  <a:pt x="829020" y="973275"/>
                </a:lnTo>
                <a:lnTo>
                  <a:pt x="827886" y="960955"/>
                </a:lnTo>
                <a:lnTo>
                  <a:pt x="827603" y="957669"/>
                </a:lnTo>
                <a:lnTo>
                  <a:pt x="827603" y="954384"/>
                </a:lnTo>
                <a:lnTo>
                  <a:pt x="827886" y="951373"/>
                </a:lnTo>
                <a:lnTo>
                  <a:pt x="828453" y="948088"/>
                </a:lnTo>
                <a:lnTo>
                  <a:pt x="829304" y="945350"/>
                </a:lnTo>
                <a:lnTo>
                  <a:pt x="830438" y="942885"/>
                </a:lnTo>
                <a:lnTo>
                  <a:pt x="831573" y="939874"/>
                </a:lnTo>
                <a:lnTo>
                  <a:pt x="832990" y="937410"/>
                </a:lnTo>
                <a:lnTo>
                  <a:pt x="834975" y="934946"/>
                </a:lnTo>
                <a:lnTo>
                  <a:pt x="836676" y="932756"/>
                </a:lnTo>
                <a:lnTo>
                  <a:pt x="838660" y="930566"/>
                </a:lnTo>
                <a:lnTo>
                  <a:pt x="841212" y="928376"/>
                </a:lnTo>
                <a:lnTo>
                  <a:pt x="843480" y="926459"/>
                </a:lnTo>
                <a:lnTo>
                  <a:pt x="846032" y="924543"/>
                </a:lnTo>
                <a:lnTo>
                  <a:pt x="851419" y="920983"/>
                </a:lnTo>
                <a:lnTo>
                  <a:pt x="857657" y="918246"/>
                </a:lnTo>
                <a:lnTo>
                  <a:pt x="863894" y="915508"/>
                </a:lnTo>
                <a:lnTo>
                  <a:pt x="870699" y="913318"/>
                </a:lnTo>
                <a:lnTo>
                  <a:pt x="877503" y="911675"/>
                </a:lnTo>
                <a:lnTo>
                  <a:pt x="884308" y="910032"/>
                </a:lnTo>
                <a:lnTo>
                  <a:pt x="891112" y="908937"/>
                </a:lnTo>
                <a:lnTo>
                  <a:pt x="898200" y="908116"/>
                </a:lnTo>
                <a:lnTo>
                  <a:pt x="904721" y="907569"/>
                </a:lnTo>
                <a:lnTo>
                  <a:pt x="930521" y="906474"/>
                </a:lnTo>
                <a:lnTo>
                  <a:pt x="956322" y="905104"/>
                </a:lnTo>
                <a:lnTo>
                  <a:pt x="1008207" y="902367"/>
                </a:lnTo>
                <a:lnTo>
                  <a:pt x="1034008" y="901546"/>
                </a:lnTo>
                <a:lnTo>
                  <a:pt x="1059808" y="900724"/>
                </a:lnTo>
                <a:lnTo>
                  <a:pt x="1085325" y="900724"/>
                </a:lnTo>
                <a:lnTo>
                  <a:pt x="1098367" y="900998"/>
                </a:lnTo>
                <a:lnTo>
                  <a:pt x="1111126" y="901272"/>
                </a:lnTo>
                <a:lnTo>
                  <a:pt x="1123884" y="901819"/>
                </a:lnTo>
                <a:lnTo>
                  <a:pt x="1136643" y="902641"/>
                </a:lnTo>
                <a:lnTo>
                  <a:pt x="1149401" y="903736"/>
                </a:lnTo>
                <a:lnTo>
                  <a:pt x="1162160" y="905104"/>
                </a:lnTo>
                <a:lnTo>
                  <a:pt x="1174918" y="906474"/>
                </a:lnTo>
                <a:lnTo>
                  <a:pt x="1187677" y="908390"/>
                </a:lnTo>
                <a:lnTo>
                  <a:pt x="1200152" y="910307"/>
                </a:lnTo>
                <a:lnTo>
                  <a:pt x="1212910" y="912770"/>
                </a:lnTo>
                <a:lnTo>
                  <a:pt x="1225102" y="915508"/>
                </a:lnTo>
                <a:lnTo>
                  <a:pt x="1237577" y="918793"/>
                </a:lnTo>
                <a:lnTo>
                  <a:pt x="1250052" y="922079"/>
                </a:lnTo>
                <a:lnTo>
                  <a:pt x="1262527" y="925911"/>
                </a:lnTo>
                <a:lnTo>
                  <a:pt x="1275002" y="930292"/>
                </a:lnTo>
                <a:lnTo>
                  <a:pt x="1287193" y="934672"/>
                </a:lnTo>
                <a:lnTo>
                  <a:pt x="1299668" y="939874"/>
                </a:lnTo>
                <a:lnTo>
                  <a:pt x="1311860" y="945350"/>
                </a:lnTo>
                <a:lnTo>
                  <a:pt x="1321500" y="948909"/>
                </a:lnTo>
                <a:lnTo>
                  <a:pt x="1331706" y="952194"/>
                </a:lnTo>
                <a:lnTo>
                  <a:pt x="1340779" y="956301"/>
                </a:lnTo>
                <a:lnTo>
                  <a:pt x="1345599" y="958217"/>
                </a:lnTo>
                <a:lnTo>
                  <a:pt x="1350135" y="960681"/>
                </a:lnTo>
                <a:lnTo>
                  <a:pt x="1354104" y="963419"/>
                </a:lnTo>
                <a:lnTo>
                  <a:pt x="1358074" y="966157"/>
                </a:lnTo>
                <a:lnTo>
                  <a:pt x="1361760" y="969168"/>
                </a:lnTo>
                <a:lnTo>
                  <a:pt x="1365446" y="972453"/>
                </a:lnTo>
                <a:lnTo>
                  <a:pt x="1368564" y="976560"/>
                </a:lnTo>
                <a:lnTo>
                  <a:pt x="1371683" y="980667"/>
                </a:lnTo>
                <a:lnTo>
                  <a:pt x="1373951" y="985047"/>
                </a:lnTo>
                <a:lnTo>
                  <a:pt x="1376503" y="989975"/>
                </a:lnTo>
                <a:lnTo>
                  <a:pt x="1455322" y="995725"/>
                </a:lnTo>
                <a:lnTo>
                  <a:pt x="1461560" y="994355"/>
                </a:lnTo>
                <a:lnTo>
                  <a:pt x="1466379" y="992713"/>
                </a:lnTo>
                <a:lnTo>
                  <a:pt x="1470916" y="990797"/>
                </a:lnTo>
                <a:lnTo>
                  <a:pt x="1474318" y="988607"/>
                </a:lnTo>
                <a:lnTo>
                  <a:pt x="1477153" y="985869"/>
                </a:lnTo>
                <a:lnTo>
                  <a:pt x="1479138" y="983404"/>
                </a:lnTo>
                <a:lnTo>
                  <a:pt x="1480839" y="980119"/>
                </a:lnTo>
                <a:lnTo>
                  <a:pt x="1481690" y="977108"/>
                </a:lnTo>
                <a:lnTo>
                  <a:pt x="1482256" y="973548"/>
                </a:lnTo>
                <a:lnTo>
                  <a:pt x="1482256" y="970263"/>
                </a:lnTo>
                <a:lnTo>
                  <a:pt x="1481973" y="966430"/>
                </a:lnTo>
                <a:lnTo>
                  <a:pt x="1481690" y="962597"/>
                </a:lnTo>
                <a:lnTo>
                  <a:pt x="1479988" y="954384"/>
                </a:lnTo>
                <a:lnTo>
                  <a:pt x="1478571" y="945623"/>
                </a:lnTo>
                <a:lnTo>
                  <a:pt x="1476019" y="930839"/>
                </a:lnTo>
                <a:lnTo>
                  <a:pt x="1472901" y="915508"/>
                </a:lnTo>
                <a:lnTo>
                  <a:pt x="1471483" y="908116"/>
                </a:lnTo>
                <a:lnTo>
                  <a:pt x="1470348" y="900724"/>
                </a:lnTo>
                <a:lnTo>
                  <a:pt x="1469498" y="893058"/>
                </a:lnTo>
                <a:lnTo>
                  <a:pt x="1469214" y="885667"/>
                </a:lnTo>
                <a:lnTo>
                  <a:pt x="1468931" y="878001"/>
                </a:lnTo>
                <a:lnTo>
                  <a:pt x="1469498" y="870335"/>
                </a:lnTo>
                <a:lnTo>
                  <a:pt x="1470348" y="862943"/>
                </a:lnTo>
                <a:lnTo>
                  <a:pt x="1471199" y="859110"/>
                </a:lnTo>
                <a:lnTo>
                  <a:pt x="1472050" y="855825"/>
                </a:lnTo>
                <a:lnTo>
                  <a:pt x="1473184" y="851992"/>
                </a:lnTo>
                <a:lnTo>
                  <a:pt x="1474602" y="848433"/>
                </a:lnTo>
                <a:lnTo>
                  <a:pt x="1476019" y="844600"/>
                </a:lnTo>
                <a:lnTo>
                  <a:pt x="1477720" y="841041"/>
                </a:lnTo>
                <a:lnTo>
                  <a:pt x="1479705" y="837482"/>
                </a:lnTo>
                <a:lnTo>
                  <a:pt x="1482256" y="833649"/>
                </a:lnTo>
                <a:lnTo>
                  <a:pt x="1484525" y="830364"/>
                </a:lnTo>
                <a:lnTo>
                  <a:pt x="1487360" y="826531"/>
                </a:lnTo>
                <a:lnTo>
                  <a:pt x="1492180" y="822424"/>
                </a:lnTo>
                <a:lnTo>
                  <a:pt x="1497000" y="818044"/>
                </a:lnTo>
                <a:lnTo>
                  <a:pt x="1502103" y="813937"/>
                </a:lnTo>
                <a:lnTo>
                  <a:pt x="1507206" y="810652"/>
                </a:lnTo>
                <a:lnTo>
                  <a:pt x="1512310" y="807093"/>
                </a:lnTo>
                <a:lnTo>
                  <a:pt x="1517413" y="804081"/>
                </a:lnTo>
                <a:lnTo>
                  <a:pt x="1522801" y="801069"/>
                </a:lnTo>
                <a:lnTo>
                  <a:pt x="1528187" y="798606"/>
                </a:lnTo>
                <a:lnTo>
                  <a:pt x="1533858" y="796141"/>
                </a:lnTo>
                <a:lnTo>
                  <a:pt x="1539245" y="794225"/>
                </a:lnTo>
                <a:lnTo>
                  <a:pt x="1544631" y="792309"/>
                </a:lnTo>
                <a:lnTo>
                  <a:pt x="1550302" y="790666"/>
                </a:lnTo>
                <a:lnTo>
                  <a:pt x="1555972" y="789023"/>
                </a:lnTo>
                <a:lnTo>
                  <a:pt x="1561643" y="787655"/>
                </a:lnTo>
                <a:lnTo>
                  <a:pt x="1567597" y="786560"/>
                </a:lnTo>
                <a:lnTo>
                  <a:pt x="1573268" y="785738"/>
                </a:lnTo>
                <a:lnTo>
                  <a:pt x="1585176" y="784370"/>
                </a:lnTo>
                <a:lnTo>
                  <a:pt x="1596800" y="783274"/>
                </a:lnTo>
                <a:lnTo>
                  <a:pt x="1608708" y="782727"/>
                </a:lnTo>
                <a:lnTo>
                  <a:pt x="1620899" y="783000"/>
                </a:lnTo>
                <a:lnTo>
                  <a:pt x="1633090" y="783274"/>
                </a:lnTo>
                <a:lnTo>
                  <a:pt x="1645565" y="784095"/>
                </a:lnTo>
                <a:lnTo>
                  <a:pt x="1670232" y="786012"/>
                </a:lnTo>
                <a:lnTo>
                  <a:pt x="1734025" y="784917"/>
                </a:lnTo>
                <a:lnTo>
                  <a:pt x="1746500" y="784643"/>
                </a:lnTo>
                <a:lnTo>
                  <a:pt x="1758975" y="784370"/>
                </a:lnTo>
                <a:lnTo>
                  <a:pt x="1783924" y="783000"/>
                </a:lnTo>
                <a:lnTo>
                  <a:pt x="1808591" y="781905"/>
                </a:lnTo>
                <a:lnTo>
                  <a:pt x="1821066" y="781632"/>
                </a:lnTo>
                <a:lnTo>
                  <a:pt x="1833541" y="781358"/>
                </a:lnTo>
                <a:lnTo>
                  <a:pt x="1845732" y="781632"/>
                </a:lnTo>
                <a:lnTo>
                  <a:pt x="1858207" y="782179"/>
                </a:lnTo>
                <a:lnTo>
                  <a:pt x="1870399" y="783274"/>
                </a:lnTo>
                <a:lnTo>
                  <a:pt x="1882590" y="784917"/>
                </a:lnTo>
                <a:lnTo>
                  <a:pt x="1895065" y="787107"/>
                </a:lnTo>
                <a:lnTo>
                  <a:pt x="1901020" y="788202"/>
                </a:lnTo>
                <a:lnTo>
                  <a:pt x="1907257" y="789571"/>
                </a:lnTo>
                <a:lnTo>
                  <a:pt x="1913212" y="791488"/>
                </a:lnTo>
                <a:lnTo>
                  <a:pt x="1919165" y="793404"/>
                </a:lnTo>
                <a:lnTo>
                  <a:pt x="1925403" y="795321"/>
                </a:lnTo>
                <a:lnTo>
                  <a:pt x="1931357" y="797784"/>
                </a:lnTo>
                <a:lnTo>
                  <a:pt x="1941563" y="798879"/>
                </a:lnTo>
                <a:lnTo>
                  <a:pt x="1950920" y="799701"/>
                </a:lnTo>
                <a:lnTo>
                  <a:pt x="1959141" y="799701"/>
                </a:lnTo>
                <a:lnTo>
                  <a:pt x="1966513" y="799427"/>
                </a:lnTo>
                <a:lnTo>
                  <a:pt x="1973035" y="798606"/>
                </a:lnTo>
                <a:lnTo>
                  <a:pt x="1978705" y="797511"/>
                </a:lnTo>
                <a:lnTo>
                  <a:pt x="1983524" y="795594"/>
                </a:lnTo>
                <a:lnTo>
                  <a:pt x="1987494" y="793404"/>
                </a:lnTo>
                <a:lnTo>
                  <a:pt x="1990896" y="791214"/>
                </a:lnTo>
                <a:lnTo>
                  <a:pt x="1993732" y="788202"/>
                </a:lnTo>
                <a:lnTo>
                  <a:pt x="1996000" y="785190"/>
                </a:lnTo>
                <a:lnTo>
                  <a:pt x="1997701" y="781632"/>
                </a:lnTo>
                <a:lnTo>
                  <a:pt x="1998835" y="778072"/>
                </a:lnTo>
                <a:lnTo>
                  <a:pt x="1999686" y="774239"/>
                </a:lnTo>
                <a:lnTo>
                  <a:pt x="2000253" y="769859"/>
                </a:lnTo>
                <a:lnTo>
                  <a:pt x="2000253" y="765753"/>
                </a:lnTo>
                <a:lnTo>
                  <a:pt x="1999969" y="761372"/>
                </a:lnTo>
                <a:lnTo>
                  <a:pt x="1999686" y="756718"/>
                </a:lnTo>
                <a:lnTo>
                  <a:pt x="1998552" y="747409"/>
                </a:lnTo>
                <a:lnTo>
                  <a:pt x="1996850" y="737553"/>
                </a:lnTo>
                <a:lnTo>
                  <a:pt x="1995149" y="728245"/>
                </a:lnTo>
                <a:lnTo>
                  <a:pt x="1994582" y="723591"/>
                </a:lnTo>
                <a:lnTo>
                  <a:pt x="1994298" y="718937"/>
                </a:lnTo>
                <a:lnTo>
                  <a:pt x="1994015" y="714556"/>
                </a:lnTo>
                <a:lnTo>
                  <a:pt x="1994015" y="710176"/>
                </a:lnTo>
                <a:lnTo>
                  <a:pt x="1994582" y="706069"/>
                </a:lnTo>
                <a:lnTo>
                  <a:pt x="1995149" y="702237"/>
                </a:lnTo>
                <a:lnTo>
                  <a:pt x="1996283" y="698404"/>
                </a:lnTo>
                <a:lnTo>
                  <a:pt x="1998268" y="695118"/>
                </a:lnTo>
                <a:lnTo>
                  <a:pt x="2001954" y="691833"/>
                </a:lnTo>
                <a:lnTo>
                  <a:pt x="2005639" y="688821"/>
                </a:lnTo>
                <a:lnTo>
                  <a:pt x="2003655" y="689916"/>
                </a:lnTo>
                <a:lnTo>
                  <a:pt x="2001387" y="691559"/>
                </a:lnTo>
                <a:lnTo>
                  <a:pt x="1999686" y="693202"/>
                </a:lnTo>
                <a:lnTo>
                  <a:pt x="1998268" y="695118"/>
                </a:lnTo>
                <a:lnTo>
                  <a:pt x="1995432" y="649397"/>
                </a:lnTo>
                <a:lnTo>
                  <a:pt x="1997417" y="651588"/>
                </a:lnTo>
                <a:lnTo>
                  <a:pt x="1999119" y="653230"/>
                </a:lnTo>
                <a:lnTo>
                  <a:pt x="2000820" y="654600"/>
                </a:lnTo>
                <a:lnTo>
                  <a:pt x="2002521" y="655695"/>
                </a:lnTo>
                <a:lnTo>
                  <a:pt x="2004505" y="656516"/>
                </a:lnTo>
                <a:lnTo>
                  <a:pt x="2006206" y="657337"/>
                </a:lnTo>
                <a:lnTo>
                  <a:pt x="2010176" y="658158"/>
                </a:lnTo>
                <a:lnTo>
                  <a:pt x="2007341" y="655968"/>
                </a:lnTo>
                <a:lnTo>
                  <a:pt x="2004222" y="653778"/>
                </a:lnTo>
                <a:lnTo>
                  <a:pt x="2000253" y="651862"/>
                </a:lnTo>
                <a:lnTo>
                  <a:pt x="1995432" y="649397"/>
                </a:lnTo>
                <a:lnTo>
                  <a:pt x="1996850" y="574383"/>
                </a:lnTo>
                <a:lnTo>
                  <a:pt x="1994582" y="554123"/>
                </a:lnTo>
                <a:lnTo>
                  <a:pt x="1992314" y="534411"/>
                </a:lnTo>
                <a:lnTo>
                  <a:pt x="1987211" y="494714"/>
                </a:lnTo>
                <a:lnTo>
                  <a:pt x="1985226" y="474728"/>
                </a:lnTo>
                <a:lnTo>
                  <a:pt x="1983524" y="455016"/>
                </a:lnTo>
                <a:lnTo>
                  <a:pt x="1981823" y="435031"/>
                </a:lnTo>
                <a:lnTo>
                  <a:pt x="1981256" y="414772"/>
                </a:lnTo>
                <a:lnTo>
                  <a:pt x="1980973" y="407653"/>
                </a:lnTo>
                <a:lnTo>
                  <a:pt x="1980973" y="400535"/>
                </a:lnTo>
                <a:lnTo>
                  <a:pt x="1981256" y="393143"/>
                </a:lnTo>
                <a:lnTo>
                  <a:pt x="1981823" y="386025"/>
                </a:lnTo>
                <a:lnTo>
                  <a:pt x="1982957" y="379181"/>
                </a:lnTo>
                <a:lnTo>
                  <a:pt x="1984659" y="372610"/>
                </a:lnTo>
                <a:lnTo>
                  <a:pt x="1985793" y="369051"/>
                </a:lnTo>
                <a:lnTo>
                  <a:pt x="1986644" y="366039"/>
                </a:lnTo>
                <a:lnTo>
                  <a:pt x="1988061" y="363027"/>
                </a:lnTo>
                <a:lnTo>
                  <a:pt x="1989479" y="360290"/>
                </a:lnTo>
                <a:lnTo>
                  <a:pt x="1991180" y="357279"/>
                </a:lnTo>
                <a:lnTo>
                  <a:pt x="1993164" y="354541"/>
                </a:lnTo>
                <a:lnTo>
                  <a:pt x="1995149" y="351803"/>
                </a:lnTo>
                <a:lnTo>
                  <a:pt x="1997417" y="349613"/>
                </a:lnTo>
                <a:lnTo>
                  <a:pt x="1999969" y="347423"/>
                </a:lnTo>
                <a:lnTo>
                  <a:pt x="2002521" y="345232"/>
                </a:lnTo>
                <a:lnTo>
                  <a:pt x="2005639" y="343315"/>
                </a:lnTo>
                <a:lnTo>
                  <a:pt x="2008758" y="341673"/>
                </a:lnTo>
                <a:lnTo>
                  <a:pt x="2012444" y="340304"/>
                </a:lnTo>
                <a:lnTo>
                  <a:pt x="2016413" y="338662"/>
                </a:lnTo>
                <a:lnTo>
                  <a:pt x="2020382" y="337567"/>
                </a:lnTo>
                <a:lnTo>
                  <a:pt x="2024919" y="336472"/>
                </a:lnTo>
                <a:lnTo>
                  <a:pt x="2029739" y="335924"/>
                </a:lnTo>
                <a:lnTo>
                  <a:pt x="2034558" y="335376"/>
                </a:lnTo>
                <a:lnTo>
                  <a:pt x="2039946" y="335102"/>
                </a:lnTo>
                <a:lnTo>
                  <a:pt x="2045616" y="335376"/>
                </a:lnTo>
                <a:lnTo>
                  <a:pt x="2108274" y="331269"/>
                </a:lnTo>
                <a:lnTo>
                  <a:pt x="2122734" y="329627"/>
                </a:lnTo>
                <a:lnTo>
                  <a:pt x="2136911" y="328258"/>
                </a:lnTo>
                <a:lnTo>
                  <a:pt x="2151087" y="326616"/>
                </a:lnTo>
                <a:lnTo>
                  <a:pt x="2165263" y="325521"/>
                </a:lnTo>
                <a:lnTo>
                  <a:pt x="2179722" y="324699"/>
                </a:lnTo>
                <a:lnTo>
                  <a:pt x="2193615" y="324151"/>
                </a:lnTo>
                <a:lnTo>
                  <a:pt x="2207791" y="323604"/>
                </a:lnTo>
                <a:lnTo>
                  <a:pt x="2221683" y="323604"/>
                </a:lnTo>
                <a:lnTo>
                  <a:pt x="2235576" y="323604"/>
                </a:lnTo>
                <a:lnTo>
                  <a:pt x="2249469" y="323878"/>
                </a:lnTo>
                <a:lnTo>
                  <a:pt x="2263362" y="324425"/>
                </a:lnTo>
                <a:lnTo>
                  <a:pt x="2276971" y="324973"/>
                </a:lnTo>
                <a:lnTo>
                  <a:pt x="2291147" y="326068"/>
                </a:lnTo>
                <a:lnTo>
                  <a:pt x="2304756" y="327711"/>
                </a:lnTo>
                <a:lnTo>
                  <a:pt x="2318365" y="329353"/>
                </a:lnTo>
                <a:lnTo>
                  <a:pt x="2331974" y="330996"/>
                </a:lnTo>
                <a:lnTo>
                  <a:pt x="2345299" y="333460"/>
                </a:lnTo>
                <a:lnTo>
                  <a:pt x="2358625" y="335924"/>
                </a:lnTo>
                <a:lnTo>
                  <a:pt x="2371950" y="338662"/>
                </a:lnTo>
                <a:lnTo>
                  <a:pt x="2385276" y="342220"/>
                </a:lnTo>
                <a:lnTo>
                  <a:pt x="2398602" y="345506"/>
                </a:lnTo>
                <a:lnTo>
                  <a:pt x="2411644" y="349613"/>
                </a:lnTo>
                <a:lnTo>
                  <a:pt x="2424686" y="353993"/>
                </a:lnTo>
                <a:lnTo>
                  <a:pt x="2437728" y="358647"/>
                </a:lnTo>
                <a:lnTo>
                  <a:pt x="2450487" y="363302"/>
                </a:lnTo>
                <a:lnTo>
                  <a:pt x="2463246" y="368777"/>
                </a:lnTo>
                <a:lnTo>
                  <a:pt x="2476004" y="374526"/>
                </a:lnTo>
                <a:lnTo>
                  <a:pt x="2488762" y="380823"/>
                </a:lnTo>
                <a:lnTo>
                  <a:pt x="2501238" y="387394"/>
                </a:lnTo>
                <a:lnTo>
                  <a:pt x="2513712" y="394238"/>
                </a:lnTo>
                <a:lnTo>
                  <a:pt x="2526187" y="401630"/>
                </a:lnTo>
                <a:lnTo>
                  <a:pt x="2538379" y="409569"/>
                </a:lnTo>
                <a:lnTo>
                  <a:pt x="2546034" y="413950"/>
                </a:lnTo>
                <a:lnTo>
                  <a:pt x="2553405" y="418330"/>
                </a:lnTo>
                <a:lnTo>
                  <a:pt x="2561343" y="422437"/>
                </a:lnTo>
                <a:lnTo>
                  <a:pt x="2569282" y="425996"/>
                </a:lnTo>
                <a:lnTo>
                  <a:pt x="2585726" y="433114"/>
                </a:lnTo>
                <a:lnTo>
                  <a:pt x="2593665" y="436947"/>
                </a:lnTo>
                <a:lnTo>
                  <a:pt x="2601604" y="440507"/>
                </a:lnTo>
                <a:lnTo>
                  <a:pt x="2616914" y="425996"/>
                </a:lnTo>
                <a:lnTo>
                  <a:pt x="2608692" y="418878"/>
                </a:lnTo>
                <a:lnTo>
                  <a:pt x="2601604" y="412307"/>
                </a:lnTo>
                <a:lnTo>
                  <a:pt x="2595650" y="406011"/>
                </a:lnTo>
                <a:lnTo>
                  <a:pt x="2591397" y="399988"/>
                </a:lnTo>
                <a:lnTo>
                  <a:pt x="2589129" y="397250"/>
                </a:lnTo>
                <a:lnTo>
                  <a:pt x="2587712" y="394512"/>
                </a:lnTo>
                <a:lnTo>
                  <a:pt x="2586577" y="392048"/>
                </a:lnTo>
                <a:lnTo>
                  <a:pt x="2585726" y="389584"/>
                </a:lnTo>
                <a:lnTo>
                  <a:pt x="2585159" y="387394"/>
                </a:lnTo>
                <a:lnTo>
                  <a:pt x="2584876" y="385204"/>
                </a:lnTo>
                <a:lnTo>
                  <a:pt x="2584876" y="383013"/>
                </a:lnTo>
                <a:lnTo>
                  <a:pt x="2585443" y="381097"/>
                </a:lnTo>
                <a:lnTo>
                  <a:pt x="2586294" y="379454"/>
                </a:lnTo>
                <a:lnTo>
                  <a:pt x="2587144" y="377811"/>
                </a:lnTo>
                <a:lnTo>
                  <a:pt x="2588563" y="375895"/>
                </a:lnTo>
                <a:lnTo>
                  <a:pt x="2590263" y="374526"/>
                </a:lnTo>
                <a:lnTo>
                  <a:pt x="2592815" y="373431"/>
                </a:lnTo>
                <a:lnTo>
                  <a:pt x="2595083" y="372063"/>
                </a:lnTo>
                <a:lnTo>
                  <a:pt x="2598201" y="370967"/>
                </a:lnTo>
                <a:lnTo>
                  <a:pt x="2601321" y="370146"/>
                </a:lnTo>
                <a:lnTo>
                  <a:pt x="2605290" y="369325"/>
                </a:lnTo>
                <a:lnTo>
                  <a:pt x="2608975" y="368777"/>
                </a:lnTo>
                <a:lnTo>
                  <a:pt x="2613512" y="368230"/>
                </a:lnTo>
                <a:lnTo>
                  <a:pt x="2618332" y="367955"/>
                </a:lnTo>
                <a:lnTo>
                  <a:pt x="2629106" y="367682"/>
                </a:lnTo>
                <a:lnTo>
                  <a:pt x="2641581" y="367955"/>
                </a:lnTo>
                <a:lnTo>
                  <a:pt x="2641864" y="363849"/>
                </a:lnTo>
                <a:lnTo>
                  <a:pt x="2642148" y="360290"/>
                </a:lnTo>
                <a:lnTo>
                  <a:pt x="2641864" y="356457"/>
                </a:lnTo>
                <a:lnTo>
                  <a:pt x="2641014" y="353446"/>
                </a:lnTo>
                <a:lnTo>
                  <a:pt x="2640163" y="350160"/>
                </a:lnTo>
                <a:lnTo>
                  <a:pt x="2638745" y="347148"/>
                </a:lnTo>
                <a:lnTo>
                  <a:pt x="2637044" y="344137"/>
                </a:lnTo>
                <a:lnTo>
                  <a:pt x="2635059" y="341673"/>
                </a:lnTo>
                <a:lnTo>
                  <a:pt x="2633075" y="338662"/>
                </a:lnTo>
                <a:lnTo>
                  <a:pt x="2630807" y="336472"/>
                </a:lnTo>
                <a:lnTo>
                  <a:pt x="2625420" y="331544"/>
                </a:lnTo>
                <a:lnTo>
                  <a:pt x="2619750" y="327436"/>
                </a:lnTo>
                <a:lnTo>
                  <a:pt x="2613796" y="323056"/>
                </a:lnTo>
                <a:lnTo>
                  <a:pt x="2608125" y="318676"/>
                </a:lnTo>
                <a:lnTo>
                  <a:pt x="2602455" y="314569"/>
                </a:lnTo>
                <a:lnTo>
                  <a:pt x="2597351" y="309642"/>
                </a:lnTo>
                <a:lnTo>
                  <a:pt x="2595083" y="307177"/>
                </a:lnTo>
                <a:lnTo>
                  <a:pt x="2593099" y="304714"/>
                </a:lnTo>
                <a:lnTo>
                  <a:pt x="2591397" y="301976"/>
                </a:lnTo>
                <a:lnTo>
                  <a:pt x="2589696" y="299238"/>
                </a:lnTo>
                <a:lnTo>
                  <a:pt x="2588563" y="296226"/>
                </a:lnTo>
                <a:lnTo>
                  <a:pt x="2587712" y="292941"/>
                </a:lnTo>
                <a:lnTo>
                  <a:pt x="2587144" y="289930"/>
                </a:lnTo>
                <a:lnTo>
                  <a:pt x="2586860" y="286097"/>
                </a:lnTo>
                <a:lnTo>
                  <a:pt x="2587144" y="282537"/>
                </a:lnTo>
                <a:lnTo>
                  <a:pt x="2587995" y="278431"/>
                </a:lnTo>
                <a:lnTo>
                  <a:pt x="2602738" y="254886"/>
                </a:lnTo>
                <a:lnTo>
                  <a:pt x="2618048" y="231067"/>
                </a:lnTo>
                <a:lnTo>
                  <a:pt x="2610393" y="226414"/>
                </a:lnTo>
                <a:lnTo>
                  <a:pt x="2603305" y="221486"/>
                </a:lnTo>
                <a:lnTo>
                  <a:pt x="2599903" y="218748"/>
                </a:lnTo>
                <a:lnTo>
                  <a:pt x="2596500" y="216010"/>
                </a:lnTo>
                <a:lnTo>
                  <a:pt x="2593665" y="213272"/>
                </a:lnTo>
                <a:lnTo>
                  <a:pt x="2590547" y="210260"/>
                </a:lnTo>
                <a:lnTo>
                  <a:pt x="2588279" y="207249"/>
                </a:lnTo>
                <a:lnTo>
                  <a:pt x="2586294" y="203964"/>
                </a:lnTo>
                <a:lnTo>
                  <a:pt x="2584309" y="200679"/>
                </a:lnTo>
                <a:lnTo>
                  <a:pt x="2583175" y="196846"/>
                </a:lnTo>
                <a:lnTo>
                  <a:pt x="2582608" y="193013"/>
                </a:lnTo>
                <a:lnTo>
                  <a:pt x="2582608" y="189180"/>
                </a:lnTo>
                <a:lnTo>
                  <a:pt x="2583175" y="184525"/>
                </a:lnTo>
                <a:lnTo>
                  <a:pt x="2584309" y="179872"/>
                </a:lnTo>
                <a:lnTo>
                  <a:pt x="2586294" y="175764"/>
                </a:lnTo>
                <a:lnTo>
                  <a:pt x="2588563" y="171932"/>
                </a:lnTo>
                <a:lnTo>
                  <a:pt x="2590831" y="169194"/>
                </a:lnTo>
                <a:lnTo>
                  <a:pt x="2593665" y="166730"/>
                </a:lnTo>
                <a:lnTo>
                  <a:pt x="2596500" y="164813"/>
                </a:lnTo>
                <a:lnTo>
                  <a:pt x="2599903" y="163718"/>
                </a:lnTo>
                <a:lnTo>
                  <a:pt x="2603022" y="162897"/>
                </a:lnTo>
                <a:lnTo>
                  <a:pt x="2606707" y="162350"/>
                </a:lnTo>
                <a:lnTo>
                  <a:pt x="2610109" y="162350"/>
                </a:lnTo>
                <a:lnTo>
                  <a:pt x="2614079" y="162623"/>
                </a:lnTo>
                <a:lnTo>
                  <a:pt x="2618048" y="162897"/>
                </a:lnTo>
                <a:lnTo>
                  <a:pt x="2621734" y="163445"/>
                </a:lnTo>
                <a:lnTo>
                  <a:pt x="2629673" y="165088"/>
                </a:lnTo>
                <a:lnTo>
                  <a:pt x="2637611" y="166730"/>
                </a:lnTo>
                <a:lnTo>
                  <a:pt x="2641581" y="167278"/>
                </a:lnTo>
                <a:lnTo>
                  <a:pt x="2645266" y="167551"/>
                </a:lnTo>
                <a:lnTo>
                  <a:pt x="2648101" y="167551"/>
                </a:lnTo>
                <a:lnTo>
                  <a:pt x="2651221" y="167278"/>
                </a:lnTo>
                <a:lnTo>
                  <a:pt x="2653772" y="166456"/>
                </a:lnTo>
                <a:lnTo>
                  <a:pt x="2655757" y="165635"/>
                </a:lnTo>
                <a:lnTo>
                  <a:pt x="2657742" y="164266"/>
                </a:lnTo>
                <a:lnTo>
                  <a:pt x="2659442" y="162623"/>
                </a:lnTo>
                <a:lnTo>
                  <a:pt x="2660576" y="160707"/>
                </a:lnTo>
                <a:lnTo>
                  <a:pt x="2661710" y="158790"/>
                </a:lnTo>
                <a:lnTo>
                  <a:pt x="2662561" y="156600"/>
                </a:lnTo>
                <a:lnTo>
                  <a:pt x="2663411" y="153862"/>
                </a:lnTo>
                <a:lnTo>
                  <a:pt x="2663979" y="151399"/>
                </a:lnTo>
                <a:lnTo>
                  <a:pt x="2664263" y="148387"/>
                </a:lnTo>
                <a:lnTo>
                  <a:pt x="2664263" y="142364"/>
                </a:lnTo>
                <a:lnTo>
                  <a:pt x="2647818" y="129497"/>
                </a:lnTo>
                <a:lnTo>
                  <a:pt x="2645833" y="126485"/>
                </a:lnTo>
                <a:lnTo>
                  <a:pt x="2642998" y="123199"/>
                </a:lnTo>
                <a:lnTo>
                  <a:pt x="2640163" y="120188"/>
                </a:lnTo>
                <a:lnTo>
                  <a:pt x="2637327" y="117176"/>
                </a:lnTo>
                <a:lnTo>
                  <a:pt x="2630807" y="111975"/>
                </a:lnTo>
                <a:lnTo>
                  <a:pt x="2623435" y="106499"/>
                </a:lnTo>
                <a:lnTo>
                  <a:pt x="2608408" y="96096"/>
                </a:lnTo>
                <a:lnTo>
                  <a:pt x="2601321" y="90894"/>
                </a:lnTo>
                <a:lnTo>
                  <a:pt x="2594516" y="85418"/>
                </a:lnTo>
                <a:lnTo>
                  <a:pt x="2591397" y="82681"/>
                </a:lnTo>
                <a:lnTo>
                  <a:pt x="2588279" y="79669"/>
                </a:lnTo>
                <a:lnTo>
                  <a:pt x="2585726" y="76658"/>
                </a:lnTo>
                <a:lnTo>
                  <a:pt x="2583175" y="73646"/>
                </a:lnTo>
                <a:lnTo>
                  <a:pt x="2581190" y="70087"/>
                </a:lnTo>
                <a:lnTo>
                  <a:pt x="2579490" y="66801"/>
                </a:lnTo>
                <a:lnTo>
                  <a:pt x="2577788" y="62969"/>
                </a:lnTo>
                <a:lnTo>
                  <a:pt x="2576654" y="59136"/>
                </a:lnTo>
                <a:lnTo>
                  <a:pt x="2576087" y="55303"/>
                </a:lnTo>
                <a:lnTo>
                  <a:pt x="2575804" y="50922"/>
                </a:lnTo>
                <a:lnTo>
                  <a:pt x="2576087" y="46269"/>
                </a:lnTo>
                <a:lnTo>
                  <a:pt x="2576654" y="41888"/>
                </a:lnTo>
                <a:lnTo>
                  <a:pt x="2578355" y="36960"/>
                </a:lnTo>
                <a:lnTo>
                  <a:pt x="2580056" y="31485"/>
                </a:lnTo>
                <a:lnTo>
                  <a:pt x="2582324" y="26009"/>
                </a:lnTo>
                <a:lnTo>
                  <a:pt x="2585726" y="20260"/>
                </a:lnTo>
                <a:lnTo>
                  <a:pt x="2595367" y="17248"/>
                </a:lnTo>
                <a:lnTo>
                  <a:pt x="2605290" y="14236"/>
                </a:lnTo>
                <a:lnTo>
                  <a:pt x="2615213" y="11773"/>
                </a:lnTo>
                <a:lnTo>
                  <a:pt x="2625136" y="9309"/>
                </a:lnTo>
                <a:lnTo>
                  <a:pt x="2635059" y="7392"/>
                </a:lnTo>
                <a:lnTo>
                  <a:pt x="2644983" y="5750"/>
                </a:lnTo>
                <a:lnTo>
                  <a:pt x="2654623" y="4381"/>
                </a:lnTo>
                <a:lnTo>
                  <a:pt x="2664547" y="2738"/>
                </a:lnTo>
                <a:lnTo>
                  <a:pt x="2674469" y="1917"/>
                </a:lnTo>
                <a:lnTo>
                  <a:pt x="2684392" y="1095"/>
                </a:lnTo>
                <a:lnTo>
                  <a:pt x="2694032" y="548"/>
                </a:lnTo>
                <a:close/>
              </a:path>
            </a:pathLst>
          </a:custGeom>
        </p:spPr>
      </p:pic>
      <p:sp>
        <p:nvSpPr>
          <p:cNvPr id="20" name="Rectangle 19">
            <a:extLst>
              <a:ext uri="{FF2B5EF4-FFF2-40B4-BE49-F238E27FC236}">
                <a16:creationId xmlns="" xmlns:a16="http://schemas.microsoft.com/office/drawing/2014/main" id="{14256AD3-5E84-A440-B58B-D80A1F5B5C30}"/>
              </a:ext>
            </a:extLst>
          </p:cNvPr>
          <p:cNvSpPr/>
          <p:nvPr/>
        </p:nvSpPr>
        <p:spPr>
          <a:xfrm>
            <a:off x="296840" y="4794526"/>
            <a:ext cx="11348629" cy="1154162"/>
          </a:xfrm>
          <a:prstGeom prst="rect">
            <a:avLst/>
          </a:prstGeom>
        </p:spPr>
        <p:txBody>
          <a:bodyPr wrap="square">
            <a:spAutoFit/>
          </a:bodyPr>
          <a:lstStyle/>
          <a:p>
            <a:pPr lvl="0" algn="justLow">
              <a:lnSpc>
                <a:spcPct val="150000"/>
              </a:lnSpc>
            </a:pPr>
            <a:r>
              <a:rPr lang="ar-EG" sz="2400" b="1" dirty="0">
                <a:solidFill>
                  <a:srgbClr val="002060"/>
                </a:solidFill>
                <a:ea typeface="Calibri" panose="020F0502020204030204" pitchFamily="34" charset="0"/>
                <a:cs typeface="Sakkal Majalla" panose="02000000000000000000" pitchFamily="2" charset="-78"/>
              </a:rPr>
              <a:t> وهنا يتم ترجمة النظام في شكل إجراءات تنفيذية وخطوات متسلسلة والتي تعنى بمتابعة الأداء وقياسه، الأشخاص المعنيين بمتابعة الأداء، النماذج التي سيتم استخدامها</a:t>
            </a:r>
            <a:endParaRPr kumimoji="0" lang="ar-EG" sz="24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Sakkal Majalla" panose="02000000000000000000" pitchFamily="2" charset="-78"/>
            </a:endParaRPr>
          </a:p>
        </p:txBody>
      </p:sp>
      <p:grpSp>
        <p:nvGrpSpPr>
          <p:cNvPr id="21" name="Group 20">
            <a:extLst>
              <a:ext uri="{FF2B5EF4-FFF2-40B4-BE49-F238E27FC236}">
                <a16:creationId xmlns="" xmlns:a16="http://schemas.microsoft.com/office/drawing/2014/main" id="{4E43804A-8ACE-D220-66F5-3553D1A6E949}"/>
              </a:ext>
            </a:extLst>
          </p:cNvPr>
          <p:cNvGrpSpPr/>
          <p:nvPr/>
        </p:nvGrpSpPr>
        <p:grpSpPr>
          <a:xfrm>
            <a:off x="7329590" y="3988147"/>
            <a:ext cx="4640437" cy="806379"/>
            <a:chOff x="4198678" y="-1211"/>
            <a:chExt cx="5896129" cy="658276"/>
          </a:xfrm>
        </p:grpSpPr>
        <p:pic>
          <p:nvPicPr>
            <p:cNvPr id="22" name="Picture 21">
              <a:extLst>
                <a:ext uri="{FF2B5EF4-FFF2-40B4-BE49-F238E27FC236}">
                  <a16:creationId xmlns="" xmlns:a16="http://schemas.microsoft.com/office/drawing/2014/main" id="{47E84EAC-0737-17A8-8D80-16395AFB0A7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9422996" y="2"/>
              <a:ext cx="593702" cy="591807"/>
            </a:xfrm>
            <a:prstGeom prst="rect">
              <a:avLst/>
            </a:prstGeom>
          </p:spPr>
        </p:pic>
        <p:grpSp>
          <p:nvGrpSpPr>
            <p:cNvPr id="23" name="Group 22">
              <a:extLst>
                <a:ext uri="{FF2B5EF4-FFF2-40B4-BE49-F238E27FC236}">
                  <a16:creationId xmlns="" xmlns:a16="http://schemas.microsoft.com/office/drawing/2014/main" id="{4BD9AABF-463B-1AC1-C242-8E5143E2A3A4}"/>
                </a:ext>
              </a:extLst>
            </p:cNvPr>
            <p:cNvGrpSpPr/>
            <p:nvPr/>
          </p:nvGrpSpPr>
          <p:grpSpPr>
            <a:xfrm>
              <a:off x="4198678" y="-1211"/>
              <a:ext cx="5896129" cy="658276"/>
              <a:chOff x="1162723" y="17759"/>
              <a:chExt cx="1632791" cy="283883"/>
            </a:xfrm>
          </p:grpSpPr>
          <p:sp>
            <p:nvSpPr>
              <p:cNvPr id="24" name="Rectangle 23">
                <a:extLst>
                  <a:ext uri="{FF2B5EF4-FFF2-40B4-BE49-F238E27FC236}">
                    <a16:creationId xmlns="" xmlns:a16="http://schemas.microsoft.com/office/drawing/2014/main" id="{0D905B4D-1336-6D6D-3457-6D72308A26C6}"/>
                  </a:ext>
                </a:extLst>
              </p:cNvPr>
              <p:cNvSpPr/>
              <p:nvPr/>
            </p:nvSpPr>
            <p:spPr>
              <a:xfrm>
                <a:off x="1162723" y="17759"/>
                <a:ext cx="1420094" cy="283883"/>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justLow" defTabSz="914400" rtl="1" eaLnBrk="1" fontAlgn="auto" latinLnBrk="0" hangingPunct="1">
                  <a:lnSpc>
                    <a:spcPct val="106000"/>
                  </a:lnSpc>
                  <a:spcBef>
                    <a:spcPts val="0"/>
                  </a:spcBef>
                  <a:spcAft>
                    <a:spcPts val="0"/>
                  </a:spcAft>
                  <a:buClrTx/>
                  <a:buSzTx/>
                  <a:buFontTx/>
                  <a:buNone/>
                  <a:tabLst>
                    <a:tab pos="2637155" algn="ctr"/>
                    <a:tab pos="5274310" algn="r"/>
                  </a:tabLst>
                  <a:defRPr/>
                </a:pPr>
                <a:r>
                  <a:rPr kumimoji="0" lang="ar-SA"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Adobe Arabic" panose="02040503050201020203" pitchFamily="18" charset="-78"/>
                  </a:rPr>
                  <a:t>وضع إجراءات نظام الحوافز والمكافآت:</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Arial" panose="020B0604020202020204" pitchFamily="34" charset="0"/>
                </a:endParaRPr>
              </a:p>
            </p:txBody>
          </p:sp>
          <p:sp>
            <p:nvSpPr>
              <p:cNvPr id="25" name="Rectangle 24">
                <a:extLst>
                  <a:ext uri="{FF2B5EF4-FFF2-40B4-BE49-F238E27FC236}">
                    <a16:creationId xmlns="" xmlns:a16="http://schemas.microsoft.com/office/drawing/2014/main" id="{A7DA10DC-79C0-3E9C-07A0-FE7440143EFD}"/>
                  </a:ext>
                </a:extLst>
              </p:cNvPr>
              <p:cNvSpPr/>
              <p:nvPr/>
            </p:nvSpPr>
            <p:spPr>
              <a:xfrm>
                <a:off x="2662781" y="18282"/>
                <a:ext cx="132733" cy="226637"/>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lvl="0" indent="0" algn="ctr" defTabSz="914400" rtl="1" eaLnBrk="1" fontAlgn="auto" latinLnBrk="0" hangingPunct="1">
                  <a:lnSpc>
                    <a:spcPct val="106000"/>
                  </a:lnSpc>
                  <a:spcBef>
                    <a:spcPts val="0"/>
                  </a:spcBef>
                  <a:spcAft>
                    <a:spcPts val="0"/>
                  </a:spcAft>
                  <a:buClrTx/>
                  <a:buSzTx/>
                  <a:buFontTx/>
                  <a:buNone/>
                  <a:tabLst>
                    <a:tab pos="2637155" algn="ctr"/>
                    <a:tab pos="5274310" algn="r"/>
                  </a:tabLst>
                  <a:defRPr/>
                </a:pPr>
                <a:r>
                  <a:rPr kumimoji="0" lang="ar-SA" sz="28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dobe Arabic" panose="02040503050201020203" pitchFamily="18" charset="-78"/>
                  </a:rPr>
                  <a:t>4</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Arial" panose="020B0604020202020204" pitchFamily="34" charset="0"/>
                </a:endParaRPr>
              </a:p>
            </p:txBody>
          </p:sp>
        </p:grpSp>
      </p:gr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4912167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1000" fill="hold"/>
                                        <p:tgtEl>
                                          <p:spTgt spid="21"/>
                                        </p:tgtEl>
                                        <p:attrNameLst>
                                          <p:attrName>ppt_w</p:attrName>
                                        </p:attrNameLst>
                                      </p:cBhvr>
                                      <p:tavLst>
                                        <p:tav tm="0">
                                          <p:val>
                                            <p:fltVal val="0"/>
                                          </p:val>
                                        </p:tav>
                                        <p:tav tm="100000">
                                          <p:val>
                                            <p:strVal val="#ppt_w"/>
                                          </p:val>
                                        </p:tav>
                                      </p:tavLst>
                                    </p:anim>
                                    <p:anim calcmode="lin" valueType="num">
                                      <p:cBhvr>
                                        <p:cTn id="22" dur="1000" fill="hold"/>
                                        <p:tgtEl>
                                          <p:spTgt spid="21"/>
                                        </p:tgtEl>
                                        <p:attrNameLst>
                                          <p:attrName>ppt_h</p:attrName>
                                        </p:attrNameLst>
                                      </p:cBhvr>
                                      <p:tavLst>
                                        <p:tav tm="0">
                                          <p:val>
                                            <p:fltVal val="0"/>
                                          </p:val>
                                        </p:tav>
                                        <p:tav tm="100000">
                                          <p:val>
                                            <p:strVal val="#ppt_h"/>
                                          </p:val>
                                        </p:tav>
                                      </p:tavLst>
                                    </p:anim>
                                    <p:anim calcmode="lin" valueType="num">
                                      <p:cBhvr>
                                        <p:cTn id="23" dur="1000" fill="hold"/>
                                        <p:tgtEl>
                                          <p:spTgt spid="21"/>
                                        </p:tgtEl>
                                        <p:attrNameLst>
                                          <p:attrName>style.rotation</p:attrName>
                                        </p:attrNameLst>
                                      </p:cBhvr>
                                      <p:tavLst>
                                        <p:tav tm="0">
                                          <p:val>
                                            <p:fltVal val="90"/>
                                          </p:val>
                                        </p:tav>
                                        <p:tav tm="100000">
                                          <p:val>
                                            <p:fltVal val="0"/>
                                          </p:val>
                                        </p:tav>
                                      </p:tavLst>
                                    </p:anim>
                                    <p:animEffect transition="in" filter="fade">
                                      <p:cBhvr>
                                        <p:cTn id="24" dur="10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ppt_x"/>
                                          </p:val>
                                        </p:tav>
                                        <p:tav tm="100000">
                                          <p:val>
                                            <p:strVal val="#ppt_x"/>
                                          </p:val>
                                        </p:tav>
                                      </p:tavLst>
                                    </p:anim>
                                    <p:anim calcmode="lin" valueType="num">
                                      <p:cBhvr additive="base">
                                        <p:cTn id="3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sp>
        <p:nvSpPr>
          <p:cNvPr id="12" name="Rectangle 11">
            <a:extLst>
              <a:ext uri="{FF2B5EF4-FFF2-40B4-BE49-F238E27FC236}">
                <a16:creationId xmlns="" xmlns:a16="http://schemas.microsoft.com/office/drawing/2014/main" id="{44D82CE1-8A4B-AB8C-41E5-63EFF5080E86}"/>
              </a:ext>
            </a:extLst>
          </p:cNvPr>
          <p:cNvSpPr/>
          <p:nvPr/>
        </p:nvSpPr>
        <p:spPr>
          <a:xfrm>
            <a:off x="-1" y="161582"/>
            <a:ext cx="5802230" cy="684803"/>
          </a:xfrm>
          <a:prstGeom prst="rect">
            <a:avLst/>
          </a:prstGeom>
        </p:spPr>
        <p:txBody>
          <a:bodyPr wrap="square">
            <a:spAutoFit/>
          </a:bodyPr>
          <a:lstStyle/>
          <a:p>
            <a:pPr lvl="0" algn="justLow">
              <a:lnSpc>
                <a:spcPct val="150000"/>
              </a:lnSpc>
            </a:pPr>
            <a:r>
              <a:rPr lang="ar-EG" sz="2800" b="1" dirty="0">
                <a:solidFill>
                  <a:srgbClr val="00B050"/>
                </a:solidFill>
                <a:ea typeface="Calibri" panose="020F0502020204030204" pitchFamily="34" charset="0"/>
                <a:cs typeface="Sakkal Majalla" panose="02000000000000000000" pitchFamily="2" charset="-78"/>
              </a:rPr>
              <a:t>وتوقيتات تقديمها او منحها للمستحقين، وهي كما يلي:</a:t>
            </a:r>
            <a:endParaRPr kumimoji="0" lang="ar-EG" sz="2800" b="1" i="0" u="none" strike="noStrike" kern="1200" cap="none" spc="0" normalizeH="0" baseline="0" noProof="0" dirty="0">
              <a:ln>
                <a:noFill/>
              </a:ln>
              <a:solidFill>
                <a:srgbClr val="00B050"/>
              </a:solidFill>
              <a:effectLst/>
              <a:uLnTx/>
              <a:uFillTx/>
              <a:latin typeface="Calibri" panose="020F0502020204030204"/>
              <a:ea typeface="Calibri" panose="020F0502020204030204" pitchFamily="34" charset="0"/>
              <a:cs typeface="Sakkal Majalla" panose="02000000000000000000" pitchFamily="2" charset="-78"/>
            </a:endParaRPr>
          </a:p>
        </p:txBody>
      </p:sp>
      <p:sp>
        <p:nvSpPr>
          <p:cNvPr id="20" name="Rectangle 19">
            <a:extLst>
              <a:ext uri="{FF2B5EF4-FFF2-40B4-BE49-F238E27FC236}">
                <a16:creationId xmlns="" xmlns:a16="http://schemas.microsoft.com/office/drawing/2014/main" id="{14256AD3-5E84-A440-B58B-D80A1F5B5C30}"/>
              </a:ext>
            </a:extLst>
          </p:cNvPr>
          <p:cNvSpPr/>
          <p:nvPr/>
        </p:nvSpPr>
        <p:spPr>
          <a:xfrm>
            <a:off x="335225" y="2107533"/>
            <a:ext cx="11348629" cy="1708160"/>
          </a:xfrm>
          <a:prstGeom prst="rect">
            <a:avLst/>
          </a:prstGeom>
        </p:spPr>
        <p:txBody>
          <a:bodyPr wrap="square">
            <a:spAutoFit/>
          </a:bodyPr>
          <a:lstStyle/>
          <a:p>
            <a:pPr lvl="0" algn="justLow">
              <a:lnSpc>
                <a:spcPct val="150000"/>
              </a:lnSpc>
            </a:pPr>
            <a:r>
              <a:rPr lang="ar-EG" sz="2400" b="1" dirty="0">
                <a:solidFill>
                  <a:srgbClr val="002060"/>
                </a:solidFill>
                <a:ea typeface="Calibri" panose="020F0502020204030204" pitchFamily="34" charset="0"/>
                <a:cs typeface="Sakkal Majalla" panose="02000000000000000000" pitchFamily="2" charset="-78"/>
              </a:rPr>
              <a:t>ويقصد به تحديد وتوصيف دور كل مدير للقيام بمتابعة أداء موظفيه، وتسجيل حالات الأداء المتميز الذي يستحق المكافأة </a:t>
            </a:r>
            <a:r>
              <a:rPr lang="ar-SA" sz="2400" b="1" dirty="0">
                <a:solidFill>
                  <a:srgbClr val="002060"/>
                </a:solidFill>
                <a:ea typeface="Calibri" panose="020F0502020204030204" pitchFamily="34" charset="0"/>
                <a:cs typeface="Sakkal Majalla" panose="02000000000000000000" pitchFamily="2" charset="-78"/>
              </a:rPr>
              <a:t/>
            </a:r>
            <a:br>
              <a:rPr lang="ar-SA" sz="2400" b="1" dirty="0">
                <a:solidFill>
                  <a:srgbClr val="002060"/>
                </a:solidFill>
                <a:ea typeface="Calibri" panose="020F0502020204030204" pitchFamily="34" charset="0"/>
                <a:cs typeface="Sakkal Majalla" panose="02000000000000000000" pitchFamily="2" charset="-78"/>
              </a:rPr>
            </a:br>
            <a:r>
              <a:rPr lang="ar-EG" sz="2400" b="1" dirty="0">
                <a:solidFill>
                  <a:srgbClr val="002060"/>
                </a:solidFill>
                <a:ea typeface="Calibri" panose="020F0502020204030204" pitchFamily="34" charset="0"/>
                <a:cs typeface="Sakkal Majalla" panose="02000000000000000000" pitchFamily="2" charset="-78"/>
              </a:rPr>
              <a:t>أو الإخفاقات التي تستوجب إجراء تأديبي او عقوبة إدارية، مع توفير النماذج المخصصة لهذا الغرض تحت يد كل مدير ليتسنى له القيام بهذا الدور من دون تلكؤ او تأخير ورفع تقاريره للجهات المعنية في الوقت المحدد</a:t>
            </a:r>
          </a:p>
        </p:txBody>
      </p:sp>
      <p:grpSp>
        <p:nvGrpSpPr>
          <p:cNvPr id="2" name="Group 1">
            <a:extLst>
              <a:ext uri="{FF2B5EF4-FFF2-40B4-BE49-F238E27FC236}">
                <a16:creationId xmlns="" xmlns:a16="http://schemas.microsoft.com/office/drawing/2014/main" id="{488A34E9-7F91-3CEB-BDC1-529DEE796242}"/>
              </a:ext>
            </a:extLst>
          </p:cNvPr>
          <p:cNvGrpSpPr/>
          <p:nvPr/>
        </p:nvGrpSpPr>
        <p:grpSpPr>
          <a:xfrm>
            <a:off x="9709190" y="1450006"/>
            <a:ext cx="2247444" cy="613468"/>
            <a:chOff x="-816971" y="0"/>
            <a:chExt cx="7007587" cy="1659570"/>
          </a:xfrm>
        </p:grpSpPr>
        <p:grpSp>
          <p:nvGrpSpPr>
            <p:cNvPr id="5" name="Group 4">
              <a:extLst>
                <a:ext uri="{FF2B5EF4-FFF2-40B4-BE49-F238E27FC236}">
                  <a16:creationId xmlns="" xmlns:a16="http://schemas.microsoft.com/office/drawing/2014/main" id="{5C838810-8F82-872B-F4B6-3D26F7B05FF2}"/>
                </a:ext>
              </a:extLst>
            </p:cNvPr>
            <p:cNvGrpSpPr/>
            <p:nvPr/>
          </p:nvGrpSpPr>
          <p:grpSpPr>
            <a:xfrm>
              <a:off x="-812361" y="0"/>
              <a:ext cx="7002976" cy="1557725"/>
              <a:chOff x="-812361" y="0"/>
              <a:chExt cx="7002976" cy="1557725"/>
            </a:xfrm>
          </p:grpSpPr>
          <p:sp>
            <p:nvSpPr>
              <p:cNvPr id="15" name="Rounded Rectangle 767855">
                <a:extLst>
                  <a:ext uri="{FF2B5EF4-FFF2-40B4-BE49-F238E27FC236}">
                    <a16:creationId xmlns="" xmlns:a16="http://schemas.microsoft.com/office/drawing/2014/main" id="{C276CC27-DD40-7B50-39A1-4F5D8454BFD3}"/>
                  </a:ext>
                </a:extLst>
              </p:cNvPr>
              <p:cNvSpPr/>
              <p:nvPr/>
            </p:nvSpPr>
            <p:spPr>
              <a:xfrm>
                <a:off x="0" y="0"/>
                <a:ext cx="6190615" cy="1478280"/>
              </a:xfrm>
              <a:prstGeom prst="roundRect">
                <a:avLst>
                  <a:gd name="adj" fmla="val 12849"/>
                </a:avLst>
              </a:prstGeom>
              <a:solidFill>
                <a:srgbClr val="00B050"/>
              </a:solidFill>
              <a:ln w="1905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Text" lastClr="000000"/>
                  </a:solidFill>
                  <a:effectLst/>
                  <a:uLnTx/>
                  <a:uFillTx/>
                </a:endParaRPr>
              </a:p>
            </p:txBody>
          </p:sp>
          <p:sp>
            <p:nvSpPr>
              <p:cNvPr id="16" name="Rounded Rectangle 767856">
                <a:extLst>
                  <a:ext uri="{FF2B5EF4-FFF2-40B4-BE49-F238E27FC236}">
                    <a16:creationId xmlns="" xmlns:a16="http://schemas.microsoft.com/office/drawing/2014/main" id="{273D5C73-31D8-B0C7-AD8A-5EE1762396B7}"/>
                  </a:ext>
                </a:extLst>
              </p:cNvPr>
              <p:cNvSpPr/>
              <p:nvPr/>
            </p:nvSpPr>
            <p:spPr>
              <a:xfrm>
                <a:off x="-812361" y="79023"/>
                <a:ext cx="6152445" cy="1478702"/>
              </a:xfrm>
              <a:prstGeom prst="roundRect">
                <a:avLst>
                  <a:gd name="adj" fmla="val 12849"/>
                </a:avLst>
              </a:prstGeom>
              <a:solidFill>
                <a:sysClr val="window" lastClr="FFFFFF"/>
              </a:solidFill>
              <a:ln w="1905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Text" lastClr="000000"/>
                  </a:solidFill>
                  <a:effectLst/>
                  <a:uLnTx/>
                  <a:uFillTx/>
                </a:endParaRPr>
              </a:p>
            </p:txBody>
          </p:sp>
        </p:grpSp>
        <p:sp>
          <p:nvSpPr>
            <p:cNvPr id="9" name="Text Box 767857">
              <a:extLst>
                <a:ext uri="{FF2B5EF4-FFF2-40B4-BE49-F238E27FC236}">
                  <a16:creationId xmlns="" xmlns:a16="http://schemas.microsoft.com/office/drawing/2014/main" id="{3A8E09F0-7FCD-71DE-D9C3-8350975F67E9}"/>
                </a:ext>
              </a:extLst>
            </p:cNvPr>
            <p:cNvSpPr txBox="1"/>
            <p:nvPr/>
          </p:nvSpPr>
          <p:spPr>
            <a:xfrm>
              <a:off x="-816971" y="104589"/>
              <a:ext cx="5959453" cy="1489712"/>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تحديد الأدوار</a:t>
              </a:r>
              <a:endParaRPr kumimoji="0" lang="en-US" sz="28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4" name="Text Box 767858">
              <a:extLst>
                <a:ext uri="{FF2B5EF4-FFF2-40B4-BE49-F238E27FC236}">
                  <a16:creationId xmlns="" xmlns:a16="http://schemas.microsoft.com/office/drawing/2014/main" id="{D2D915A8-9104-6B42-95E3-D898ABF64C73}"/>
                </a:ext>
              </a:extLst>
            </p:cNvPr>
            <p:cNvSpPr txBox="1"/>
            <p:nvPr/>
          </p:nvSpPr>
          <p:spPr>
            <a:xfrm>
              <a:off x="5142484" y="115599"/>
              <a:ext cx="1048132" cy="1543971"/>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Adobe Arabic" panose="02040503050201020203" pitchFamily="18" charset="-78"/>
                </a:rPr>
                <a:t>أ</a:t>
              </a:r>
              <a:endParaRPr kumimoji="0" lang="en-US" sz="2800" b="0" i="0" u="none" strike="noStrike" kern="0" cap="none" spc="0" normalizeH="0" baseline="0" noProof="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17" name="Rectangle 16">
            <a:extLst>
              <a:ext uri="{FF2B5EF4-FFF2-40B4-BE49-F238E27FC236}">
                <a16:creationId xmlns="" xmlns:a16="http://schemas.microsoft.com/office/drawing/2014/main" id="{B0221E4F-4351-398C-1757-9C698F5A442B}"/>
              </a:ext>
            </a:extLst>
          </p:cNvPr>
          <p:cNvSpPr/>
          <p:nvPr/>
        </p:nvSpPr>
        <p:spPr>
          <a:xfrm>
            <a:off x="335224" y="4838586"/>
            <a:ext cx="11348629" cy="1708160"/>
          </a:xfrm>
          <a:prstGeom prst="rect">
            <a:avLst/>
          </a:prstGeom>
        </p:spPr>
        <p:txBody>
          <a:bodyPr wrap="square">
            <a:spAutoFit/>
          </a:bodyPr>
          <a:lstStyle/>
          <a:p>
            <a:pPr lvl="0" algn="justLow">
              <a:lnSpc>
                <a:spcPct val="150000"/>
              </a:lnSpc>
            </a:pPr>
            <a:r>
              <a:rPr lang="ar-EG" sz="2400" b="1" dirty="0">
                <a:solidFill>
                  <a:srgbClr val="002060"/>
                </a:solidFill>
                <a:ea typeface="Calibri" panose="020F0502020204030204" pitchFamily="34" charset="0"/>
                <a:cs typeface="Sakkal Majalla" panose="02000000000000000000" pitchFamily="2" charset="-78"/>
              </a:rPr>
              <a:t>بعد تحديد الأدوار يلزم عقد الإجتماعات اللازمة لوضع النقاط على الحروف، والتي تكون بين قسم الموارد البشرية والمدراء المعنيين بمتابعة وتقييم الأداء أو التي تكون بين الإدارة ولجنة تحديد المكافآت وغيرها من الاجتماعات التي تضمن إدراك كل شخص معني لدوره في هذا النظام والتزامه الحياد والمهنية فيما يخص التقييم او التوصية او منح المكافأة على سبيل المثال لا الحصر</a:t>
            </a:r>
          </a:p>
        </p:txBody>
      </p:sp>
      <p:grpSp>
        <p:nvGrpSpPr>
          <p:cNvPr id="18" name="Group 17">
            <a:extLst>
              <a:ext uri="{FF2B5EF4-FFF2-40B4-BE49-F238E27FC236}">
                <a16:creationId xmlns="" xmlns:a16="http://schemas.microsoft.com/office/drawing/2014/main" id="{42CAA203-A68F-902B-F442-9A9BEED7AB76}"/>
              </a:ext>
            </a:extLst>
          </p:cNvPr>
          <p:cNvGrpSpPr/>
          <p:nvPr/>
        </p:nvGrpSpPr>
        <p:grpSpPr>
          <a:xfrm>
            <a:off x="9709189" y="4181059"/>
            <a:ext cx="2247444" cy="613468"/>
            <a:chOff x="-816971" y="0"/>
            <a:chExt cx="7007587" cy="1659570"/>
          </a:xfrm>
        </p:grpSpPr>
        <p:grpSp>
          <p:nvGrpSpPr>
            <p:cNvPr id="19" name="Group 18">
              <a:extLst>
                <a:ext uri="{FF2B5EF4-FFF2-40B4-BE49-F238E27FC236}">
                  <a16:creationId xmlns="" xmlns:a16="http://schemas.microsoft.com/office/drawing/2014/main" id="{A2101FFA-F56F-2493-3FB6-D48A9F62B10C}"/>
                </a:ext>
              </a:extLst>
            </p:cNvPr>
            <p:cNvGrpSpPr/>
            <p:nvPr/>
          </p:nvGrpSpPr>
          <p:grpSpPr>
            <a:xfrm>
              <a:off x="-812361" y="0"/>
              <a:ext cx="7002976" cy="1557725"/>
              <a:chOff x="-812361" y="0"/>
              <a:chExt cx="7002976" cy="1557725"/>
            </a:xfrm>
          </p:grpSpPr>
          <p:sp>
            <p:nvSpPr>
              <p:cNvPr id="28" name="Rounded Rectangle 767855">
                <a:extLst>
                  <a:ext uri="{FF2B5EF4-FFF2-40B4-BE49-F238E27FC236}">
                    <a16:creationId xmlns="" xmlns:a16="http://schemas.microsoft.com/office/drawing/2014/main" id="{1930A6B7-8B11-ED21-767A-F883D5C3A0DE}"/>
                  </a:ext>
                </a:extLst>
              </p:cNvPr>
              <p:cNvSpPr/>
              <p:nvPr/>
            </p:nvSpPr>
            <p:spPr>
              <a:xfrm>
                <a:off x="0" y="0"/>
                <a:ext cx="6190615" cy="1478280"/>
              </a:xfrm>
              <a:prstGeom prst="roundRect">
                <a:avLst>
                  <a:gd name="adj" fmla="val 12849"/>
                </a:avLst>
              </a:prstGeom>
              <a:solidFill>
                <a:srgbClr val="00B050"/>
              </a:solidFill>
              <a:ln w="1905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Text" lastClr="000000"/>
                  </a:solidFill>
                  <a:effectLst/>
                  <a:uLnTx/>
                  <a:uFillTx/>
                </a:endParaRPr>
              </a:p>
            </p:txBody>
          </p:sp>
          <p:sp>
            <p:nvSpPr>
              <p:cNvPr id="29" name="Rounded Rectangle 767856">
                <a:extLst>
                  <a:ext uri="{FF2B5EF4-FFF2-40B4-BE49-F238E27FC236}">
                    <a16:creationId xmlns="" xmlns:a16="http://schemas.microsoft.com/office/drawing/2014/main" id="{599CEC19-097B-A9D6-15F6-9FF8E57A58AE}"/>
                  </a:ext>
                </a:extLst>
              </p:cNvPr>
              <p:cNvSpPr/>
              <p:nvPr/>
            </p:nvSpPr>
            <p:spPr>
              <a:xfrm>
                <a:off x="-812361" y="79023"/>
                <a:ext cx="6152445" cy="1478702"/>
              </a:xfrm>
              <a:prstGeom prst="roundRect">
                <a:avLst>
                  <a:gd name="adj" fmla="val 12849"/>
                </a:avLst>
              </a:prstGeom>
              <a:solidFill>
                <a:sysClr val="window" lastClr="FFFFFF"/>
              </a:solidFill>
              <a:ln w="1905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Text" lastClr="000000"/>
                  </a:solidFill>
                  <a:effectLst/>
                  <a:uLnTx/>
                  <a:uFillTx/>
                </a:endParaRPr>
              </a:p>
            </p:txBody>
          </p:sp>
        </p:grpSp>
        <p:sp>
          <p:nvSpPr>
            <p:cNvPr id="26" name="Text Box 767857">
              <a:extLst>
                <a:ext uri="{FF2B5EF4-FFF2-40B4-BE49-F238E27FC236}">
                  <a16:creationId xmlns="" xmlns:a16="http://schemas.microsoft.com/office/drawing/2014/main" id="{D58FC646-FCA1-439D-BC2E-34CED6A80E9A}"/>
                </a:ext>
              </a:extLst>
            </p:cNvPr>
            <p:cNvSpPr txBox="1"/>
            <p:nvPr/>
          </p:nvSpPr>
          <p:spPr>
            <a:xfrm>
              <a:off x="-816971" y="104589"/>
              <a:ext cx="5959453" cy="1489712"/>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الاجتماعات</a:t>
              </a:r>
              <a:endParaRPr kumimoji="0" lang="en-US" sz="28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7" name="Text Box 767858">
              <a:extLst>
                <a:ext uri="{FF2B5EF4-FFF2-40B4-BE49-F238E27FC236}">
                  <a16:creationId xmlns="" xmlns:a16="http://schemas.microsoft.com/office/drawing/2014/main" id="{110E52D1-714D-87EB-B43B-156034E59942}"/>
                </a:ext>
              </a:extLst>
            </p:cNvPr>
            <p:cNvSpPr txBox="1"/>
            <p:nvPr/>
          </p:nvSpPr>
          <p:spPr>
            <a:xfrm>
              <a:off x="5142484" y="115599"/>
              <a:ext cx="1048132" cy="1543971"/>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dobe Arabic" panose="02040503050201020203" pitchFamily="18" charset="-78"/>
                </a:rPr>
                <a:t>ب</a:t>
              </a:r>
              <a:endParaRPr kumimoji="0" lang="en-US" sz="28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2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5542826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down)">
                                      <p:cBhvr>
                                        <p:cTn id="31" dur="580">
                                          <p:stCondLst>
                                            <p:cond delay="0"/>
                                          </p:stCondLst>
                                        </p:cTn>
                                        <p:tgtEl>
                                          <p:spTgt spid="18"/>
                                        </p:tgtEl>
                                      </p:cBhvr>
                                    </p:animEffect>
                                    <p:anim calcmode="lin" valueType="num">
                                      <p:cBhvr>
                                        <p:cTn id="32"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7" dur="26">
                                          <p:stCondLst>
                                            <p:cond delay="650"/>
                                          </p:stCondLst>
                                        </p:cTn>
                                        <p:tgtEl>
                                          <p:spTgt spid="18"/>
                                        </p:tgtEl>
                                      </p:cBhvr>
                                      <p:to x="100000" y="60000"/>
                                    </p:animScale>
                                    <p:animScale>
                                      <p:cBhvr>
                                        <p:cTn id="38" dur="166" decel="50000">
                                          <p:stCondLst>
                                            <p:cond delay="676"/>
                                          </p:stCondLst>
                                        </p:cTn>
                                        <p:tgtEl>
                                          <p:spTgt spid="18"/>
                                        </p:tgtEl>
                                      </p:cBhvr>
                                      <p:to x="100000" y="100000"/>
                                    </p:animScale>
                                    <p:animScale>
                                      <p:cBhvr>
                                        <p:cTn id="39" dur="26">
                                          <p:stCondLst>
                                            <p:cond delay="1312"/>
                                          </p:stCondLst>
                                        </p:cTn>
                                        <p:tgtEl>
                                          <p:spTgt spid="18"/>
                                        </p:tgtEl>
                                      </p:cBhvr>
                                      <p:to x="100000" y="80000"/>
                                    </p:animScale>
                                    <p:animScale>
                                      <p:cBhvr>
                                        <p:cTn id="40" dur="166" decel="50000">
                                          <p:stCondLst>
                                            <p:cond delay="1338"/>
                                          </p:stCondLst>
                                        </p:cTn>
                                        <p:tgtEl>
                                          <p:spTgt spid="18"/>
                                        </p:tgtEl>
                                      </p:cBhvr>
                                      <p:to x="100000" y="100000"/>
                                    </p:animScale>
                                    <p:animScale>
                                      <p:cBhvr>
                                        <p:cTn id="41" dur="26">
                                          <p:stCondLst>
                                            <p:cond delay="1642"/>
                                          </p:stCondLst>
                                        </p:cTn>
                                        <p:tgtEl>
                                          <p:spTgt spid="18"/>
                                        </p:tgtEl>
                                      </p:cBhvr>
                                      <p:to x="100000" y="90000"/>
                                    </p:animScale>
                                    <p:animScale>
                                      <p:cBhvr>
                                        <p:cTn id="42" dur="166" decel="50000">
                                          <p:stCondLst>
                                            <p:cond delay="1668"/>
                                          </p:stCondLst>
                                        </p:cTn>
                                        <p:tgtEl>
                                          <p:spTgt spid="18"/>
                                        </p:tgtEl>
                                      </p:cBhvr>
                                      <p:to x="100000" y="100000"/>
                                    </p:animScale>
                                    <p:animScale>
                                      <p:cBhvr>
                                        <p:cTn id="43" dur="26">
                                          <p:stCondLst>
                                            <p:cond delay="1808"/>
                                          </p:stCondLst>
                                        </p:cTn>
                                        <p:tgtEl>
                                          <p:spTgt spid="18"/>
                                        </p:tgtEl>
                                      </p:cBhvr>
                                      <p:to x="100000" y="95000"/>
                                    </p:animScale>
                                    <p:animScale>
                                      <p:cBhvr>
                                        <p:cTn id="44" dur="166" decel="50000">
                                          <p:stCondLst>
                                            <p:cond delay="1834"/>
                                          </p:stCondLst>
                                        </p:cTn>
                                        <p:tgtEl>
                                          <p:spTgt spid="18"/>
                                        </p:tgtEl>
                                      </p:cBhvr>
                                      <p:to x="100000" y="100000"/>
                                    </p:animScale>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additive="base">
                                        <p:cTn id="49" dur="500" fill="hold"/>
                                        <p:tgtEl>
                                          <p:spTgt spid="17"/>
                                        </p:tgtEl>
                                        <p:attrNameLst>
                                          <p:attrName>ppt_x</p:attrName>
                                        </p:attrNameLst>
                                      </p:cBhvr>
                                      <p:tavLst>
                                        <p:tav tm="0">
                                          <p:val>
                                            <p:strVal val="#ppt_x"/>
                                          </p:val>
                                        </p:tav>
                                        <p:tav tm="100000">
                                          <p:val>
                                            <p:strVal val="#ppt_x"/>
                                          </p:val>
                                        </p:tav>
                                      </p:tavLst>
                                    </p:anim>
                                    <p:anim calcmode="lin" valueType="num">
                                      <p:cBhvr additive="base">
                                        <p:cTn id="5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ÙØªÙØ¬Ø© Ø¨Ø­Ø« Ø§ÙØµÙØ± Ø¹Ù leadership icon">
            <a:extLst>
              <a:ext uri="{FF2B5EF4-FFF2-40B4-BE49-F238E27FC236}">
                <a16:creationId xmlns="" xmlns:a16="http://schemas.microsoft.com/office/drawing/2014/main" id="{8C7917A0-8C1D-C9CB-AA32-F83967B72163}"/>
              </a:ext>
            </a:extLst>
          </p:cNvPr>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7481925" y="2469572"/>
            <a:ext cx="4653964" cy="4347092"/>
          </a:xfrm>
          <a:prstGeom prst="rect">
            <a:avLst/>
          </a:prstGeom>
          <a:noFill/>
          <a:ln>
            <a:noFill/>
          </a:ln>
        </p:spPr>
      </p:pic>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نظام التحفيز والمكافئات</a:t>
            </a:r>
          </a:p>
        </p:txBody>
      </p:sp>
      <p:sp>
        <p:nvSpPr>
          <p:cNvPr id="20" name="Rectangle 19">
            <a:extLst>
              <a:ext uri="{FF2B5EF4-FFF2-40B4-BE49-F238E27FC236}">
                <a16:creationId xmlns="" xmlns:a16="http://schemas.microsoft.com/office/drawing/2014/main" id="{14256AD3-5E84-A440-B58B-D80A1F5B5C30}"/>
              </a:ext>
            </a:extLst>
          </p:cNvPr>
          <p:cNvSpPr/>
          <p:nvPr/>
        </p:nvSpPr>
        <p:spPr>
          <a:xfrm>
            <a:off x="335226" y="2274838"/>
            <a:ext cx="7649672" cy="1154162"/>
          </a:xfrm>
          <a:prstGeom prst="rect">
            <a:avLst/>
          </a:prstGeom>
        </p:spPr>
        <p:txBody>
          <a:bodyPr wrap="square">
            <a:spAutoFit/>
          </a:bodyPr>
          <a:lstStyle/>
          <a:p>
            <a:pPr lvl="0" algn="ctr">
              <a:lnSpc>
                <a:spcPct val="150000"/>
              </a:lnSpc>
            </a:pPr>
            <a:r>
              <a:rPr lang="ar-EG" sz="2400" b="1" dirty="0">
                <a:solidFill>
                  <a:srgbClr val="002060"/>
                </a:solidFill>
                <a:ea typeface="Calibri" panose="020F0502020204030204" pitchFamily="34" charset="0"/>
                <a:cs typeface="Sakkal Majalla" panose="02000000000000000000" pitchFamily="2" charset="-78"/>
              </a:rPr>
              <a:t>في أنظمة التحفيز المثالية يكون هناك نوعان من الحوافز أو المكافآت، النوع الأول دوري بمعنى يمنح على أساس زمني ثابت كأن يكون شهري او فصلي او سنوي</a:t>
            </a:r>
          </a:p>
        </p:txBody>
      </p:sp>
      <p:grpSp>
        <p:nvGrpSpPr>
          <p:cNvPr id="2" name="Group 1">
            <a:extLst>
              <a:ext uri="{FF2B5EF4-FFF2-40B4-BE49-F238E27FC236}">
                <a16:creationId xmlns="" xmlns:a16="http://schemas.microsoft.com/office/drawing/2014/main" id="{488A34E9-7F91-3CEB-BDC1-529DEE796242}"/>
              </a:ext>
            </a:extLst>
          </p:cNvPr>
          <p:cNvGrpSpPr/>
          <p:nvPr/>
        </p:nvGrpSpPr>
        <p:grpSpPr>
          <a:xfrm>
            <a:off x="9111911" y="1314087"/>
            <a:ext cx="2880337" cy="711739"/>
            <a:chOff x="-1701314" y="-367691"/>
            <a:chExt cx="7990731" cy="1925416"/>
          </a:xfrm>
        </p:grpSpPr>
        <p:grpSp>
          <p:nvGrpSpPr>
            <p:cNvPr id="5" name="Group 4">
              <a:extLst>
                <a:ext uri="{FF2B5EF4-FFF2-40B4-BE49-F238E27FC236}">
                  <a16:creationId xmlns="" xmlns:a16="http://schemas.microsoft.com/office/drawing/2014/main" id="{5C838810-8F82-872B-F4B6-3D26F7B05FF2}"/>
                </a:ext>
              </a:extLst>
            </p:cNvPr>
            <p:cNvGrpSpPr/>
            <p:nvPr/>
          </p:nvGrpSpPr>
          <p:grpSpPr>
            <a:xfrm>
              <a:off x="-812361" y="0"/>
              <a:ext cx="7002976" cy="1557725"/>
              <a:chOff x="-812361" y="0"/>
              <a:chExt cx="7002976" cy="1557725"/>
            </a:xfrm>
          </p:grpSpPr>
          <p:sp>
            <p:nvSpPr>
              <p:cNvPr id="15" name="Rounded Rectangle 767855">
                <a:extLst>
                  <a:ext uri="{FF2B5EF4-FFF2-40B4-BE49-F238E27FC236}">
                    <a16:creationId xmlns="" xmlns:a16="http://schemas.microsoft.com/office/drawing/2014/main" id="{C276CC27-DD40-7B50-39A1-4F5D8454BFD3}"/>
                  </a:ext>
                </a:extLst>
              </p:cNvPr>
              <p:cNvSpPr/>
              <p:nvPr/>
            </p:nvSpPr>
            <p:spPr>
              <a:xfrm>
                <a:off x="0" y="0"/>
                <a:ext cx="6190615" cy="1478280"/>
              </a:xfrm>
              <a:prstGeom prst="roundRect">
                <a:avLst>
                  <a:gd name="adj" fmla="val 12849"/>
                </a:avLst>
              </a:prstGeom>
              <a:solidFill>
                <a:srgbClr val="00B050"/>
              </a:solidFill>
              <a:ln w="1905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Text" lastClr="000000"/>
                  </a:solidFill>
                  <a:effectLst/>
                  <a:uLnTx/>
                  <a:uFillTx/>
                </a:endParaRPr>
              </a:p>
            </p:txBody>
          </p:sp>
          <p:sp>
            <p:nvSpPr>
              <p:cNvPr id="16" name="Rounded Rectangle 767856">
                <a:extLst>
                  <a:ext uri="{FF2B5EF4-FFF2-40B4-BE49-F238E27FC236}">
                    <a16:creationId xmlns="" xmlns:a16="http://schemas.microsoft.com/office/drawing/2014/main" id="{273D5C73-31D8-B0C7-AD8A-5EE1762396B7}"/>
                  </a:ext>
                </a:extLst>
              </p:cNvPr>
              <p:cNvSpPr/>
              <p:nvPr/>
            </p:nvSpPr>
            <p:spPr>
              <a:xfrm>
                <a:off x="-812361" y="79023"/>
                <a:ext cx="6152445" cy="1478702"/>
              </a:xfrm>
              <a:prstGeom prst="roundRect">
                <a:avLst>
                  <a:gd name="adj" fmla="val 12849"/>
                </a:avLst>
              </a:prstGeom>
              <a:solidFill>
                <a:sysClr val="window" lastClr="FFFFFF"/>
              </a:solidFill>
              <a:ln w="19050" cap="flat" cmpd="sng" algn="ctr">
                <a:solidFill>
                  <a:srgbClr val="00B05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Text" lastClr="000000"/>
                  </a:solidFill>
                  <a:effectLst/>
                  <a:uLnTx/>
                  <a:uFillTx/>
                </a:endParaRPr>
              </a:p>
            </p:txBody>
          </p:sp>
        </p:grpSp>
        <p:sp>
          <p:nvSpPr>
            <p:cNvPr id="9" name="Text Box 767857">
              <a:extLst>
                <a:ext uri="{FF2B5EF4-FFF2-40B4-BE49-F238E27FC236}">
                  <a16:creationId xmlns="" xmlns:a16="http://schemas.microsoft.com/office/drawing/2014/main" id="{3A8E09F0-7FCD-71DE-D9C3-8350975F67E9}"/>
                </a:ext>
              </a:extLst>
            </p:cNvPr>
            <p:cNvSpPr txBox="1"/>
            <p:nvPr/>
          </p:nvSpPr>
          <p:spPr>
            <a:xfrm>
              <a:off x="-1701314" y="-79444"/>
              <a:ext cx="7930347" cy="1489712"/>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dobe Arabic" panose="02040503050201020203" pitchFamily="18" charset="-78"/>
                </a:rPr>
                <a:t>توقيت تقديم الحوافز</a:t>
              </a:r>
              <a:endParaRPr kumimoji="0" lang="en-US" sz="28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4" name="Text Box 767858">
              <a:extLst>
                <a:ext uri="{FF2B5EF4-FFF2-40B4-BE49-F238E27FC236}">
                  <a16:creationId xmlns="" xmlns:a16="http://schemas.microsoft.com/office/drawing/2014/main" id="{D2D915A8-9104-6B42-95E3-D898ABF64C73}"/>
                </a:ext>
              </a:extLst>
            </p:cNvPr>
            <p:cNvSpPr txBox="1"/>
            <p:nvPr/>
          </p:nvSpPr>
          <p:spPr>
            <a:xfrm>
              <a:off x="5241286" y="-367691"/>
              <a:ext cx="1048131" cy="1543970"/>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dobe Arabic" panose="02040503050201020203" pitchFamily="18" charset="-78"/>
                </a:rPr>
                <a:t>ج</a:t>
              </a:r>
              <a:endParaRPr kumimoji="0" lang="en-US" sz="28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sp>
        <p:nvSpPr>
          <p:cNvPr id="8" name="Rectangle 7">
            <a:extLst>
              <a:ext uri="{FF2B5EF4-FFF2-40B4-BE49-F238E27FC236}">
                <a16:creationId xmlns="" xmlns:a16="http://schemas.microsoft.com/office/drawing/2014/main" id="{E84884DE-4570-0724-73B7-28EBD0E56E86}"/>
              </a:ext>
            </a:extLst>
          </p:cNvPr>
          <p:cNvSpPr/>
          <p:nvPr/>
        </p:nvSpPr>
        <p:spPr>
          <a:xfrm>
            <a:off x="335226" y="4552966"/>
            <a:ext cx="7146698" cy="2262158"/>
          </a:xfrm>
          <a:prstGeom prst="rect">
            <a:avLst/>
          </a:prstGeom>
        </p:spPr>
        <p:txBody>
          <a:bodyPr wrap="square">
            <a:spAutoFit/>
          </a:bodyPr>
          <a:lstStyle/>
          <a:p>
            <a:pPr lvl="0" algn="ctr">
              <a:lnSpc>
                <a:spcPct val="150000"/>
              </a:lnSpc>
            </a:pPr>
            <a:r>
              <a:rPr lang="ar-EG" sz="2400" b="1" dirty="0">
                <a:solidFill>
                  <a:srgbClr val="002060"/>
                </a:solidFill>
                <a:ea typeface="Calibri" panose="020F0502020204030204" pitchFamily="34" charset="0"/>
                <a:cs typeface="Sakkal Majalla" panose="02000000000000000000" pitchFamily="2" charset="-78"/>
              </a:rPr>
              <a:t>والثاني عَرَضْي وهو الذي يمنح على أساس موقف معين كأن يبتكر الموظف منتج</a:t>
            </a:r>
            <a:r>
              <a:rPr lang="ar-SA" sz="2400" b="1" dirty="0">
                <a:solidFill>
                  <a:srgbClr val="002060"/>
                </a:solidFill>
                <a:ea typeface="Calibri" panose="020F0502020204030204" pitchFamily="34" charset="0"/>
                <a:cs typeface="Sakkal Majalla" panose="02000000000000000000" pitchFamily="2" charset="-78"/>
              </a:rPr>
              <a:t/>
            </a:r>
            <a:br>
              <a:rPr lang="ar-SA" sz="2400" b="1" dirty="0">
                <a:solidFill>
                  <a:srgbClr val="002060"/>
                </a:solidFill>
                <a:ea typeface="Calibri" panose="020F0502020204030204" pitchFamily="34" charset="0"/>
                <a:cs typeface="Sakkal Majalla" panose="02000000000000000000" pitchFamily="2" charset="-78"/>
              </a:rPr>
            </a:br>
            <a:r>
              <a:rPr lang="ar-EG" sz="2400" b="1" dirty="0">
                <a:solidFill>
                  <a:srgbClr val="002060"/>
                </a:solidFill>
                <a:ea typeface="Calibri" panose="020F0502020204030204" pitchFamily="34" charset="0"/>
                <a:cs typeface="Sakkal Majalla" panose="02000000000000000000" pitchFamily="2" charset="-78"/>
              </a:rPr>
              <a:t> او أسلوب معين يثري العمل او يقوم بموقف استثنائي مثل اكتشاف سرقة</a:t>
            </a:r>
            <a:r>
              <a:rPr lang="ar-SA" sz="2400" b="1" dirty="0">
                <a:solidFill>
                  <a:srgbClr val="002060"/>
                </a:solidFill>
                <a:ea typeface="Calibri" panose="020F0502020204030204" pitchFamily="34" charset="0"/>
                <a:cs typeface="Sakkal Majalla" panose="02000000000000000000" pitchFamily="2" charset="-78"/>
              </a:rPr>
              <a:t/>
            </a:r>
            <a:br>
              <a:rPr lang="ar-SA" sz="2400" b="1" dirty="0">
                <a:solidFill>
                  <a:srgbClr val="002060"/>
                </a:solidFill>
                <a:ea typeface="Calibri" panose="020F0502020204030204" pitchFamily="34" charset="0"/>
                <a:cs typeface="Sakkal Majalla" panose="02000000000000000000" pitchFamily="2" charset="-78"/>
              </a:rPr>
            </a:br>
            <a:r>
              <a:rPr lang="ar-EG" sz="2400" b="1" dirty="0">
                <a:solidFill>
                  <a:srgbClr val="002060"/>
                </a:solidFill>
                <a:ea typeface="Calibri" panose="020F0502020204030204" pitchFamily="34" charset="0"/>
                <a:cs typeface="Sakkal Majalla" panose="02000000000000000000" pitchFamily="2" charset="-78"/>
              </a:rPr>
              <a:t>او تزويراو خلل معين، وهنا يتم مكافأة الموظف لتحفيزه وزملائه على الحرص </a:t>
            </a:r>
            <a:r>
              <a:rPr lang="ar-SA" sz="2400" b="1" dirty="0">
                <a:solidFill>
                  <a:srgbClr val="002060"/>
                </a:solidFill>
                <a:ea typeface="Calibri" panose="020F0502020204030204" pitchFamily="34" charset="0"/>
                <a:cs typeface="Sakkal Majalla" panose="02000000000000000000" pitchFamily="2" charset="-78"/>
              </a:rPr>
              <a:t/>
            </a:r>
            <a:br>
              <a:rPr lang="ar-SA" sz="2400" b="1" dirty="0">
                <a:solidFill>
                  <a:srgbClr val="002060"/>
                </a:solidFill>
                <a:ea typeface="Calibri" panose="020F0502020204030204" pitchFamily="34" charset="0"/>
                <a:cs typeface="Sakkal Majalla" panose="02000000000000000000" pitchFamily="2" charset="-78"/>
              </a:rPr>
            </a:br>
            <a:r>
              <a:rPr lang="ar-EG" sz="2400" b="1" dirty="0">
                <a:solidFill>
                  <a:srgbClr val="002060"/>
                </a:solidFill>
                <a:ea typeface="Calibri" panose="020F0502020204030204" pitchFamily="34" charset="0"/>
                <a:cs typeface="Sakkal Majalla" panose="02000000000000000000" pitchFamily="2" charset="-78"/>
              </a:rPr>
              <a:t>على العمل</a:t>
            </a:r>
          </a:p>
        </p:txBody>
      </p:sp>
      <p:sp>
        <p:nvSpPr>
          <p:cNvPr id="13"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3050518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1"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التعامل مع الموردين</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84</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290947"/>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92573867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التعامل مع الموردين</a:t>
            </a:r>
          </a:p>
        </p:txBody>
      </p:sp>
      <p:sp>
        <p:nvSpPr>
          <p:cNvPr id="6" name="TextBox 5">
            <a:extLst>
              <a:ext uri="{FF2B5EF4-FFF2-40B4-BE49-F238E27FC236}">
                <a16:creationId xmlns="" xmlns:a16="http://schemas.microsoft.com/office/drawing/2014/main" id="{04658E17-857B-4E79-0104-D73E58EE657F}"/>
              </a:ext>
            </a:extLst>
          </p:cNvPr>
          <p:cNvSpPr txBox="1"/>
          <p:nvPr/>
        </p:nvSpPr>
        <p:spPr>
          <a:xfrm>
            <a:off x="419099" y="2051825"/>
            <a:ext cx="5676901" cy="3939828"/>
          </a:xfrm>
          <a:prstGeom prst="rect">
            <a:avLst/>
          </a:prstGeom>
          <a:noFill/>
        </p:spPr>
        <p:txBody>
          <a:bodyPr wrap="square">
            <a:spAutoFit/>
          </a:bodyPr>
          <a:lstStyle/>
          <a:p>
            <a:pPr algn="ctr">
              <a:lnSpc>
                <a:spcPct val="150000"/>
              </a:lnSpc>
            </a:pPr>
            <a:r>
              <a:rPr lang="ar-SA" sz="2800" b="1" dirty="0">
                <a:solidFill>
                  <a:srgbClr val="002060"/>
                </a:solidFill>
                <a:latin typeface="Sakkal Majalla" panose="02000000000000000000" pitchFamily="2" charset="-78"/>
                <a:cs typeface="Sakkal Majalla" panose="02000000000000000000" pitchFamily="2" charset="-78"/>
              </a:rPr>
              <a:t>هو شخص أو شركة تقدم مُنتجاً أو خدمة لكيان آخر، يتمثَّل دور المورد في الأعمال التجارية في توفير منتجات عالية الجودة من الشركة المصنعة بسعر جيد إلى تاجر تجزئة لإعادة بيعها، حيثُ أنّ المورد في الأعمال التجارية هو شخص يتصرف كوسيط بين الشركات المصنعة وتجَّار التجزئة، ممّا يضمن أنّ جودة المخزون كافية</a:t>
            </a:r>
          </a:p>
        </p:txBody>
      </p:sp>
      <p:grpSp>
        <p:nvGrpSpPr>
          <p:cNvPr id="8" name="Group 7">
            <a:extLst>
              <a:ext uri="{FF2B5EF4-FFF2-40B4-BE49-F238E27FC236}">
                <a16:creationId xmlns="" xmlns:a16="http://schemas.microsoft.com/office/drawing/2014/main" id="{22852E31-490B-0026-DE7B-FE95FD8F614D}"/>
              </a:ext>
            </a:extLst>
          </p:cNvPr>
          <p:cNvGrpSpPr/>
          <p:nvPr/>
        </p:nvGrpSpPr>
        <p:grpSpPr>
          <a:xfrm>
            <a:off x="6415952" y="1458154"/>
            <a:ext cx="5356949" cy="5238264"/>
            <a:chOff x="6415952" y="1458154"/>
            <a:chExt cx="5356949" cy="5238264"/>
          </a:xfrm>
        </p:grpSpPr>
        <p:pic>
          <p:nvPicPr>
            <p:cNvPr id="2" name="Picture 1">
              <a:extLst>
                <a:ext uri="{FF2B5EF4-FFF2-40B4-BE49-F238E27FC236}">
                  <a16:creationId xmlns="" xmlns:a16="http://schemas.microsoft.com/office/drawing/2014/main" id="{AABAD179-E701-1197-4333-076D45EB1581}"/>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15952" y="2227595"/>
              <a:ext cx="5356949" cy="4468823"/>
            </a:xfrm>
            <a:prstGeom prst="rect">
              <a:avLst/>
            </a:prstGeom>
          </p:spPr>
        </p:pic>
        <p:sp>
          <p:nvSpPr>
            <p:cNvPr id="7" name="TextBox 6">
              <a:extLst>
                <a:ext uri="{FF2B5EF4-FFF2-40B4-BE49-F238E27FC236}">
                  <a16:creationId xmlns="" xmlns:a16="http://schemas.microsoft.com/office/drawing/2014/main" id="{68555099-88DA-D80B-0A1C-065ADC3325C4}"/>
                </a:ext>
              </a:extLst>
            </p:cNvPr>
            <p:cNvSpPr txBox="1"/>
            <p:nvPr/>
          </p:nvSpPr>
          <p:spPr>
            <a:xfrm>
              <a:off x="8683083" y="1458154"/>
              <a:ext cx="2423532" cy="769441"/>
            </a:xfrm>
            <a:prstGeom prst="rect">
              <a:avLst/>
            </a:prstGeom>
            <a:noFill/>
          </p:spPr>
          <p:txBody>
            <a:bodyPr wrap="square">
              <a:spAutoFit/>
            </a:bodyPr>
            <a:lstStyle/>
            <a:p>
              <a:pPr algn="ctr">
                <a:lnSpc>
                  <a:spcPct val="150000"/>
                </a:lnSpc>
              </a:pPr>
              <a:r>
                <a:rPr lang="ar-SA" sz="3200" b="1" dirty="0">
                  <a:solidFill>
                    <a:srgbClr val="C00000"/>
                  </a:solidFill>
                  <a:latin typeface="Adobe Arabic" panose="02040503050201020203" pitchFamily="18" charset="-78"/>
                  <a:cs typeface="Adobe Arabic" panose="02040503050201020203" pitchFamily="18" charset="-78"/>
                </a:rPr>
                <a:t>المورد</a:t>
              </a:r>
              <a:endParaRPr lang="ar-SA" sz="2800" b="1" dirty="0">
                <a:solidFill>
                  <a:srgbClr val="C00000"/>
                </a:solidFill>
                <a:latin typeface="Adobe Arabic" panose="02040503050201020203" pitchFamily="18" charset="-78"/>
                <a:cs typeface="Adobe Arabic" panose="02040503050201020203" pitchFamily="18" charset="-78"/>
              </a:endParaRPr>
            </a:p>
          </p:txBody>
        </p:sp>
      </p:grpSp>
      <p:sp>
        <p:nvSpPr>
          <p:cNvPr id="9"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13097770"/>
      </p:ext>
    </p:extLst>
  </p:cSld>
  <p:clrMapOvr>
    <a:overrideClrMapping bg1="lt1" tx1="dk1" bg2="lt2" tx2="dk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86</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التعامل مع الموردين</a:t>
            </a:r>
          </a:p>
        </p:txBody>
      </p:sp>
      <p:grpSp>
        <p:nvGrpSpPr>
          <p:cNvPr id="2" name="Group 1">
            <a:extLst>
              <a:ext uri="{FF2B5EF4-FFF2-40B4-BE49-F238E27FC236}">
                <a16:creationId xmlns="" xmlns:a16="http://schemas.microsoft.com/office/drawing/2014/main" id="{A08A96A8-AD1B-444B-2C4F-DC9BB801C79F}"/>
              </a:ext>
            </a:extLst>
          </p:cNvPr>
          <p:cNvGrpSpPr/>
          <p:nvPr/>
        </p:nvGrpSpPr>
        <p:grpSpPr>
          <a:xfrm>
            <a:off x="4611079" y="1203392"/>
            <a:ext cx="7517311" cy="5493026"/>
            <a:chOff x="4611079" y="1203392"/>
            <a:chExt cx="7517311" cy="5493026"/>
          </a:xfrm>
        </p:grpSpPr>
        <p:pic>
          <p:nvPicPr>
            <p:cNvPr id="5" name="Picture 4">
              <a:extLst>
                <a:ext uri="{FF2B5EF4-FFF2-40B4-BE49-F238E27FC236}">
                  <a16:creationId xmlns="" xmlns:a16="http://schemas.microsoft.com/office/drawing/2014/main" id="{97780869-2DCF-FDFC-C60A-EE0E5859EA7E}"/>
                </a:ext>
              </a:extLst>
            </p:cNvPr>
            <p:cNvPicPr>
              <a:picLocks noChangeAspect="1"/>
            </p:cNvPicPr>
            <p:nvPr/>
          </p:nvPicPr>
          <p:blipFill rotWithShape="1">
            <a:blip r:embed="rId4">
              <a:clrChange>
                <a:clrFrom>
                  <a:srgbClr val="F5F5F5"/>
                </a:clrFrom>
                <a:clrTo>
                  <a:srgbClr val="F5F5F5">
                    <a:alpha val="0"/>
                  </a:srgbClr>
                </a:clrTo>
              </a:clrChange>
            </a:blip>
            <a:srcRect l="21887" t="14158" r="16698" b="8887"/>
            <a:stretch/>
          </p:blipFill>
          <p:spPr>
            <a:xfrm>
              <a:off x="7744571" y="1203392"/>
              <a:ext cx="4383819" cy="5493026"/>
            </a:xfrm>
            <a:prstGeom prst="rect">
              <a:avLst/>
            </a:prstGeom>
          </p:spPr>
        </p:pic>
        <p:sp>
          <p:nvSpPr>
            <p:cNvPr id="6" name="TextBox 5">
              <a:extLst>
                <a:ext uri="{FF2B5EF4-FFF2-40B4-BE49-F238E27FC236}">
                  <a16:creationId xmlns="" xmlns:a16="http://schemas.microsoft.com/office/drawing/2014/main" id="{49EA911C-7A41-456E-9014-0DF4D30B55E3}"/>
                </a:ext>
              </a:extLst>
            </p:cNvPr>
            <p:cNvSpPr txBox="1"/>
            <p:nvPr/>
          </p:nvSpPr>
          <p:spPr>
            <a:xfrm>
              <a:off x="4611079" y="2290365"/>
              <a:ext cx="4383819" cy="619272"/>
            </a:xfrm>
            <a:prstGeom prst="rect">
              <a:avLst/>
            </a:prstGeom>
            <a:noFill/>
          </p:spPr>
          <p:txBody>
            <a:bodyPr wrap="square">
              <a:spAutoFit/>
            </a:bodyPr>
            <a:lstStyle/>
            <a:p>
              <a:pPr marL="0" marR="0" algn="justLow" rtl="1">
                <a:lnSpc>
                  <a:spcPct val="107000"/>
                </a:lnSpc>
                <a:spcBef>
                  <a:spcPts val="0"/>
                </a:spcBef>
                <a:spcAft>
                  <a:spcPts val="800"/>
                </a:spcAft>
              </a:pPr>
              <a:r>
                <a:rPr lang="ar-SA" sz="3200" b="1" dirty="0">
                  <a:solidFill>
                    <a:srgbClr val="C00000"/>
                  </a:solidFill>
                  <a:effectLst/>
                  <a:latin typeface="Sakkal Majalla" panose="02000000000000000000" pitchFamily="2" charset="-78"/>
                  <a:ea typeface="Calibri" panose="020F0502020204030204" pitchFamily="34" charset="0"/>
                  <a:cs typeface="Sakkal Majalla" panose="02000000000000000000" pitchFamily="2" charset="-78"/>
                </a:rPr>
                <a:t>كيفية التعامل مع الموردين؟</a:t>
              </a:r>
              <a:endParaRPr lang="en-US" dirty="0">
                <a:effectLst/>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7" name="TextBox 6">
            <a:extLst>
              <a:ext uri="{FF2B5EF4-FFF2-40B4-BE49-F238E27FC236}">
                <a16:creationId xmlns="" xmlns:a16="http://schemas.microsoft.com/office/drawing/2014/main" id="{75A3DD1C-F78B-0085-BD50-5AA4E4D5F542}"/>
              </a:ext>
            </a:extLst>
          </p:cNvPr>
          <p:cNvSpPr txBox="1"/>
          <p:nvPr/>
        </p:nvSpPr>
        <p:spPr>
          <a:xfrm>
            <a:off x="1575854" y="3633476"/>
            <a:ext cx="5431063" cy="1331134"/>
          </a:xfrm>
          <a:prstGeom prst="rect">
            <a:avLst/>
          </a:prstGeom>
          <a:noFill/>
        </p:spPr>
        <p:txBody>
          <a:bodyPr wrap="square">
            <a:spAutoFit/>
          </a:bodyPr>
          <a:lstStyle/>
          <a:p>
            <a:pPr algn="ctr">
              <a:lnSpc>
                <a:spcPct val="150000"/>
              </a:lnSpc>
            </a:pPr>
            <a:r>
              <a:rPr lang="ar-EG" sz="2800" b="1" dirty="0">
                <a:solidFill>
                  <a:srgbClr val="002060"/>
                </a:solidFill>
                <a:cs typeface="Sakkal Majalla" panose="02000000000000000000" pitchFamily="2" charset="-78"/>
              </a:rPr>
              <a:t>توجد عدة طرق للتعامل مع الموردين تختلف بإختلاف السمعة التجارية لكلا الطرفين </a:t>
            </a:r>
            <a:endParaRPr lang="en-US" sz="2800" b="1" dirty="0">
              <a:solidFill>
                <a:srgbClr val="002060"/>
              </a:solidFill>
              <a:cs typeface="Sakkal Majalla" panose="02000000000000000000" pitchFamily="2" charset="-78"/>
            </a:endParaRPr>
          </a:p>
        </p:txBody>
      </p:sp>
      <p:sp>
        <p:nvSpPr>
          <p:cNvPr id="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17316959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87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التعامل مع الموردين</a:t>
            </a:r>
          </a:p>
        </p:txBody>
      </p:sp>
      <p:grpSp>
        <p:nvGrpSpPr>
          <p:cNvPr id="2" name="Group 1">
            <a:extLst>
              <a:ext uri="{FF2B5EF4-FFF2-40B4-BE49-F238E27FC236}">
                <a16:creationId xmlns="" xmlns:a16="http://schemas.microsoft.com/office/drawing/2014/main" id="{AC276C5C-F0E8-D96C-BD5F-4E850420ECEC}"/>
              </a:ext>
            </a:extLst>
          </p:cNvPr>
          <p:cNvGrpSpPr/>
          <p:nvPr/>
        </p:nvGrpSpPr>
        <p:grpSpPr>
          <a:xfrm>
            <a:off x="8845443" y="1443107"/>
            <a:ext cx="3111191" cy="854044"/>
            <a:chOff x="-408623" y="40350"/>
            <a:chExt cx="1509964" cy="414600"/>
          </a:xfrm>
        </p:grpSpPr>
        <p:pic>
          <p:nvPicPr>
            <p:cNvPr id="5" name="Picture 4">
              <a:extLst>
                <a:ext uri="{FF2B5EF4-FFF2-40B4-BE49-F238E27FC236}">
                  <a16:creationId xmlns="" xmlns:a16="http://schemas.microsoft.com/office/drawing/2014/main" id="{BF1ED80E-A741-4F47-A9A5-7489BC20B8F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3151" y="40350"/>
              <a:ext cx="528190" cy="414600"/>
            </a:xfrm>
            <a:prstGeom prst="rect">
              <a:avLst/>
            </a:prstGeom>
          </p:spPr>
        </p:pic>
        <p:sp>
          <p:nvSpPr>
            <p:cNvPr id="6" name="Rectangle 5">
              <a:extLst>
                <a:ext uri="{FF2B5EF4-FFF2-40B4-BE49-F238E27FC236}">
                  <a16:creationId xmlns="" xmlns:a16="http://schemas.microsoft.com/office/drawing/2014/main" id="{86EFF13F-4E62-28BE-71C4-34764D2433A0}"/>
                </a:ext>
              </a:extLst>
            </p:cNvPr>
            <p:cNvSpPr/>
            <p:nvPr/>
          </p:nvSpPr>
          <p:spPr>
            <a:xfrm>
              <a:off x="767559" y="123961"/>
              <a:ext cx="28776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EG" sz="2800" b="1">
                  <a:solidFill>
                    <a:srgbClr val="000000"/>
                  </a:solidFill>
                  <a:effectLst/>
                  <a:latin typeface="Calibri" panose="020F0502020204030204" pitchFamily="34" charset="0"/>
                  <a:ea typeface="Calibri" panose="020F0502020204030204" pitchFamily="34" charset="0"/>
                  <a:cs typeface="Adobe Arabic" panose="02040503050201020203" pitchFamily="18" charset="-78"/>
                </a:rPr>
                <a:t>أولاً</a:t>
              </a:r>
              <a:endParaRPr lang="en-US" sz="2800">
                <a:effectLst/>
                <a:latin typeface="Calibri" panose="020F0502020204030204" pitchFamily="34" charset="0"/>
                <a:ea typeface="Calibri" panose="020F0502020204030204" pitchFamily="34" charset="0"/>
                <a:cs typeface="Arial" panose="020B0604020202020204" pitchFamily="34" charset="0"/>
              </a:endParaRPr>
            </a:p>
          </p:txBody>
        </p:sp>
        <p:sp>
          <p:nvSpPr>
            <p:cNvPr id="7" name="Rectangle 6">
              <a:extLst>
                <a:ext uri="{FF2B5EF4-FFF2-40B4-BE49-F238E27FC236}">
                  <a16:creationId xmlns="" xmlns:a16="http://schemas.microsoft.com/office/drawing/2014/main" id="{74B2A905-4062-B571-7F2E-8B739524EB60}"/>
                </a:ext>
              </a:extLst>
            </p:cNvPr>
            <p:cNvSpPr/>
            <p:nvPr/>
          </p:nvSpPr>
          <p:spPr>
            <a:xfrm>
              <a:off x="-408623" y="123982"/>
              <a:ext cx="1098768"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justLow" rtl="1">
                <a:lnSpc>
                  <a:spcPct val="107000"/>
                </a:lnSpc>
                <a:spcBef>
                  <a:spcPts val="0"/>
                </a:spcBef>
                <a:spcAft>
                  <a:spcPts val="800"/>
                </a:spcAft>
              </a:pPr>
              <a:r>
                <a:rPr lang="ar-EG" sz="2800" b="1">
                  <a:solidFill>
                    <a:srgbClr val="000000"/>
                  </a:solidFill>
                  <a:effectLst/>
                  <a:latin typeface="Calibri" panose="020F0502020204030204" pitchFamily="34" charset="0"/>
                  <a:ea typeface="Calibri" panose="020F0502020204030204" pitchFamily="34" charset="0"/>
                  <a:cs typeface="Adobe Arabic" panose="02040503050201020203" pitchFamily="18" charset="-78"/>
                </a:rPr>
                <a:t>دفتر قيد الموردين:</a:t>
              </a:r>
              <a:endParaRPr lang="en-US" sz="2800">
                <a:effectLst/>
                <a:latin typeface="Calibri" panose="020F0502020204030204" pitchFamily="34" charset="0"/>
                <a:ea typeface="Calibri" panose="020F0502020204030204" pitchFamily="34" charset="0"/>
                <a:cs typeface="Arial" panose="020B0604020202020204" pitchFamily="34" charset="0"/>
              </a:endParaRPr>
            </a:p>
          </p:txBody>
        </p:sp>
      </p:grpSp>
      <p:sp>
        <p:nvSpPr>
          <p:cNvPr id="8" name="TextBox 7">
            <a:extLst>
              <a:ext uri="{FF2B5EF4-FFF2-40B4-BE49-F238E27FC236}">
                <a16:creationId xmlns="" xmlns:a16="http://schemas.microsoft.com/office/drawing/2014/main" id="{64C9E5FF-CCB3-8E83-2B3A-BD30A674582C}"/>
              </a:ext>
            </a:extLst>
          </p:cNvPr>
          <p:cNvSpPr txBox="1"/>
          <p:nvPr/>
        </p:nvSpPr>
        <p:spPr>
          <a:xfrm>
            <a:off x="159194" y="2356719"/>
            <a:ext cx="11641873" cy="1154162"/>
          </a:xfrm>
          <a:prstGeom prst="rect">
            <a:avLst/>
          </a:prstGeom>
          <a:noFill/>
        </p:spPr>
        <p:txBody>
          <a:bodyPr wrap="square">
            <a:spAutoFit/>
          </a:bodyPr>
          <a:lstStyle/>
          <a:p>
            <a:pPr algn="justLow">
              <a:lnSpc>
                <a:spcPct val="150000"/>
              </a:lnSpc>
            </a:pPr>
            <a:r>
              <a:rPr lang="ar-EG" sz="2400" b="1" dirty="0">
                <a:solidFill>
                  <a:srgbClr val="002060"/>
                </a:solidFill>
                <a:cs typeface="Sakkal Majalla" panose="02000000000000000000" pitchFamily="2" charset="-78"/>
              </a:rPr>
              <a:t>وهو دفتر تقوم الشركات الراغبة فى توريد منتجاتها بالتسجيل المجانى فيه ... ومن خلاله يتم الإتصال والتواصل معهم لقبول </a:t>
            </a:r>
            <a:r>
              <a:rPr lang="ar-SA" sz="2400" b="1" dirty="0">
                <a:solidFill>
                  <a:srgbClr val="002060"/>
                </a:solidFill>
                <a:cs typeface="Sakkal Majalla" panose="02000000000000000000" pitchFamily="2" charset="-78"/>
              </a:rPr>
              <a:t/>
            </a:r>
            <a:br>
              <a:rPr lang="ar-SA" sz="2400" b="1" dirty="0">
                <a:solidFill>
                  <a:srgbClr val="002060"/>
                </a:solidFill>
                <a:cs typeface="Sakkal Majalla" panose="02000000000000000000" pitchFamily="2" charset="-78"/>
              </a:rPr>
            </a:br>
            <a:r>
              <a:rPr lang="ar-EG" sz="2400" b="1" dirty="0">
                <a:solidFill>
                  <a:srgbClr val="002060"/>
                </a:solidFill>
                <a:cs typeface="Sakkal Majalla" panose="02000000000000000000" pitchFamily="2" charset="-78"/>
              </a:rPr>
              <a:t>عرض منتجاتهم طبقاً للشروط الموضوعة من إدارة المشروع كسياية عامة للشراء</a:t>
            </a:r>
            <a:endParaRPr lang="en-US" sz="2400" b="1" dirty="0">
              <a:solidFill>
                <a:srgbClr val="002060"/>
              </a:solidFill>
              <a:cs typeface="Sakkal Majalla" panose="02000000000000000000" pitchFamily="2" charset="-78"/>
            </a:endParaRPr>
          </a:p>
        </p:txBody>
      </p:sp>
      <p:grpSp>
        <p:nvGrpSpPr>
          <p:cNvPr id="9" name="Group 8">
            <a:extLst>
              <a:ext uri="{FF2B5EF4-FFF2-40B4-BE49-F238E27FC236}">
                <a16:creationId xmlns="" xmlns:a16="http://schemas.microsoft.com/office/drawing/2014/main" id="{5666AF8C-DB4E-3DF9-E1FE-6A93545FB42B}"/>
              </a:ext>
            </a:extLst>
          </p:cNvPr>
          <p:cNvGrpSpPr/>
          <p:nvPr/>
        </p:nvGrpSpPr>
        <p:grpSpPr>
          <a:xfrm>
            <a:off x="8743542" y="3918756"/>
            <a:ext cx="3111191" cy="854044"/>
            <a:chOff x="-408623" y="40350"/>
            <a:chExt cx="1509964" cy="414600"/>
          </a:xfrm>
        </p:grpSpPr>
        <p:pic>
          <p:nvPicPr>
            <p:cNvPr id="10" name="Picture 9">
              <a:extLst>
                <a:ext uri="{FF2B5EF4-FFF2-40B4-BE49-F238E27FC236}">
                  <a16:creationId xmlns="" xmlns:a16="http://schemas.microsoft.com/office/drawing/2014/main" id="{56C7C698-011B-CFA6-225F-8A201FEAED4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3151" y="40350"/>
              <a:ext cx="528190" cy="414600"/>
            </a:xfrm>
            <a:prstGeom prst="rect">
              <a:avLst/>
            </a:prstGeom>
          </p:spPr>
        </p:pic>
        <p:sp>
          <p:nvSpPr>
            <p:cNvPr id="11" name="Rectangle 10">
              <a:extLst>
                <a:ext uri="{FF2B5EF4-FFF2-40B4-BE49-F238E27FC236}">
                  <a16:creationId xmlns="" xmlns:a16="http://schemas.microsoft.com/office/drawing/2014/main" id="{CAD2D576-D153-B291-1E3E-C186D38CD7FB}"/>
                </a:ext>
              </a:extLst>
            </p:cNvPr>
            <p:cNvSpPr/>
            <p:nvPr/>
          </p:nvSpPr>
          <p:spPr>
            <a:xfrm>
              <a:off x="773543" y="106296"/>
              <a:ext cx="287761"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Bef>
                  <a:spcPts val="0"/>
                </a:spcBef>
                <a:spcAft>
                  <a:spcPts val="800"/>
                </a:spcAft>
              </a:pPr>
              <a:r>
                <a:rPr lang="ar-EG" sz="2800" b="1" dirty="0">
                  <a:solidFill>
                    <a:srgbClr val="000000"/>
                  </a:solidFill>
                  <a:effectLst/>
                  <a:latin typeface="Calibri" panose="020F0502020204030204" pitchFamily="34" charset="0"/>
                  <a:ea typeface="Calibri" panose="020F0502020204030204" pitchFamily="34" charset="0"/>
                  <a:cs typeface="Adobe Arabic" panose="02040503050201020203" pitchFamily="18" charset="-78"/>
                </a:rPr>
                <a:t>ثانياً</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2" name="Rectangle 11">
              <a:extLst>
                <a:ext uri="{FF2B5EF4-FFF2-40B4-BE49-F238E27FC236}">
                  <a16:creationId xmlns="" xmlns:a16="http://schemas.microsoft.com/office/drawing/2014/main" id="{B1C2BEB8-E84C-30FB-7DEB-056BF2F3A1FB}"/>
                </a:ext>
              </a:extLst>
            </p:cNvPr>
            <p:cNvSpPr/>
            <p:nvPr/>
          </p:nvSpPr>
          <p:spPr>
            <a:xfrm>
              <a:off x="-408623" y="123982"/>
              <a:ext cx="1098768" cy="282708"/>
            </a:xfrm>
            <a:prstGeom prst="rect">
              <a:avLst/>
            </a:prstGeom>
            <a:noFill/>
            <a:ln w="12700" cap="flat" cmpd="sng" algn="ctr">
              <a:no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justLow" rtl="1">
                <a:lnSpc>
                  <a:spcPct val="107000"/>
                </a:lnSpc>
                <a:spcBef>
                  <a:spcPts val="0"/>
                </a:spcBef>
                <a:spcAft>
                  <a:spcPts val="800"/>
                </a:spcAft>
              </a:pPr>
              <a:r>
                <a:rPr lang="ar-EG" sz="2800" b="1" dirty="0">
                  <a:solidFill>
                    <a:srgbClr val="000000"/>
                  </a:solidFill>
                  <a:effectLst/>
                  <a:latin typeface="Calibri" panose="020F0502020204030204" pitchFamily="34" charset="0"/>
                  <a:ea typeface="Calibri" panose="020F0502020204030204" pitchFamily="34" charset="0"/>
                  <a:cs typeface="Adobe Arabic" panose="02040503050201020203" pitchFamily="18" charset="-78"/>
                </a:rPr>
                <a:t>عروض الأسعار:</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grpSp>
      <p:sp>
        <p:nvSpPr>
          <p:cNvPr id="13" name="TextBox 12">
            <a:extLst>
              <a:ext uri="{FF2B5EF4-FFF2-40B4-BE49-F238E27FC236}">
                <a16:creationId xmlns="" xmlns:a16="http://schemas.microsoft.com/office/drawing/2014/main" id="{1A9E5346-34C2-B6E9-EED8-C3D3BA0B7006}"/>
              </a:ext>
            </a:extLst>
          </p:cNvPr>
          <p:cNvSpPr txBox="1"/>
          <p:nvPr/>
        </p:nvSpPr>
        <p:spPr>
          <a:xfrm>
            <a:off x="5565913" y="5015299"/>
            <a:ext cx="6206325" cy="1477328"/>
          </a:xfrm>
          <a:prstGeom prst="rect">
            <a:avLst/>
          </a:prstGeom>
          <a:noFill/>
        </p:spPr>
        <p:txBody>
          <a:bodyPr wrap="square">
            <a:spAutoFit/>
          </a:bodyPr>
          <a:lstStyle/>
          <a:p>
            <a:pPr algn="justLow">
              <a:lnSpc>
                <a:spcPct val="125000"/>
              </a:lnSpc>
            </a:pPr>
            <a:r>
              <a:rPr lang="ar-EG" sz="2400" b="1" dirty="0">
                <a:solidFill>
                  <a:srgbClr val="002060"/>
                </a:solidFill>
                <a:cs typeface="Sakkal Majalla" panose="02000000000000000000" pitchFamily="2" charset="-78"/>
              </a:rPr>
              <a:t>ذلك بان تتقدم بعض الشركات بعروض أسعار توريدها بناء على إعلان فى جريدة رسمية... وفى حالة مطابقة الصنف للمواصفات القياسية المطلوبة يتم التوريد</a:t>
            </a:r>
            <a:endParaRPr lang="en-US" sz="2400" b="1" dirty="0">
              <a:solidFill>
                <a:srgbClr val="002060"/>
              </a:solidFill>
              <a:cs typeface="Sakkal Majalla" panose="02000000000000000000" pitchFamily="2" charset="-78"/>
            </a:endParaRPr>
          </a:p>
        </p:txBody>
      </p:sp>
      <p:pic>
        <p:nvPicPr>
          <p:cNvPr id="1026" name="Picture 2" descr="تقديم عروض الاسعار – chinawaseet">
            <a:extLst>
              <a:ext uri="{FF2B5EF4-FFF2-40B4-BE49-F238E27FC236}">
                <a16:creationId xmlns="" xmlns:a16="http://schemas.microsoft.com/office/drawing/2014/main" id="{2CCBB20C-1CA9-077E-1372-74808AFBFCC8}"/>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70813" y="3755327"/>
            <a:ext cx="4662486" cy="3102673"/>
          </a:xfrm>
          <a:prstGeom prst="rect">
            <a:avLst/>
          </a:prstGeom>
          <a:noFill/>
          <a:extLst>
            <a:ext uri="{909E8E84-426E-40DD-AFC4-6F175D3DCCD1}">
              <a14:hiddenFill xmlns:a14="http://schemas.microsoft.com/office/drawing/2010/main">
                <a:solidFill>
                  <a:srgbClr val="FFFFFF"/>
                </a:solidFill>
              </a14:hiddenFill>
            </a:ext>
          </a:extLst>
        </p:spPr>
      </p:pic>
      <p:sp>
        <p:nvSpPr>
          <p:cNvPr id="15"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39907660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right)">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1200" b="0" i="0" u="none" strike="noStrike" kern="1200" cap="none" spc="0" normalizeH="0" baseline="0" noProof="0" smtClean="0">
                <a:ln>
                  <a:noFill/>
                </a:ln>
                <a:solidFill>
                  <a:prstClr val="black">
                    <a:tint val="75000"/>
                  </a:prstClr>
                </a:solidFill>
                <a:effectLst/>
                <a:uLnTx/>
                <a:uFillTx/>
                <a:latin typeface="Calibri"/>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88</a:t>
            </a:fld>
            <a:endParaRPr kumimoji="0" lang="ar-EG" sz="1200" b="0" i="0" u="none" strike="noStrike" kern="1200" cap="none" spc="0" normalizeH="0" baseline="0" noProof="0">
              <a:ln>
                <a:noFill/>
              </a:ln>
              <a:solidFill>
                <a:prstClr val="black">
                  <a:tint val="75000"/>
                </a:prstClr>
              </a:solidFill>
              <a:effectLst/>
              <a:uLnTx/>
              <a:uFillTx/>
              <a:latin typeface="Calibri"/>
              <a:ea typeface="+mn-ea"/>
              <a:cs typeface="Arial" panose="020B0604020202020204" pitchFamily="34" charset="0"/>
            </a:endParaRPr>
          </a:p>
        </p:txBody>
      </p:sp>
      <p:sp>
        <p:nvSpPr>
          <p:cNvPr id="3" name="Rectangle 2"/>
          <p:cNvSpPr/>
          <p:nvPr/>
        </p:nvSpPr>
        <p:spPr>
          <a:xfrm>
            <a:off x="2416273" y="2582772"/>
            <a:ext cx="6793848" cy="1107996"/>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6600" b="1" i="0" u="none" strike="noStrike" kern="1200" cap="none" spc="300" normalizeH="0" baseline="0" noProof="0" dirty="0">
                <a:ln>
                  <a:noFill/>
                </a:ln>
                <a:solidFill>
                  <a:prstClr val="black"/>
                </a:solidFill>
                <a:effectLst>
                  <a:outerShdw blurRad="38100" dist="38100" dir="2700000" algn="tl">
                    <a:srgbClr val="000000">
                      <a:alpha val="43137"/>
                    </a:srgbClr>
                  </a:outerShdw>
                </a:effectLst>
                <a:uLnTx/>
                <a:uFillTx/>
                <a:latin typeface="Adobe Arabic" panose="02040503050201020203" pitchFamily="18" charset="-78"/>
                <a:ea typeface="+mn-ea"/>
                <a:cs typeface="Adobe Arabic" panose="02040503050201020203" pitchFamily="18" charset="-78"/>
              </a:rPr>
              <a:t>اليــــوم التــــدريبي </a:t>
            </a:r>
            <a:r>
              <a:rPr kumimoji="0" lang="ar-SA" sz="6600" b="1" i="0" u="none" strike="noStrike" kern="1200" cap="none" spc="300" normalizeH="0" baseline="0" noProof="0" dirty="0">
                <a:ln>
                  <a:noFill/>
                </a:ln>
                <a:solidFill>
                  <a:prstClr val="black"/>
                </a:solidFill>
                <a:effectLst>
                  <a:outerShdw blurRad="38100" dist="38100" dir="2700000" algn="tl">
                    <a:srgbClr val="000000">
                      <a:alpha val="43137"/>
                    </a:srgbClr>
                  </a:outerShdw>
                </a:effectLst>
                <a:uLnTx/>
                <a:uFillTx/>
                <a:latin typeface="Adobe Arabic" panose="02040503050201020203" pitchFamily="18" charset="-78"/>
                <a:ea typeface="+mn-ea"/>
                <a:cs typeface="Adobe Arabic" panose="02040503050201020203" pitchFamily="18" charset="-78"/>
              </a:rPr>
              <a:t>الثاني</a:t>
            </a:r>
            <a:endParaRPr kumimoji="0" lang="ar-EG" sz="6600" b="1" i="0" u="none" strike="noStrike" kern="1200" cap="none" spc="300" normalizeH="0" baseline="0" noProof="0" dirty="0">
              <a:ln>
                <a:noFill/>
              </a:ln>
              <a:solidFill>
                <a:prstClr val="black"/>
              </a:solidFill>
              <a:effectLst>
                <a:outerShdw blurRad="38100" dist="38100" dir="2700000" algn="tl">
                  <a:srgbClr val="000000">
                    <a:alpha val="43137"/>
                  </a:srgbClr>
                </a:outerShdw>
              </a:effectLst>
              <a:uLnTx/>
              <a:uFillTx/>
              <a:latin typeface="Adobe Arabic" panose="02040503050201020203" pitchFamily="18" charset="-78"/>
              <a:ea typeface="+mn-ea"/>
              <a:cs typeface="Adobe Arabic" panose="02040503050201020203" pitchFamily="18" charset="-78"/>
            </a:endParaRPr>
          </a:p>
        </p:txBody>
      </p:sp>
      <p:sp>
        <p:nvSpPr>
          <p:cNvPr id="4"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3"/>
              </a:rPr>
              <a:t>www.dawliatraining.com</a:t>
            </a:r>
            <a:endParaRPr lang="en-US" sz="1100">
              <a:effectLst/>
              <a:ea typeface="Calibri"/>
              <a:cs typeface="Arial"/>
            </a:endParaRPr>
          </a:p>
        </p:txBody>
      </p:sp>
    </p:spTree>
    <p:extLst>
      <p:ext uri="{BB962C8B-B14F-4D97-AF65-F5344CB8AC3E}">
        <p14:creationId xmlns:p14="http://schemas.microsoft.com/office/powerpoint/2010/main" val="407870453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oogle Shape;105;p14"/>
          <p:cNvPicPr preferRelativeResize="0"/>
          <p:nvPr/>
        </p:nvPicPr>
        <p:blipFill>
          <a:blip r:embed="rId2">
            <a:extLst>
              <a:ext uri="{28A0092B-C50C-407E-A947-70E740481C1C}">
                <a14:useLocalDpi xmlns:a14="http://schemas.microsoft.com/office/drawing/2010/main" val="0"/>
              </a:ext>
            </a:extLst>
          </a:blip>
          <a:srcRect/>
          <a:stretch/>
        </p:blipFill>
        <p:spPr>
          <a:xfrm flipH="1">
            <a:off x="5604588" y="0"/>
            <a:ext cx="6587412" cy="6857999"/>
          </a:xfrm>
          <a:custGeom>
            <a:avLst/>
            <a:gdLst/>
            <a:ahLst/>
            <a:cxnLst/>
            <a:rect l="l" t="t" r="r" b="b"/>
            <a:pathLst>
              <a:path w="21600" h="21600" extrusionOk="0">
                <a:moveTo>
                  <a:pt x="0" y="0"/>
                </a:moveTo>
                <a:lnTo>
                  <a:pt x="0" y="21600"/>
                </a:lnTo>
                <a:lnTo>
                  <a:pt x="20218" y="21600"/>
                </a:lnTo>
                <a:lnTo>
                  <a:pt x="21600" y="15354"/>
                </a:lnTo>
                <a:lnTo>
                  <a:pt x="16966" y="16698"/>
                </a:lnTo>
                <a:lnTo>
                  <a:pt x="14603" y="14996"/>
                </a:lnTo>
                <a:lnTo>
                  <a:pt x="14607" y="14994"/>
                </a:lnTo>
                <a:lnTo>
                  <a:pt x="17925" y="0"/>
                </a:lnTo>
                <a:lnTo>
                  <a:pt x="0" y="0"/>
                </a:lnTo>
                <a:close/>
              </a:path>
            </a:pathLst>
          </a:custGeom>
          <a:blipFill>
            <a:blip r:embed="rId3"/>
            <a:stretch>
              <a:fillRect/>
            </a:stretch>
          </a:blipFill>
          <a:ln>
            <a:noFill/>
          </a:ln>
        </p:spPr>
      </p:pic>
      <p:sp>
        <p:nvSpPr>
          <p:cNvPr id="19" name="TextBox 18">
            <a:extLst>
              <a:ext uri="{FF2B5EF4-FFF2-40B4-BE49-F238E27FC236}">
                <a16:creationId xmlns="" xmlns:a16="http://schemas.microsoft.com/office/drawing/2014/main" id="{7E5A0D50-BD01-48CF-9E1E-6EBE3CFE0757}"/>
              </a:ext>
            </a:extLst>
          </p:cNvPr>
          <p:cNvSpPr txBox="1"/>
          <p:nvPr/>
        </p:nvSpPr>
        <p:spPr>
          <a:xfrm rot="4793141" flipH="1">
            <a:off x="4500585" y="1646021"/>
            <a:ext cx="4622296" cy="114372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000" b="1" i="0" u="none" strike="noStrike" kern="0" cap="none" spc="0" normalizeH="0" baseline="0" noProof="0" dirty="0">
                <a:ln>
                  <a:noFill/>
                </a:ln>
                <a:solidFill>
                  <a:prstClr val="white"/>
                </a:solidFill>
                <a:effectLst/>
                <a:uLnTx/>
                <a:uFillTx/>
                <a:latin typeface="Sakkal Majalla" pitchFamily="2" charset="-78"/>
                <a:ea typeface="+mn-ea"/>
                <a:cs typeface="Sakkal Majalla" pitchFamily="2" charset="-78"/>
              </a:rPr>
              <a:t>الجلسة التدريبية الأولى</a:t>
            </a:r>
          </a:p>
        </p:txBody>
      </p:sp>
      <p:sp>
        <p:nvSpPr>
          <p:cNvPr id="18" name="TextBox 17">
            <a:extLst>
              <a:ext uri="{FF2B5EF4-FFF2-40B4-BE49-F238E27FC236}">
                <a16:creationId xmlns="" xmlns:a16="http://schemas.microsoft.com/office/drawing/2014/main" id="{7E5A0D50-BD01-48CF-9E1E-6EBE3CFE0757}"/>
              </a:ext>
            </a:extLst>
          </p:cNvPr>
          <p:cNvSpPr txBox="1"/>
          <p:nvPr/>
        </p:nvSpPr>
        <p:spPr>
          <a:xfrm>
            <a:off x="156082" y="2256245"/>
            <a:ext cx="6214738" cy="1656188"/>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5400" b="1" i="0" u="none" strike="noStrike" kern="0" cap="none" spc="0" normalizeH="0" baseline="0" noProof="0" dirty="0">
                <a:ln>
                  <a:noFill/>
                </a:ln>
                <a:solidFill>
                  <a:prstClr val="black">
                    <a:lumMod val="75000"/>
                    <a:lumOff val="25000"/>
                  </a:prstClr>
                </a:solidFill>
                <a:effectLst>
                  <a:outerShdw blurRad="38100" dist="38100" dir="2700000" algn="tl">
                    <a:srgbClr val="000000">
                      <a:alpha val="43137"/>
                    </a:srgbClr>
                  </a:outerShdw>
                </a:effectLst>
                <a:uLnTx/>
                <a:uFillTx/>
                <a:latin typeface="Sakkal Majalla" pitchFamily="2" charset="-78"/>
                <a:ea typeface="+mn-ea"/>
                <a:cs typeface="Sakkal Majalla" pitchFamily="2" charset="-78"/>
              </a:rPr>
              <a:t>التقييم ومتابعة الأداء</a:t>
            </a:r>
          </a:p>
        </p:txBody>
      </p:sp>
      <p:sp>
        <p:nvSpPr>
          <p:cNvPr id="4" name="Slide Number Placeholder 3"/>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89</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sp>
        <p:nvSpPr>
          <p:cNvPr id="6" name="مستطيل 2"/>
          <p:cNvSpPr/>
          <p:nvPr/>
        </p:nvSpPr>
        <p:spPr>
          <a:xfrm>
            <a:off x="10820400" y="6553199"/>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163078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defRPr/>
            </a:pPr>
            <a:r>
              <a:rPr lang="ar-EG" sz="4800" kern="0" dirty="0">
                <a:solidFill>
                  <a:schemeClr val="tx1">
                    <a:lumMod val="75000"/>
                    <a:lumOff val="25000"/>
                  </a:schemeClr>
                </a:solidFill>
                <a:latin typeface="Sakkal Majalla" panose="02000000000000000000" pitchFamily="2" charset="-78"/>
                <a:cs typeface="Sakkal Majalla" pitchFamily="2" charset="-78"/>
              </a:rPr>
              <a:t>مفهوم إدارة الموارد البشرية</a:t>
            </a:r>
          </a:p>
        </p:txBody>
      </p:sp>
      <p:sp>
        <p:nvSpPr>
          <p:cNvPr id="3" name="Slide Number Placeholder 2"/>
          <p:cNvSpPr>
            <a:spLocks noGrp="1"/>
          </p:cNvSpPr>
          <p:nvPr>
            <p:ph type="sldNum" sz="quarter" idx="12"/>
          </p:nvPr>
        </p:nvSpPr>
        <p:spPr/>
        <p:txBody>
          <a:bodyPr/>
          <a:lstStyle/>
          <a:p>
            <a:fld id="{802A93DA-8321-490E-B7A0-7881EC602D96}" type="slidenum">
              <a:rPr lang="ar-EG" smtClean="0"/>
              <a:t>9</a:t>
            </a:fld>
            <a:endParaRPr lang="ar-EG"/>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60219"/>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368559491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عملية المتابعة</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90</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18656"/>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143687829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91</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عملية المتابعة</a:t>
            </a:r>
          </a:p>
        </p:txBody>
      </p:sp>
      <p:grpSp>
        <p:nvGrpSpPr>
          <p:cNvPr id="8" name="Group 7"/>
          <p:cNvGrpSpPr/>
          <p:nvPr/>
        </p:nvGrpSpPr>
        <p:grpSpPr>
          <a:xfrm>
            <a:off x="8336783" y="1639833"/>
            <a:ext cx="3077451" cy="4019987"/>
            <a:chOff x="8336783" y="1639834"/>
            <a:chExt cx="2904475" cy="3832498"/>
          </a:xfrm>
        </p:grpSpPr>
        <p:pic>
          <p:nvPicPr>
            <p:cNvPr id="9" name="Picture 8"/>
            <p:cNvPicPr>
              <a:picLocks noChangeAspect="1"/>
            </p:cNvPicPr>
            <p:nvPr/>
          </p:nvPicPr>
          <p:blipFill>
            <a:blip r:embed="rId4"/>
            <a:stretch>
              <a:fillRect/>
            </a:stretch>
          </p:blipFill>
          <p:spPr>
            <a:xfrm>
              <a:off x="8336783" y="1639834"/>
              <a:ext cx="2904475" cy="3832498"/>
            </a:xfrm>
            <a:prstGeom prst="rect">
              <a:avLst/>
            </a:prstGeom>
          </p:spPr>
        </p:pic>
        <p:sp>
          <p:nvSpPr>
            <p:cNvPr id="10" name="Rectangle 9"/>
            <p:cNvSpPr/>
            <p:nvPr/>
          </p:nvSpPr>
          <p:spPr>
            <a:xfrm>
              <a:off x="8366543" y="2029519"/>
              <a:ext cx="2291041" cy="3168959"/>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هي عملية منظمة ومخططة ومستمرة،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تتم بصفة دورية ومنتظمة على مدار عمر المشروع لجمع المعلومات عن تشغيل وإنجازات </a:t>
              </a: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
              </a:r>
              <a:b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المشروع وتأثيراته</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grpSp>
        <p:nvGrpSpPr>
          <p:cNvPr id="11" name="Group 10"/>
          <p:cNvGrpSpPr/>
          <p:nvPr/>
        </p:nvGrpSpPr>
        <p:grpSpPr>
          <a:xfrm>
            <a:off x="4958685" y="1639834"/>
            <a:ext cx="3077451" cy="4019987"/>
            <a:chOff x="4953658" y="1639834"/>
            <a:chExt cx="2904475" cy="3832498"/>
          </a:xfrm>
        </p:grpSpPr>
        <p:pic>
          <p:nvPicPr>
            <p:cNvPr id="12" name="Picture 11"/>
            <p:cNvPicPr>
              <a:picLocks noChangeAspect="1"/>
            </p:cNvPicPr>
            <p:nvPr/>
          </p:nvPicPr>
          <p:blipFill>
            <a:blip r:embed="rId5"/>
            <a:stretch>
              <a:fillRect/>
            </a:stretch>
          </p:blipFill>
          <p:spPr>
            <a:xfrm>
              <a:off x="4953658" y="1639834"/>
              <a:ext cx="2904475" cy="3832498"/>
            </a:xfrm>
            <a:prstGeom prst="rect">
              <a:avLst/>
            </a:prstGeom>
          </p:spPr>
        </p:pic>
        <p:sp>
          <p:nvSpPr>
            <p:cNvPr id="13" name="Rectangle 12"/>
            <p:cNvSpPr/>
            <p:nvPr/>
          </p:nvSpPr>
          <p:spPr>
            <a:xfrm>
              <a:off x="4953658" y="1984074"/>
              <a:ext cx="2429398" cy="3168959"/>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ثم إعدادها وتوصيلها </a:t>
              </a:r>
              <a:b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إلى إدارة المشروع أو غيرها من الجهات المعنية بغرض مساعدتهم على اتخاذ القرارات المناسبة لتنفيذ المشروع بكفاءة نحو تحقيق الأهداف المخططة </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grpSp>
        <p:nvGrpSpPr>
          <p:cNvPr id="14" name="Group 13"/>
          <p:cNvGrpSpPr/>
          <p:nvPr/>
        </p:nvGrpSpPr>
        <p:grpSpPr>
          <a:xfrm>
            <a:off x="1285843" y="1639833"/>
            <a:ext cx="3187809" cy="4019986"/>
            <a:chOff x="1292046" y="1639834"/>
            <a:chExt cx="3008630" cy="3832498"/>
          </a:xfrm>
        </p:grpSpPr>
        <p:pic>
          <p:nvPicPr>
            <p:cNvPr id="15" name="Picture 14"/>
            <p:cNvPicPr>
              <a:picLocks noChangeAspect="1"/>
            </p:cNvPicPr>
            <p:nvPr/>
          </p:nvPicPr>
          <p:blipFill>
            <a:blip r:embed="rId6"/>
            <a:stretch>
              <a:fillRect/>
            </a:stretch>
          </p:blipFill>
          <p:spPr>
            <a:xfrm>
              <a:off x="1396201" y="1639834"/>
              <a:ext cx="2904475" cy="3832498"/>
            </a:xfrm>
            <a:prstGeom prst="rect">
              <a:avLst/>
            </a:prstGeom>
          </p:spPr>
        </p:pic>
        <p:sp>
          <p:nvSpPr>
            <p:cNvPr id="16" name="Rectangle 15"/>
            <p:cNvSpPr/>
            <p:nvPr/>
          </p:nvSpPr>
          <p:spPr>
            <a:xfrm>
              <a:off x="1292046" y="1919033"/>
              <a:ext cx="2513608" cy="3299043"/>
            </a:xfrm>
            <a:prstGeom prst="rect">
              <a:avLst/>
            </a:prstGeom>
          </p:spPr>
          <p:txBody>
            <a:bodyPr wrap="square">
              <a:spAutoFit/>
            </a:bodyPr>
            <a:lstStyle/>
            <a:p>
              <a:pPr marL="0" marR="0" lvl="0" indent="0" algn="ctr" defTabSz="914400" rtl="1" eaLnBrk="1" fontAlgn="auto" latinLnBrk="0" hangingPunct="1">
                <a:lnSpc>
                  <a:spcPct val="114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هي عملية مستمرة لجمع وتحليل المعلومات والبيانات للمشروعات والبرامج لتحديد مدى توافق سير أنشطة المشروع مع الخطة الموضوعة له لبيان الوضع الحالي للمشروع وتركز </a:t>
              </a:r>
              <a:b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على مؤشر الأداء</a:t>
              </a:r>
              <a:endParaRPr kumimoji="0" lang="en-ZA"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endParaRPr>
            </a:p>
          </p:txBody>
        </p:sp>
      </p:grpSp>
      <p:grpSp>
        <p:nvGrpSpPr>
          <p:cNvPr id="2" name="Group 1">
            <a:extLst>
              <a:ext uri="{FF2B5EF4-FFF2-40B4-BE49-F238E27FC236}">
                <a16:creationId xmlns="" xmlns:a16="http://schemas.microsoft.com/office/drawing/2014/main" id="{47CD0DBC-3567-051B-3BBB-4EF8D371D27D}"/>
              </a:ext>
            </a:extLst>
          </p:cNvPr>
          <p:cNvGrpSpPr/>
          <p:nvPr/>
        </p:nvGrpSpPr>
        <p:grpSpPr>
          <a:xfrm>
            <a:off x="2690343" y="0"/>
            <a:ext cx="3716013" cy="1646256"/>
            <a:chOff x="2822589" y="-248697"/>
            <a:chExt cx="3716013" cy="1646256"/>
          </a:xfrm>
        </p:grpSpPr>
        <p:sp>
          <p:nvSpPr>
            <p:cNvPr id="7" name="Rectangle 6">
              <a:extLst>
                <a:ext uri="{FF2B5EF4-FFF2-40B4-BE49-F238E27FC236}">
                  <a16:creationId xmlns="" xmlns:a16="http://schemas.microsoft.com/office/drawing/2014/main" id="{968F0001-DDFE-40AE-823D-ACFA4A13D0F5}"/>
                </a:ext>
              </a:extLst>
            </p:cNvPr>
            <p:cNvSpPr/>
            <p:nvPr/>
          </p:nvSpPr>
          <p:spPr>
            <a:xfrm>
              <a:off x="2822589" y="50951"/>
              <a:ext cx="2081591" cy="710501"/>
            </a:xfrm>
            <a:prstGeom prst="rect">
              <a:avLst/>
            </a:prstGeom>
          </p:spPr>
          <p:txBody>
            <a:bodyPr wrap="square">
              <a:noAutofit/>
            </a:bodyPr>
            <a:lstStyle/>
            <a:p>
              <a:pPr marL="0" marR="0" lvl="0" indent="0" algn="justLow" defTabSz="914400" rtl="1" eaLnBrk="1" fontAlgn="auto" latinLnBrk="0" hangingPunct="1">
                <a:lnSpc>
                  <a:spcPct val="107000"/>
                </a:lnSpc>
                <a:spcBef>
                  <a:spcPts val="0"/>
                </a:spcBef>
                <a:spcAft>
                  <a:spcPts val="80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Calibri" panose="020F0502020204030204" pitchFamily="34" charset="0"/>
                  <a:ea typeface="Calibri" panose="020F0502020204030204" pitchFamily="34" charset="0"/>
                  <a:cs typeface="Sakkal Majalla" panose="02000000000000000000" pitchFamily="2" charset="-78"/>
                </a:rPr>
                <a:t>مفهوم المتابعة</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2050" name="Picture 2" descr="صورة المشرف وهو يقوم بـ متابعة وتدقيق .!">
              <a:extLst>
                <a:ext uri="{FF2B5EF4-FFF2-40B4-BE49-F238E27FC236}">
                  <a16:creationId xmlns="" xmlns:a16="http://schemas.microsoft.com/office/drawing/2014/main" id="{43E0C60C-D271-1FE4-420C-9AE416337857}"/>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1174" y="-248697"/>
              <a:ext cx="2277428" cy="1646256"/>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8"/>
              </a:rPr>
              <a:t>www.dawliatraining.com</a:t>
            </a:r>
            <a:endParaRPr lang="en-US" sz="1100">
              <a:effectLst/>
              <a:ea typeface="Calibri"/>
              <a:cs typeface="Arial"/>
            </a:endParaRPr>
          </a:p>
        </p:txBody>
      </p:sp>
    </p:spTree>
    <p:extLst>
      <p:ext uri="{BB962C8B-B14F-4D97-AF65-F5344CB8AC3E}">
        <p14:creationId xmlns:p14="http://schemas.microsoft.com/office/powerpoint/2010/main" val="105087418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strips(downLeft)">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9" name="Picture 28"/>
          <p:cNvPicPr>
            <a:picLocks noChangeAspect="1"/>
          </p:cNvPicPr>
          <p:nvPr/>
        </p:nvPicPr>
        <p:blipFill rotWithShape="1">
          <a:blip r:embed="rId4"/>
          <a:srcRect b="7586"/>
          <a:stretch/>
        </p:blipFill>
        <p:spPr>
          <a:xfrm>
            <a:off x="439358" y="2568594"/>
            <a:ext cx="3894758" cy="2062633"/>
          </a:xfrm>
          <a:prstGeom prst="rect">
            <a:avLst/>
          </a:prstGeom>
        </p:spPr>
      </p:pic>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92</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عملية المتابعة</a:t>
            </a:r>
          </a:p>
        </p:txBody>
      </p:sp>
      <p:grpSp>
        <p:nvGrpSpPr>
          <p:cNvPr id="5" name="Group 4"/>
          <p:cNvGrpSpPr/>
          <p:nvPr/>
        </p:nvGrpSpPr>
        <p:grpSpPr>
          <a:xfrm>
            <a:off x="2234668" y="161582"/>
            <a:ext cx="3398909" cy="671821"/>
            <a:chOff x="1825061" y="161584"/>
            <a:chExt cx="3398909" cy="671821"/>
          </a:xfrm>
        </p:grpSpPr>
        <p:grpSp>
          <p:nvGrpSpPr>
            <p:cNvPr id="6" name="Group 5"/>
            <p:cNvGrpSpPr/>
            <p:nvPr/>
          </p:nvGrpSpPr>
          <p:grpSpPr>
            <a:xfrm rot="16200000">
              <a:off x="3188605" y="-1201960"/>
              <a:ext cx="671821" cy="3398909"/>
              <a:chOff x="4876800" y="1969509"/>
              <a:chExt cx="2235431" cy="6002671"/>
            </a:xfrm>
            <a:effectLst>
              <a:outerShdw blurRad="114300" dist="88900" dir="8400000" sx="101000" sy="101000" algn="tr" rotWithShape="0">
                <a:prstClr val="black">
                  <a:alpha val="15000"/>
                </a:prstClr>
              </a:outerShdw>
            </a:effectLst>
          </p:grpSpPr>
          <p:sp>
            <p:nvSpPr>
              <p:cNvPr id="10" name="Shape 7"/>
              <p:cNvSpPr/>
              <p:nvPr/>
            </p:nvSpPr>
            <p:spPr>
              <a:xfrm>
                <a:off x="4876802" y="1969509"/>
                <a:ext cx="1860476" cy="56632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14A6EC"/>
              </a:solidFill>
              <a:ln w="12700">
                <a:miter lim="400000"/>
              </a:ln>
            </p:spPr>
            <p:txBody>
              <a:bodyPr lIns="0" tIns="0" rIns="0" bIns="0" anchor="ctr"/>
              <a:lstStyle/>
              <a:p>
                <a:pPr marL="0" marR="0" lvl="0" indent="0" algn="r" defTabSz="914400" rtl="1"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a:ea typeface="+mn-ea"/>
                  <a:cs typeface="+mn-cs"/>
                </a:endParaRPr>
              </a:p>
            </p:txBody>
          </p:sp>
          <p:sp>
            <p:nvSpPr>
              <p:cNvPr id="11" name="Shape 8"/>
              <p:cNvSpPr/>
              <p:nvPr/>
            </p:nvSpPr>
            <p:spPr>
              <a:xfrm>
                <a:off x="4876800" y="7632700"/>
                <a:ext cx="2235431" cy="3394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3623" y="21600"/>
                    </a:lnTo>
                    <a:lnTo>
                      <a:pt x="0" y="0"/>
                    </a:lnTo>
                    <a:lnTo>
                      <a:pt x="17977" y="0"/>
                    </a:lnTo>
                    <a:cubicBezTo>
                      <a:pt x="17977" y="0"/>
                      <a:pt x="21600" y="21600"/>
                      <a:pt x="21600" y="21600"/>
                    </a:cubicBezTo>
                    <a:close/>
                  </a:path>
                </a:pathLst>
              </a:custGeom>
              <a:solidFill>
                <a:srgbClr val="7FCFF5"/>
              </a:solidFill>
              <a:ln w="12700">
                <a:miter lim="400000"/>
              </a:ln>
            </p:spPr>
            <p:txBody>
              <a:bodyPr lIns="0" tIns="0" rIns="0" bIns="0" anchor="ctr"/>
              <a:lstStyle/>
              <a:p>
                <a:pPr marL="0" marR="0" lvl="0" indent="0" algn="r" defTabSz="914400" rtl="1"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a:ea typeface="+mn-ea"/>
                  <a:cs typeface="+mn-cs"/>
                </a:endParaRPr>
              </a:p>
            </p:txBody>
          </p:sp>
        </p:grpSp>
        <p:sp>
          <p:nvSpPr>
            <p:cNvPr id="8" name="Rectangle 7"/>
            <p:cNvSpPr/>
            <p:nvPr/>
          </p:nvSpPr>
          <p:spPr>
            <a:xfrm>
              <a:off x="1825061" y="305219"/>
              <a:ext cx="3206684" cy="487305"/>
            </a:xfrm>
            <a:prstGeom prst="rect">
              <a:avLst/>
            </a:prstGeom>
          </p:spPr>
          <p:txBody>
            <a:bodyPr wrap="square" numCol="1">
              <a:noAutofit/>
            </a:bodyPr>
            <a:lstStyle/>
            <a:p>
              <a:pPr marL="0" marR="0" lvl="0" indent="0" algn="ctr" defTabSz="914400" rtl="1" eaLnBrk="1" fontAlgn="auto" latinLnBrk="0" hangingPunct="1">
                <a:lnSpc>
                  <a:spcPct val="107000"/>
                </a:lnSpc>
                <a:spcBef>
                  <a:spcPts val="0"/>
                </a:spcBef>
                <a:spcAft>
                  <a:spcPts val="0"/>
                </a:spcAft>
                <a:buClrTx/>
                <a:buSzTx/>
                <a:buFontTx/>
                <a:buNone/>
                <a:tabLst>
                  <a:tab pos="2637155" algn="ctr"/>
                  <a:tab pos="5274310" algn="r"/>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أسباب إجراء عملية المتابعة </a:t>
              </a:r>
              <a:endParaRPr kumimoji="0" lang="en-US" sz="1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2" name="Rectangle 1"/>
          <p:cNvSpPr/>
          <p:nvPr/>
        </p:nvSpPr>
        <p:spPr>
          <a:xfrm>
            <a:off x="400835" y="1396551"/>
            <a:ext cx="11555799" cy="517065"/>
          </a:xfrm>
          <a:prstGeom prst="rect">
            <a:avLst/>
          </a:prstGeom>
        </p:spPr>
        <p:txBody>
          <a:bodyPr wrap="squar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Sakkal Majalla" panose="02000000000000000000" pitchFamily="2" charset="-78"/>
              </a:rPr>
              <a:t>لإمداد إدارة المشروع بالمعلومات الدقيقة في الوقت المناسب عن أنشطة المشروع للمساعدة في اتخاذ القرارات الخاصة بالآتي</a:t>
            </a:r>
            <a:r>
              <a:rPr kumimoji="0" lang="en-US" sz="2400" b="1" i="0" u="none" strike="noStrike" kern="1200" cap="none" spc="0" normalizeH="0" baseline="0" noProof="0" dirty="0">
                <a:ln>
                  <a:noFill/>
                </a:ln>
                <a:solidFill>
                  <a:srgbClr val="00B050"/>
                </a:solidFill>
                <a:effectLst/>
                <a:uLnTx/>
                <a:uFillTx/>
                <a:latin typeface="Sakkal Majalla" panose="02000000000000000000" pitchFamily="2" charset="-78"/>
                <a:ea typeface="Calibri" panose="020F0502020204030204" pitchFamily="34" charset="0"/>
                <a:cs typeface="Arial" panose="020B0604020202020204" pitchFamily="34" charset="0"/>
              </a:rPr>
              <a:t>:</a:t>
            </a:r>
            <a:endParaRPr kumimoji="0" lang="en-US" sz="1600" b="0"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pSp>
        <p:nvGrpSpPr>
          <p:cNvPr id="13" name="Group 12"/>
          <p:cNvGrpSpPr/>
          <p:nvPr/>
        </p:nvGrpSpPr>
        <p:grpSpPr>
          <a:xfrm>
            <a:off x="8698442" y="2407790"/>
            <a:ext cx="2454170" cy="3527367"/>
            <a:chOff x="6484878" y="1835123"/>
            <a:chExt cx="2454170" cy="4071691"/>
          </a:xfrm>
        </p:grpSpPr>
        <p:pic>
          <p:nvPicPr>
            <p:cNvPr id="14" name="Picture 13"/>
            <p:cNvPicPr>
              <a:picLocks noChangeAspect="1"/>
            </p:cNvPicPr>
            <p:nvPr/>
          </p:nvPicPr>
          <p:blipFill rotWithShape="1">
            <a:blip r:embed="rId5" cstate="print">
              <a:extLst>
                <a:ext uri="{28A0092B-C50C-407E-A947-70E740481C1C}">
                  <a14:useLocalDpi xmlns:a14="http://schemas.microsoft.com/office/drawing/2010/main" val="0"/>
                </a:ext>
              </a:extLst>
            </a:blip>
            <a:srcRect l="78149" t="24455" r="6679" b="37787"/>
            <a:stretch/>
          </p:blipFill>
          <p:spPr>
            <a:xfrm>
              <a:off x="6484878" y="1835123"/>
              <a:ext cx="2454170" cy="4071691"/>
            </a:xfrm>
            <a:prstGeom prst="rect">
              <a:avLst/>
            </a:prstGeom>
          </p:spPr>
        </p:pic>
        <p:sp>
          <p:nvSpPr>
            <p:cNvPr id="15" name="Rectangle 14"/>
            <p:cNvSpPr/>
            <p:nvPr/>
          </p:nvSpPr>
          <p:spPr>
            <a:xfrm>
              <a:off x="7056050" y="4423680"/>
              <a:ext cx="1311826" cy="959232"/>
            </a:xfrm>
            <a:prstGeom prst="rect">
              <a:avLst/>
            </a:prstGeom>
          </p:spPr>
          <p:txBody>
            <a:bodyPr wrap="square">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الموارد البشرية</a:t>
              </a:r>
            </a:p>
          </p:txBody>
        </p:sp>
      </p:grpSp>
      <p:grpSp>
        <p:nvGrpSpPr>
          <p:cNvPr id="16" name="Group 15"/>
          <p:cNvGrpSpPr/>
          <p:nvPr/>
        </p:nvGrpSpPr>
        <p:grpSpPr>
          <a:xfrm>
            <a:off x="6941736" y="2407791"/>
            <a:ext cx="2454170" cy="3527367"/>
            <a:chOff x="4598272" y="1835123"/>
            <a:chExt cx="2454170" cy="4071691"/>
          </a:xfrm>
        </p:grpSpPr>
        <p:pic>
          <p:nvPicPr>
            <p:cNvPr id="17" name="Picture 16"/>
            <p:cNvPicPr>
              <a:picLocks noChangeAspect="1"/>
            </p:cNvPicPr>
            <p:nvPr/>
          </p:nvPicPr>
          <p:blipFill rotWithShape="1">
            <a:blip r:embed="rId5" cstate="print">
              <a:extLst>
                <a:ext uri="{28A0092B-C50C-407E-A947-70E740481C1C}">
                  <a14:useLocalDpi xmlns:a14="http://schemas.microsoft.com/office/drawing/2010/main" val="0"/>
                </a:ext>
              </a:extLst>
            </a:blip>
            <a:srcRect l="55075" t="31409" r="29753" b="30833"/>
            <a:stretch/>
          </p:blipFill>
          <p:spPr>
            <a:xfrm>
              <a:off x="4598272" y="1835123"/>
              <a:ext cx="2454170" cy="4071691"/>
            </a:xfrm>
            <a:prstGeom prst="rect">
              <a:avLst/>
            </a:prstGeom>
          </p:spPr>
        </p:pic>
        <p:sp>
          <p:nvSpPr>
            <p:cNvPr id="18" name="Rectangle 17"/>
            <p:cNvSpPr/>
            <p:nvPr/>
          </p:nvSpPr>
          <p:spPr>
            <a:xfrm>
              <a:off x="5367000" y="2487609"/>
              <a:ext cx="1337128" cy="959232"/>
            </a:xfrm>
            <a:prstGeom prst="rect">
              <a:avLst/>
            </a:prstGeom>
          </p:spPr>
          <p:txBody>
            <a:bodyPr wrap="square">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الجدول الزمني</a:t>
              </a:r>
            </a:p>
          </p:txBody>
        </p:sp>
      </p:grpSp>
      <p:grpSp>
        <p:nvGrpSpPr>
          <p:cNvPr id="19" name="Group 18"/>
          <p:cNvGrpSpPr/>
          <p:nvPr/>
        </p:nvGrpSpPr>
        <p:grpSpPr>
          <a:xfrm>
            <a:off x="5475544" y="2306709"/>
            <a:ext cx="2454170" cy="3628450"/>
            <a:chOff x="3132080" y="1835123"/>
            <a:chExt cx="2454170" cy="4071691"/>
          </a:xfrm>
        </p:grpSpPr>
        <p:pic>
          <p:nvPicPr>
            <p:cNvPr id="20" name="Picture 19"/>
            <p:cNvPicPr>
              <a:picLocks noChangeAspect="1"/>
            </p:cNvPicPr>
            <p:nvPr/>
          </p:nvPicPr>
          <p:blipFill rotWithShape="1">
            <a:blip r:embed="rId5" cstate="print">
              <a:extLst>
                <a:ext uri="{28A0092B-C50C-407E-A947-70E740481C1C}">
                  <a14:useLocalDpi xmlns:a14="http://schemas.microsoft.com/office/drawing/2010/main" val="0"/>
                </a:ext>
              </a:extLst>
            </a:blip>
            <a:srcRect l="20622" t="48161" r="64206" b="14081"/>
            <a:stretch/>
          </p:blipFill>
          <p:spPr>
            <a:xfrm>
              <a:off x="3132080" y="1835123"/>
              <a:ext cx="2454170" cy="4071691"/>
            </a:xfrm>
            <a:prstGeom prst="rect">
              <a:avLst/>
            </a:prstGeom>
          </p:spPr>
        </p:pic>
        <p:sp>
          <p:nvSpPr>
            <p:cNvPr id="21" name="Rectangle 20"/>
            <p:cNvSpPr/>
            <p:nvPr/>
          </p:nvSpPr>
          <p:spPr>
            <a:xfrm>
              <a:off x="3617438" y="4443597"/>
              <a:ext cx="1565918" cy="897971"/>
            </a:xfrm>
            <a:prstGeom prst="rect">
              <a:avLst/>
            </a:prstGeom>
          </p:spPr>
          <p:txBody>
            <a:bodyPr wrap="square">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EG" sz="23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تدبير الموارد والمصادر</a:t>
              </a:r>
            </a:p>
          </p:txBody>
        </p:sp>
      </p:grpSp>
      <p:grpSp>
        <p:nvGrpSpPr>
          <p:cNvPr id="22" name="Group 21"/>
          <p:cNvGrpSpPr/>
          <p:nvPr/>
        </p:nvGrpSpPr>
        <p:grpSpPr>
          <a:xfrm>
            <a:off x="3920012" y="2407791"/>
            <a:ext cx="2454170" cy="3527367"/>
            <a:chOff x="1576548" y="1835123"/>
            <a:chExt cx="2454170" cy="4071691"/>
          </a:xfrm>
        </p:grpSpPr>
        <p:pic>
          <p:nvPicPr>
            <p:cNvPr id="23" name="Picture 22"/>
            <p:cNvPicPr>
              <a:picLocks noChangeAspect="1"/>
            </p:cNvPicPr>
            <p:nvPr/>
          </p:nvPicPr>
          <p:blipFill rotWithShape="1">
            <a:blip r:embed="rId5" cstate="print">
              <a:extLst>
                <a:ext uri="{28A0092B-C50C-407E-A947-70E740481C1C}">
                  <a14:useLocalDpi xmlns:a14="http://schemas.microsoft.com/office/drawing/2010/main" val="0"/>
                </a:ext>
              </a:extLst>
            </a:blip>
            <a:srcRect l="38217" t="32831" r="46611" b="29411"/>
            <a:stretch/>
          </p:blipFill>
          <p:spPr>
            <a:xfrm>
              <a:off x="1576548" y="1835123"/>
              <a:ext cx="2454170" cy="4071691"/>
            </a:xfrm>
            <a:prstGeom prst="rect">
              <a:avLst/>
            </a:prstGeom>
          </p:spPr>
        </p:pic>
        <p:sp>
          <p:nvSpPr>
            <p:cNvPr id="24" name="Rectangle 23"/>
            <p:cNvSpPr/>
            <p:nvPr/>
          </p:nvSpPr>
          <p:spPr>
            <a:xfrm>
              <a:off x="2124250" y="2167865"/>
              <a:ext cx="1453786" cy="1278976"/>
            </a:xfrm>
            <a:prstGeom prst="rect">
              <a:avLst/>
            </a:prstGeom>
          </p:spPr>
          <p:txBody>
            <a:bodyPr wrap="square">
              <a:spAutoFit/>
            </a:bodyPr>
            <a:lstStyle/>
            <a:p>
              <a:pPr algn="ctr" defTabSz="457200">
                <a:defRPr/>
              </a:pPr>
              <a:r>
                <a:rPr lang="ar-EG" sz="2200" b="1" dirty="0">
                  <a:solidFill>
                    <a:srgbClr val="002060"/>
                  </a:solidFill>
                  <a:latin typeface="Calibri"/>
                  <a:cs typeface="Sakkal Majalla" panose="02000000000000000000" pitchFamily="2" charset="-78"/>
                </a:rPr>
                <a:t>مستوى </a:t>
              </a:r>
              <a:r>
                <a:rPr lang="ar-SA" sz="2200" b="1" dirty="0">
                  <a:solidFill>
                    <a:srgbClr val="002060"/>
                  </a:solidFill>
                  <a:latin typeface="Calibri"/>
                  <a:cs typeface="Sakkal Majalla" panose="02000000000000000000" pitchFamily="2" charset="-78"/>
                </a:rPr>
                <a:t/>
              </a:r>
              <a:br>
                <a:rPr lang="ar-SA" sz="2200" b="1" dirty="0">
                  <a:solidFill>
                    <a:srgbClr val="002060"/>
                  </a:solidFill>
                  <a:latin typeface="Calibri"/>
                  <a:cs typeface="Sakkal Majalla" panose="02000000000000000000" pitchFamily="2" charset="-78"/>
                </a:rPr>
              </a:br>
              <a:r>
                <a:rPr lang="ar-EG" sz="2200" b="1" dirty="0">
                  <a:solidFill>
                    <a:srgbClr val="002060"/>
                  </a:solidFill>
                  <a:latin typeface="Calibri"/>
                  <a:cs typeface="Sakkal Majalla" panose="02000000000000000000" pitchFamily="2" charset="-78"/>
                </a:rPr>
                <a:t>الجودة وكفاءة الأداء</a:t>
              </a:r>
            </a:p>
          </p:txBody>
        </p:sp>
      </p:grpSp>
      <p:grpSp>
        <p:nvGrpSpPr>
          <p:cNvPr id="25" name="Group 24"/>
          <p:cNvGrpSpPr/>
          <p:nvPr/>
        </p:nvGrpSpPr>
        <p:grpSpPr>
          <a:xfrm>
            <a:off x="2651695" y="2407791"/>
            <a:ext cx="2454170" cy="3527367"/>
            <a:chOff x="252247" y="1835123"/>
            <a:chExt cx="2454170" cy="4071691"/>
          </a:xfrm>
        </p:grpSpPr>
        <p:pic>
          <p:nvPicPr>
            <p:cNvPr id="26" name="Picture 25"/>
            <p:cNvPicPr>
              <a:picLocks noChangeAspect="1"/>
            </p:cNvPicPr>
            <p:nvPr/>
          </p:nvPicPr>
          <p:blipFill rotWithShape="1">
            <a:blip r:embed="rId5" cstate="print">
              <a:extLst>
                <a:ext uri="{28A0092B-C50C-407E-A947-70E740481C1C}">
                  <a14:useLocalDpi xmlns:a14="http://schemas.microsoft.com/office/drawing/2010/main" val="0"/>
                </a:ext>
              </a:extLst>
            </a:blip>
            <a:srcRect l="3448" t="48319" r="81380" b="13923"/>
            <a:stretch/>
          </p:blipFill>
          <p:spPr>
            <a:xfrm>
              <a:off x="252247" y="1835123"/>
              <a:ext cx="2454170" cy="4071691"/>
            </a:xfrm>
            <a:prstGeom prst="rect">
              <a:avLst/>
            </a:prstGeom>
          </p:spPr>
        </p:pic>
        <p:sp>
          <p:nvSpPr>
            <p:cNvPr id="27" name="Rectangle 26"/>
            <p:cNvSpPr/>
            <p:nvPr/>
          </p:nvSpPr>
          <p:spPr>
            <a:xfrm>
              <a:off x="758637" y="4448657"/>
              <a:ext cx="1414157" cy="959232"/>
            </a:xfrm>
            <a:prstGeom prst="rect">
              <a:avLst/>
            </a:prstGeom>
          </p:spPr>
          <p:txBody>
            <a:bodyPr wrap="square">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الإدارة المالية والميزانية</a:t>
              </a:r>
            </a:p>
          </p:txBody>
        </p:sp>
      </p:grpSp>
      <p:sp>
        <p:nvSpPr>
          <p:cNvPr id="2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6"/>
              </a:rPr>
              <a:t>www.dawliatraining.com</a:t>
            </a:r>
            <a:endParaRPr lang="en-US" sz="1100">
              <a:effectLst/>
              <a:ea typeface="Calibri"/>
              <a:cs typeface="Arial"/>
            </a:endParaRPr>
          </a:p>
        </p:txBody>
      </p:sp>
    </p:spTree>
    <p:extLst>
      <p:ext uri="{BB962C8B-B14F-4D97-AF65-F5344CB8AC3E}">
        <p14:creationId xmlns:p14="http://schemas.microsoft.com/office/powerpoint/2010/main" val="2920425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1000" fill="hold"/>
                                        <p:tgtEl>
                                          <p:spTgt spid="13"/>
                                        </p:tgtEl>
                                        <p:attrNameLst>
                                          <p:attrName>ppt_w</p:attrName>
                                        </p:attrNameLst>
                                      </p:cBhvr>
                                      <p:tavLst>
                                        <p:tav tm="0">
                                          <p:val>
                                            <p:fltVal val="0"/>
                                          </p:val>
                                        </p:tav>
                                        <p:tav tm="100000">
                                          <p:val>
                                            <p:strVal val="#ppt_w"/>
                                          </p:val>
                                        </p:tav>
                                      </p:tavLst>
                                    </p:anim>
                                    <p:anim calcmode="lin" valueType="num">
                                      <p:cBhvr>
                                        <p:cTn id="20" dur="1000" fill="hold"/>
                                        <p:tgtEl>
                                          <p:spTgt spid="13"/>
                                        </p:tgtEl>
                                        <p:attrNameLst>
                                          <p:attrName>ppt_h</p:attrName>
                                        </p:attrNameLst>
                                      </p:cBhvr>
                                      <p:tavLst>
                                        <p:tav tm="0">
                                          <p:val>
                                            <p:fltVal val="0"/>
                                          </p:val>
                                        </p:tav>
                                        <p:tav tm="100000">
                                          <p:val>
                                            <p:strVal val="#ppt_h"/>
                                          </p:val>
                                        </p:tav>
                                      </p:tavLst>
                                    </p:anim>
                                    <p:anim calcmode="lin" valueType="num">
                                      <p:cBhvr>
                                        <p:cTn id="21" dur="1000" fill="hold"/>
                                        <p:tgtEl>
                                          <p:spTgt spid="13"/>
                                        </p:tgtEl>
                                        <p:attrNameLst>
                                          <p:attrName>style.rotation</p:attrName>
                                        </p:attrNameLst>
                                      </p:cBhvr>
                                      <p:tavLst>
                                        <p:tav tm="0">
                                          <p:val>
                                            <p:fltVal val="90"/>
                                          </p:val>
                                        </p:tav>
                                        <p:tav tm="100000">
                                          <p:val>
                                            <p:fltVal val="0"/>
                                          </p:val>
                                        </p:tav>
                                      </p:tavLst>
                                    </p:anim>
                                    <p:animEffect transition="in" filter="fade">
                                      <p:cBhvr>
                                        <p:cTn id="22" dur="10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p:cTn id="27" dur="1000" fill="hold"/>
                                        <p:tgtEl>
                                          <p:spTgt spid="16"/>
                                        </p:tgtEl>
                                        <p:attrNameLst>
                                          <p:attrName>ppt_w</p:attrName>
                                        </p:attrNameLst>
                                      </p:cBhvr>
                                      <p:tavLst>
                                        <p:tav tm="0">
                                          <p:val>
                                            <p:fltVal val="0"/>
                                          </p:val>
                                        </p:tav>
                                        <p:tav tm="100000">
                                          <p:val>
                                            <p:strVal val="#ppt_w"/>
                                          </p:val>
                                        </p:tav>
                                      </p:tavLst>
                                    </p:anim>
                                    <p:anim calcmode="lin" valueType="num">
                                      <p:cBhvr>
                                        <p:cTn id="28" dur="1000" fill="hold"/>
                                        <p:tgtEl>
                                          <p:spTgt spid="16"/>
                                        </p:tgtEl>
                                        <p:attrNameLst>
                                          <p:attrName>ppt_h</p:attrName>
                                        </p:attrNameLst>
                                      </p:cBhvr>
                                      <p:tavLst>
                                        <p:tav tm="0">
                                          <p:val>
                                            <p:fltVal val="0"/>
                                          </p:val>
                                        </p:tav>
                                        <p:tav tm="100000">
                                          <p:val>
                                            <p:strVal val="#ppt_h"/>
                                          </p:val>
                                        </p:tav>
                                      </p:tavLst>
                                    </p:anim>
                                    <p:anim calcmode="lin" valueType="num">
                                      <p:cBhvr>
                                        <p:cTn id="29" dur="1000" fill="hold"/>
                                        <p:tgtEl>
                                          <p:spTgt spid="16"/>
                                        </p:tgtEl>
                                        <p:attrNameLst>
                                          <p:attrName>style.rotation</p:attrName>
                                        </p:attrNameLst>
                                      </p:cBhvr>
                                      <p:tavLst>
                                        <p:tav tm="0">
                                          <p:val>
                                            <p:fltVal val="90"/>
                                          </p:val>
                                        </p:tav>
                                        <p:tav tm="100000">
                                          <p:val>
                                            <p:fltVal val="0"/>
                                          </p:val>
                                        </p:tav>
                                      </p:tavLst>
                                    </p:anim>
                                    <p:animEffect transition="in" filter="fade">
                                      <p:cBhvr>
                                        <p:cTn id="30" dur="10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1000" fill="hold"/>
                                        <p:tgtEl>
                                          <p:spTgt spid="19"/>
                                        </p:tgtEl>
                                        <p:attrNameLst>
                                          <p:attrName>ppt_w</p:attrName>
                                        </p:attrNameLst>
                                      </p:cBhvr>
                                      <p:tavLst>
                                        <p:tav tm="0">
                                          <p:val>
                                            <p:fltVal val="0"/>
                                          </p:val>
                                        </p:tav>
                                        <p:tav tm="100000">
                                          <p:val>
                                            <p:strVal val="#ppt_w"/>
                                          </p:val>
                                        </p:tav>
                                      </p:tavLst>
                                    </p:anim>
                                    <p:anim calcmode="lin" valueType="num">
                                      <p:cBhvr>
                                        <p:cTn id="36" dur="1000" fill="hold"/>
                                        <p:tgtEl>
                                          <p:spTgt spid="19"/>
                                        </p:tgtEl>
                                        <p:attrNameLst>
                                          <p:attrName>ppt_h</p:attrName>
                                        </p:attrNameLst>
                                      </p:cBhvr>
                                      <p:tavLst>
                                        <p:tav tm="0">
                                          <p:val>
                                            <p:fltVal val="0"/>
                                          </p:val>
                                        </p:tav>
                                        <p:tav tm="100000">
                                          <p:val>
                                            <p:strVal val="#ppt_h"/>
                                          </p:val>
                                        </p:tav>
                                      </p:tavLst>
                                    </p:anim>
                                    <p:anim calcmode="lin" valueType="num">
                                      <p:cBhvr>
                                        <p:cTn id="37" dur="1000" fill="hold"/>
                                        <p:tgtEl>
                                          <p:spTgt spid="19"/>
                                        </p:tgtEl>
                                        <p:attrNameLst>
                                          <p:attrName>style.rotation</p:attrName>
                                        </p:attrNameLst>
                                      </p:cBhvr>
                                      <p:tavLst>
                                        <p:tav tm="0">
                                          <p:val>
                                            <p:fltVal val="90"/>
                                          </p:val>
                                        </p:tav>
                                        <p:tav tm="100000">
                                          <p:val>
                                            <p:fltVal val="0"/>
                                          </p:val>
                                        </p:tav>
                                      </p:tavLst>
                                    </p:anim>
                                    <p:animEffect transition="in" filter="fade">
                                      <p:cBhvr>
                                        <p:cTn id="38" dur="10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nodeType="click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 calcmode="lin" valueType="num">
                                      <p:cBhvr>
                                        <p:cTn id="45" dur="1000" fill="hold"/>
                                        <p:tgtEl>
                                          <p:spTgt spid="22"/>
                                        </p:tgtEl>
                                        <p:attrNameLst>
                                          <p:attrName>style.rotation</p:attrName>
                                        </p:attrNameLst>
                                      </p:cBhvr>
                                      <p:tavLst>
                                        <p:tav tm="0">
                                          <p:val>
                                            <p:fltVal val="90"/>
                                          </p:val>
                                        </p:tav>
                                        <p:tav tm="100000">
                                          <p:val>
                                            <p:fltVal val="0"/>
                                          </p:val>
                                        </p:tav>
                                      </p:tavLst>
                                    </p:anim>
                                    <p:animEffect transition="in" filter="fade">
                                      <p:cBhvr>
                                        <p:cTn id="46" dur="10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1000" fill="hold"/>
                                        <p:tgtEl>
                                          <p:spTgt spid="25"/>
                                        </p:tgtEl>
                                        <p:attrNameLst>
                                          <p:attrName>ppt_w</p:attrName>
                                        </p:attrNameLst>
                                      </p:cBhvr>
                                      <p:tavLst>
                                        <p:tav tm="0">
                                          <p:val>
                                            <p:fltVal val="0"/>
                                          </p:val>
                                        </p:tav>
                                        <p:tav tm="100000">
                                          <p:val>
                                            <p:strVal val="#ppt_w"/>
                                          </p:val>
                                        </p:tav>
                                      </p:tavLst>
                                    </p:anim>
                                    <p:anim calcmode="lin" valueType="num">
                                      <p:cBhvr>
                                        <p:cTn id="52" dur="1000" fill="hold"/>
                                        <p:tgtEl>
                                          <p:spTgt spid="25"/>
                                        </p:tgtEl>
                                        <p:attrNameLst>
                                          <p:attrName>ppt_h</p:attrName>
                                        </p:attrNameLst>
                                      </p:cBhvr>
                                      <p:tavLst>
                                        <p:tav tm="0">
                                          <p:val>
                                            <p:fltVal val="0"/>
                                          </p:val>
                                        </p:tav>
                                        <p:tav tm="100000">
                                          <p:val>
                                            <p:strVal val="#ppt_h"/>
                                          </p:val>
                                        </p:tav>
                                      </p:tavLst>
                                    </p:anim>
                                    <p:anim calcmode="lin" valueType="num">
                                      <p:cBhvr>
                                        <p:cTn id="53" dur="1000" fill="hold"/>
                                        <p:tgtEl>
                                          <p:spTgt spid="25"/>
                                        </p:tgtEl>
                                        <p:attrNameLst>
                                          <p:attrName>style.rotation</p:attrName>
                                        </p:attrNameLst>
                                      </p:cBhvr>
                                      <p:tavLst>
                                        <p:tav tm="0">
                                          <p:val>
                                            <p:fltVal val="90"/>
                                          </p:val>
                                        </p:tav>
                                        <p:tav tm="100000">
                                          <p:val>
                                            <p:fltVal val="0"/>
                                          </p:val>
                                        </p:tav>
                                      </p:tavLst>
                                    </p:anim>
                                    <p:animEffect transition="in" filter="fade">
                                      <p:cBhvr>
                                        <p:cTn id="5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93</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عملية المتابعة</a:t>
            </a:r>
          </a:p>
        </p:txBody>
      </p:sp>
      <p:grpSp>
        <p:nvGrpSpPr>
          <p:cNvPr id="5" name="Group 4"/>
          <p:cNvGrpSpPr/>
          <p:nvPr/>
        </p:nvGrpSpPr>
        <p:grpSpPr>
          <a:xfrm>
            <a:off x="5289164" y="2924860"/>
            <a:ext cx="1965733" cy="1964570"/>
            <a:chOff x="3347693" y="2353951"/>
            <a:chExt cx="2239885" cy="2133600"/>
          </a:xfrm>
        </p:grpSpPr>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81375" y="2353951"/>
              <a:ext cx="2143125" cy="2133600"/>
            </a:xfrm>
            <a:prstGeom prst="rect">
              <a:avLst/>
            </a:prstGeom>
          </p:spPr>
        </p:pic>
        <p:sp>
          <p:nvSpPr>
            <p:cNvPr id="7" name="Rectangle 6"/>
            <p:cNvSpPr/>
            <p:nvPr/>
          </p:nvSpPr>
          <p:spPr>
            <a:xfrm>
              <a:off x="3347693" y="2842677"/>
              <a:ext cx="2239885" cy="1101656"/>
            </a:xfrm>
            <a:prstGeom prst="rect">
              <a:avLst/>
            </a:prstGeom>
          </p:spPr>
          <p:txBody>
            <a:bodyPr wrap="square">
              <a:sp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8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وظائف عملية المتابعة</a:t>
              </a:r>
              <a:endParaRPr kumimoji="0" lang="en-US" sz="18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grpSp>
        <p:nvGrpSpPr>
          <p:cNvPr id="8" name="Group 7"/>
          <p:cNvGrpSpPr/>
          <p:nvPr/>
        </p:nvGrpSpPr>
        <p:grpSpPr>
          <a:xfrm>
            <a:off x="5352160" y="1245328"/>
            <a:ext cx="3594451" cy="2429401"/>
            <a:chOff x="3419474" y="529913"/>
            <a:chExt cx="4095750" cy="2638425"/>
          </a:xfrm>
        </p:grpSpPr>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19474" y="529913"/>
              <a:ext cx="4095750" cy="2638425"/>
            </a:xfrm>
            <a:prstGeom prst="rect">
              <a:avLst/>
            </a:prstGeom>
          </p:spPr>
        </p:pic>
        <p:sp>
          <p:nvSpPr>
            <p:cNvPr id="10" name="Rectangle 9"/>
            <p:cNvSpPr/>
            <p:nvPr/>
          </p:nvSpPr>
          <p:spPr>
            <a:xfrm>
              <a:off x="4194763" y="977240"/>
              <a:ext cx="2845233" cy="1036198"/>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توثيق مراحل تنفيذ المشروع</a:t>
              </a:r>
            </a:p>
          </p:txBody>
        </p:sp>
      </p:grpSp>
      <p:grpSp>
        <p:nvGrpSpPr>
          <p:cNvPr id="11" name="Group 10"/>
          <p:cNvGrpSpPr/>
          <p:nvPr/>
        </p:nvGrpSpPr>
        <p:grpSpPr>
          <a:xfrm>
            <a:off x="6480651" y="2890874"/>
            <a:ext cx="2323854" cy="3762502"/>
            <a:chOff x="4705349" y="2317041"/>
            <a:chExt cx="2647949" cy="4086225"/>
          </a:xfrm>
        </p:grpSpPr>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05349" y="2317041"/>
              <a:ext cx="2647949" cy="4086225"/>
            </a:xfrm>
            <a:prstGeom prst="rect">
              <a:avLst/>
            </a:prstGeom>
          </p:spPr>
        </p:pic>
        <p:sp>
          <p:nvSpPr>
            <p:cNvPr id="13" name="Rectangle 12"/>
            <p:cNvSpPr/>
            <p:nvPr/>
          </p:nvSpPr>
          <p:spPr>
            <a:xfrm>
              <a:off x="5561309" y="3669440"/>
              <a:ext cx="1744503" cy="197211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تفسير عملية اتخاذ القرار بواسطة الإدارة</a:t>
              </a:r>
            </a:p>
          </p:txBody>
        </p:sp>
      </p:grpSp>
      <p:grpSp>
        <p:nvGrpSpPr>
          <p:cNvPr id="14" name="Group 13"/>
          <p:cNvGrpSpPr/>
          <p:nvPr/>
        </p:nvGrpSpPr>
        <p:grpSpPr>
          <a:xfrm>
            <a:off x="3605091" y="4076009"/>
            <a:ext cx="3594451" cy="2429401"/>
            <a:chOff x="1428750" y="3604145"/>
            <a:chExt cx="4095750" cy="2638425"/>
          </a:xfrm>
        </p:grpSpPr>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28750" y="3604145"/>
              <a:ext cx="4095750" cy="2638425"/>
            </a:xfrm>
            <a:prstGeom prst="rect">
              <a:avLst/>
            </a:prstGeom>
          </p:spPr>
        </p:pic>
        <p:sp>
          <p:nvSpPr>
            <p:cNvPr id="16" name="Rectangle 15"/>
            <p:cNvSpPr/>
            <p:nvPr/>
          </p:nvSpPr>
          <p:spPr>
            <a:xfrm>
              <a:off x="1671973" y="5036252"/>
              <a:ext cx="2504743" cy="56823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اتخاذ القرار السليم</a:t>
              </a:r>
            </a:p>
          </p:txBody>
        </p:sp>
      </p:grpSp>
      <p:grpSp>
        <p:nvGrpSpPr>
          <p:cNvPr id="17" name="Group 16"/>
          <p:cNvGrpSpPr/>
          <p:nvPr/>
        </p:nvGrpSpPr>
        <p:grpSpPr>
          <a:xfrm>
            <a:off x="3588667" y="1066128"/>
            <a:ext cx="2428053" cy="3762502"/>
            <a:chOff x="1410035" y="335295"/>
            <a:chExt cx="2766681" cy="4086225"/>
          </a:xfrm>
        </p:grpSpPr>
        <p:pic>
          <p:nvPicPr>
            <p:cNvPr id="18" name="Picture 1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528766" y="335295"/>
              <a:ext cx="2647950" cy="4086225"/>
            </a:xfrm>
            <a:prstGeom prst="rect">
              <a:avLst/>
            </a:prstGeom>
          </p:spPr>
        </p:pic>
        <p:sp>
          <p:nvSpPr>
            <p:cNvPr id="19" name="Rectangle 18"/>
            <p:cNvSpPr/>
            <p:nvPr/>
          </p:nvSpPr>
          <p:spPr>
            <a:xfrm>
              <a:off x="1410035" y="383745"/>
              <a:ext cx="1934529" cy="337600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التعلم </a:t>
              </a:r>
              <a:b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br>
              <a: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من الخبرات المكتسبة للمساعدة </a:t>
              </a:r>
              <a:b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br>
              <a:r>
                <a:rPr kumimoji="0" lang="ar-EG" sz="2800" b="1" i="0" u="none" strike="noStrike" kern="1200" cap="none" spc="0" normalizeH="0" baseline="0" noProof="0" dirty="0">
                  <a:ln>
                    <a:noFill/>
                  </a:ln>
                  <a:solidFill>
                    <a:prstClr val="white"/>
                  </a:solidFill>
                  <a:effectLst/>
                  <a:uLnTx/>
                  <a:uFillTx/>
                  <a:latin typeface="Sakkal Majalla" panose="02000000000000000000" pitchFamily="2" charset="-78"/>
                  <a:ea typeface="+mn-ea"/>
                  <a:cs typeface="Sakkal Majalla" panose="02000000000000000000" pitchFamily="2" charset="-78"/>
                </a:rPr>
                <a:t>في وضع الخطط المستقبلية</a:t>
              </a:r>
            </a:p>
          </p:txBody>
        </p:sp>
      </p:grpSp>
      <p:pic>
        <p:nvPicPr>
          <p:cNvPr id="20" name="Picture 19" descr="D:\esraa\الادارة بالاهداف\pictures\Artboard-19.png"/>
          <p:cNvPicPr/>
          <p:nvPr/>
        </p:nvPicPr>
        <p:blipFill rotWithShape="1">
          <a:blip r:embed="rId9" cstate="print">
            <a:extLst>
              <a:ext uri="{28A0092B-C50C-407E-A947-70E740481C1C}">
                <a14:useLocalDpi xmlns:a14="http://schemas.microsoft.com/office/drawing/2010/main" val="0"/>
              </a:ext>
            </a:extLst>
          </a:blip>
          <a:srcRect t="10105" b="28421"/>
          <a:stretch/>
        </p:blipFill>
        <p:spPr bwMode="auto">
          <a:xfrm>
            <a:off x="8851195" y="2728896"/>
            <a:ext cx="3084721" cy="2665764"/>
          </a:xfrm>
          <a:prstGeom prst="rect">
            <a:avLst/>
          </a:prstGeom>
          <a:noFill/>
          <a:ln>
            <a:noFill/>
          </a:ln>
          <a:extLst>
            <a:ext uri="{53640926-AAD7-44D8-BBD7-CCE9431645EC}">
              <a14:shadowObscured xmlns:a14="http://schemas.microsoft.com/office/drawing/2010/main"/>
            </a:ext>
          </a:extLst>
        </p:spPr>
      </p:pic>
      <p:sp>
        <p:nvSpPr>
          <p:cNvPr id="2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10"/>
              </a:rPr>
              <a:t>www.dawliatraining.com</a:t>
            </a:r>
            <a:endParaRPr lang="en-US" sz="1100">
              <a:effectLst/>
              <a:ea typeface="Calibri"/>
              <a:cs typeface="Arial"/>
            </a:endParaRPr>
          </a:p>
        </p:txBody>
      </p:sp>
    </p:spTree>
    <p:extLst>
      <p:ext uri="{BB962C8B-B14F-4D97-AF65-F5344CB8AC3E}">
        <p14:creationId xmlns:p14="http://schemas.microsoft.com/office/powerpoint/2010/main" val="24098964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randombar(horizontal)">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randombar(horizontal)">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randombar(horizontal)">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randombar(horizontal)">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94</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عملية المتابعة</a:t>
            </a:r>
          </a:p>
        </p:txBody>
      </p:sp>
      <p:grpSp>
        <p:nvGrpSpPr>
          <p:cNvPr id="5" name="Group 4"/>
          <p:cNvGrpSpPr/>
          <p:nvPr/>
        </p:nvGrpSpPr>
        <p:grpSpPr>
          <a:xfrm>
            <a:off x="2234668" y="161582"/>
            <a:ext cx="3398909" cy="671821"/>
            <a:chOff x="1825061" y="161584"/>
            <a:chExt cx="3398909" cy="671821"/>
          </a:xfrm>
        </p:grpSpPr>
        <p:grpSp>
          <p:nvGrpSpPr>
            <p:cNvPr id="6" name="Group 5"/>
            <p:cNvGrpSpPr/>
            <p:nvPr/>
          </p:nvGrpSpPr>
          <p:grpSpPr>
            <a:xfrm rot="16200000">
              <a:off x="3188605" y="-1201960"/>
              <a:ext cx="671821" cy="3398909"/>
              <a:chOff x="4876800" y="1969509"/>
              <a:chExt cx="2235431" cy="6002671"/>
            </a:xfrm>
            <a:effectLst>
              <a:outerShdw blurRad="114300" dist="88900" dir="8400000" sx="101000" sy="101000" algn="tr" rotWithShape="0">
                <a:prstClr val="black">
                  <a:alpha val="15000"/>
                </a:prstClr>
              </a:outerShdw>
            </a:effectLst>
          </p:grpSpPr>
          <p:sp>
            <p:nvSpPr>
              <p:cNvPr id="8" name="Shape 7"/>
              <p:cNvSpPr/>
              <p:nvPr/>
            </p:nvSpPr>
            <p:spPr>
              <a:xfrm>
                <a:off x="4876802" y="1969509"/>
                <a:ext cx="1860476" cy="56632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14A6EC"/>
              </a:solidFill>
              <a:ln w="12700">
                <a:miter lim="400000"/>
              </a:ln>
            </p:spPr>
            <p:txBody>
              <a:bodyPr lIns="0" tIns="0" rIns="0" bIns="0" anchor="ctr"/>
              <a:lstStyle/>
              <a:p>
                <a:pPr marL="0" marR="0" lvl="0" indent="0" algn="r" defTabSz="914400" rtl="1"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a:ea typeface="+mn-ea"/>
                  <a:cs typeface="+mn-cs"/>
                </a:endParaRPr>
              </a:p>
            </p:txBody>
          </p:sp>
          <p:sp>
            <p:nvSpPr>
              <p:cNvPr id="9" name="Shape 8"/>
              <p:cNvSpPr/>
              <p:nvPr/>
            </p:nvSpPr>
            <p:spPr>
              <a:xfrm>
                <a:off x="4876800" y="7632700"/>
                <a:ext cx="2235431" cy="3394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3623" y="21600"/>
                    </a:lnTo>
                    <a:lnTo>
                      <a:pt x="0" y="0"/>
                    </a:lnTo>
                    <a:lnTo>
                      <a:pt x="17977" y="0"/>
                    </a:lnTo>
                    <a:cubicBezTo>
                      <a:pt x="17977" y="0"/>
                      <a:pt x="21600" y="21600"/>
                      <a:pt x="21600" y="21600"/>
                    </a:cubicBezTo>
                    <a:close/>
                  </a:path>
                </a:pathLst>
              </a:custGeom>
              <a:solidFill>
                <a:srgbClr val="7FCFF5"/>
              </a:solidFill>
              <a:ln w="12700">
                <a:miter lim="400000"/>
              </a:ln>
            </p:spPr>
            <p:txBody>
              <a:bodyPr lIns="0" tIns="0" rIns="0" bIns="0" anchor="ctr"/>
              <a:lstStyle/>
              <a:p>
                <a:pPr marL="0" marR="0" lvl="0" indent="0" algn="r" defTabSz="914400" rtl="1"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a:ea typeface="+mn-ea"/>
                  <a:cs typeface="+mn-cs"/>
                </a:endParaRPr>
              </a:p>
            </p:txBody>
          </p:sp>
        </p:grpSp>
        <p:sp>
          <p:nvSpPr>
            <p:cNvPr id="7" name="Rectangle 6"/>
            <p:cNvSpPr/>
            <p:nvPr/>
          </p:nvSpPr>
          <p:spPr>
            <a:xfrm>
              <a:off x="1825061" y="305219"/>
              <a:ext cx="3206684" cy="487305"/>
            </a:xfrm>
            <a:prstGeom prst="rect">
              <a:avLst/>
            </a:prstGeom>
          </p:spPr>
          <p:txBody>
            <a:bodyPr wrap="square" numCol="1">
              <a:noAutofit/>
            </a:bodyPr>
            <a:lstStyle/>
            <a:p>
              <a:pPr marL="0" marR="0" lvl="0" indent="0" algn="ctr" defTabSz="914400" rtl="1" eaLnBrk="1" fontAlgn="auto" latinLnBrk="0" hangingPunct="1">
                <a:lnSpc>
                  <a:spcPct val="107000"/>
                </a:lnSpc>
                <a:spcBef>
                  <a:spcPts val="0"/>
                </a:spcBef>
                <a:spcAft>
                  <a:spcPts val="0"/>
                </a:spcAft>
                <a:buClrTx/>
                <a:buSzTx/>
                <a:buFontTx/>
                <a:buNone/>
                <a:tabLst>
                  <a:tab pos="2637155" algn="ctr"/>
                  <a:tab pos="5274310" algn="r"/>
                </a:tabLst>
                <a:defRPr/>
              </a:pPr>
              <a:r>
                <a:rPr kumimoji="0" lang="ar-EG" sz="2400" b="1" i="0" u="none" strike="noStrike" kern="1200" cap="none" spc="0" normalizeH="0" baseline="0" noProof="0" dirty="0">
                  <a:ln>
                    <a:noFill/>
                  </a:ln>
                  <a:solidFill>
                    <a:srgbClr val="FFFFFF"/>
                  </a:solidFill>
                  <a:effectLst/>
                  <a:uLnTx/>
                  <a:uFillTx/>
                  <a:latin typeface="Sakkal Majalla" panose="02000000000000000000" pitchFamily="2" charset="-78"/>
                  <a:ea typeface="Calibri" panose="020F0502020204030204" pitchFamily="34" charset="0"/>
                  <a:cs typeface="Sakkal Majalla" panose="02000000000000000000" pitchFamily="2" charset="-78"/>
                </a:rPr>
                <a:t>أهداف المتابعة</a:t>
              </a:r>
              <a:endParaRPr kumimoji="0" lang="en-US" sz="1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10" name="Rectangle 9"/>
          <p:cNvSpPr/>
          <p:nvPr/>
        </p:nvSpPr>
        <p:spPr>
          <a:xfrm>
            <a:off x="362607" y="1458134"/>
            <a:ext cx="11555799" cy="941796"/>
          </a:xfrm>
          <a:prstGeom prst="rect">
            <a:avLst/>
          </a:prstGeom>
        </p:spPr>
        <p:txBody>
          <a:bodyPr wrap="square">
            <a:spAutoFit/>
          </a:bodyPr>
          <a:lstStyle/>
          <a:p>
            <a:pPr marL="0" marR="0" lvl="0" indent="0" algn="justLow" defTabSz="914400" rtl="1" eaLnBrk="1" fontAlgn="auto" latinLnBrk="0" hangingPunct="1">
              <a:lnSpc>
                <a:spcPct val="115000"/>
              </a:lnSpc>
              <a:spcBef>
                <a:spcPts val="0"/>
              </a:spcBef>
              <a:spcAft>
                <a:spcPts val="800"/>
              </a:spcAft>
              <a:buClrTx/>
              <a:buSzTx/>
              <a:buFontTx/>
              <a:buNone/>
              <a:tabLst/>
              <a:defRPr/>
            </a:pPr>
            <a:r>
              <a:rPr kumimoji="0" lang="ar-EG" sz="2400" b="1"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Sakkal Majalla" panose="02000000000000000000" pitchFamily="2" charset="-78"/>
              </a:rPr>
              <a:t>المتابعة توفر لإدارة المشروع كافة البيانات والمعلومات عن أنشطة المشروع المنفذة بما يمكنهم من تحليل الموقف الحالي للمشروع ومقارنة ما تحقق فعلا بما كان مخططا تنفيذه وبخاصة التحقق من أن:</a:t>
            </a:r>
            <a:endParaRPr kumimoji="0" lang="en-US" sz="1600" b="0" i="0" u="none" strike="noStrike" kern="1200" cap="none" spc="0" normalizeH="0" baseline="0" noProof="0" dirty="0">
              <a:ln>
                <a:noFill/>
              </a:ln>
              <a:solidFill>
                <a:srgbClr val="00B050"/>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310735" y="2568316"/>
            <a:ext cx="10258725" cy="3864015"/>
          </a:xfrm>
          <a:prstGeom prst="rect">
            <a:avLst/>
          </a:prstGeom>
        </p:spPr>
      </p:pic>
      <p:grpSp>
        <p:nvGrpSpPr>
          <p:cNvPr id="12" name="Group 11"/>
          <p:cNvGrpSpPr/>
          <p:nvPr/>
        </p:nvGrpSpPr>
        <p:grpSpPr>
          <a:xfrm>
            <a:off x="8875986" y="4521979"/>
            <a:ext cx="2346209" cy="1660751"/>
            <a:chOff x="5068859" y="1734375"/>
            <a:chExt cx="2346209" cy="1940102"/>
          </a:xfrm>
        </p:grpSpPr>
        <p:sp>
          <p:nvSpPr>
            <p:cNvPr id="13" name="Rectangle 12"/>
            <p:cNvSpPr/>
            <p:nvPr/>
          </p:nvSpPr>
          <p:spPr>
            <a:xfrm>
              <a:off x="5068859" y="2703700"/>
              <a:ext cx="2346209" cy="97077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التنفيذ يتم وفقا للجدول الزمني المخطط</a:t>
              </a:r>
            </a:p>
          </p:txBody>
        </p:sp>
        <p:sp>
          <p:nvSpPr>
            <p:cNvPr id="14" name="Rectangle 13"/>
            <p:cNvSpPr/>
            <p:nvPr/>
          </p:nvSpPr>
          <p:spPr>
            <a:xfrm>
              <a:off x="6898256" y="1734375"/>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1</a:t>
              </a:r>
            </a:p>
          </p:txBody>
        </p:sp>
      </p:grpSp>
      <p:grpSp>
        <p:nvGrpSpPr>
          <p:cNvPr id="15" name="Group 14"/>
          <p:cNvGrpSpPr/>
          <p:nvPr/>
        </p:nvGrpSpPr>
        <p:grpSpPr>
          <a:xfrm>
            <a:off x="6295126" y="2797180"/>
            <a:ext cx="2878200" cy="1560437"/>
            <a:chOff x="4424629" y="2601779"/>
            <a:chExt cx="2878200" cy="1822915"/>
          </a:xfrm>
        </p:grpSpPr>
        <p:sp>
          <p:nvSpPr>
            <p:cNvPr id="16" name="Rectangle 15"/>
            <p:cNvSpPr/>
            <p:nvPr/>
          </p:nvSpPr>
          <p:spPr>
            <a:xfrm>
              <a:off x="4424629" y="2601779"/>
              <a:ext cx="2878200" cy="97077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تكلفة الأنشطة المنفذة في حدود الميزانية المعتمدة لذلك</a:t>
              </a:r>
            </a:p>
          </p:txBody>
        </p:sp>
        <p:sp>
          <p:nvSpPr>
            <p:cNvPr id="17" name="Rectangle 16"/>
            <p:cNvSpPr/>
            <p:nvPr/>
          </p:nvSpPr>
          <p:spPr>
            <a:xfrm>
              <a:off x="6839879" y="3839919"/>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2</a:t>
              </a:r>
            </a:p>
          </p:txBody>
        </p:sp>
      </p:grpSp>
      <p:grpSp>
        <p:nvGrpSpPr>
          <p:cNvPr id="18" name="Group 17"/>
          <p:cNvGrpSpPr/>
          <p:nvPr/>
        </p:nvGrpSpPr>
        <p:grpSpPr>
          <a:xfrm>
            <a:off x="4335517" y="4578877"/>
            <a:ext cx="3002538" cy="1748200"/>
            <a:chOff x="4372416" y="1378614"/>
            <a:chExt cx="3002538" cy="2042261"/>
          </a:xfrm>
        </p:grpSpPr>
        <p:sp>
          <p:nvSpPr>
            <p:cNvPr id="19" name="Rectangle 18"/>
            <p:cNvSpPr/>
            <p:nvPr/>
          </p:nvSpPr>
          <p:spPr>
            <a:xfrm>
              <a:off x="4372416" y="2018641"/>
              <a:ext cx="3002538" cy="1402234"/>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مدخلات ومخرجات المشروع تصل للفئة المستهدفة في المكان والوقت المناسبين</a:t>
              </a:r>
            </a:p>
          </p:txBody>
        </p:sp>
        <p:sp>
          <p:nvSpPr>
            <p:cNvPr id="20" name="Rectangle 19"/>
            <p:cNvSpPr/>
            <p:nvPr/>
          </p:nvSpPr>
          <p:spPr>
            <a:xfrm>
              <a:off x="6724773" y="1378614"/>
              <a:ext cx="462950" cy="584774"/>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3</a:t>
              </a:r>
            </a:p>
          </p:txBody>
        </p:sp>
      </p:grpSp>
      <p:grpSp>
        <p:nvGrpSpPr>
          <p:cNvPr id="21" name="Group 20"/>
          <p:cNvGrpSpPr/>
          <p:nvPr/>
        </p:nvGrpSpPr>
        <p:grpSpPr>
          <a:xfrm>
            <a:off x="2932386" y="2823900"/>
            <a:ext cx="2338834" cy="1577789"/>
            <a:chOff x="5375096" y="2659454"/>
            <a:chExt cx="2338834" cy="1843185"/>
          </a:xfrm>
        </p:grpSpPr>
        <p:sp>
          <p:nvSpPr>
            <p:cNvPr id="22" name="Rectangle 21"/>
            <p:cNvSpPr/>
            <p:nvPr/>
          </p:nvSpPr>
          <p:spPr>
            <a:xfrm>
              <a:off x="5375096" y="2659454"/>
              <a:ext cx="2124612" cy="97077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الصرف يتم في الأوجه الصحيحة للإنفاق</a:t>
              </a:r>
            </a:p>
          </p:txBody>
        </p:sp>
        <p:sp>
          <p:nvSpPr>
            <p:cNvPr id="23" name="Rectangle 22"/>
            <p:cNvSpPr/>
            <p:nvPr/>
          </p:nvSpPr>
          <p:spPr>
            <a:xfrm>
              <a:off x="7250980" y="3917864"/>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4</a:t>
              </a:r>
            </a:p>
          </p:txBody>
        </p:sp>
      </p:grpSp>
      <p:grpSp>
        <p:nvGrpSpPr>
          <p:cNvPr id="24" name="Group 23"/>
          <p:cNvGrpSpPr/>
          <p:nvPr/>
        </p:nvGrpSpPr>
        <p:grpSpPr>
          <a:xfrm>
            <a:off x="838201" y="4556739"/>
            <a:ext cx="2473881" cy="1838083"/>
            <a:chOff x="4785735" y="1332597"/>
            <a:chExt cx="2473881" cy="2147263"/>
          </a:xfrm>
        </p:grpSpPr>
        <p:sp>
          <p:nvSpPr>
            <p:cNvPr id="25" name="Rectangle 24"/>
            <p:cNvSpPr/>
            <p:nvPr/>
          </p:nvSpPr>
          <p:spPr>
            <a:xfrm>
              <a:off x="4785735" y="2077626"/>
              <a:ext cx="2473881" cy="1402234"/>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التنفيذ يتم بالجودة العالية المطابقة للمواصفات الفنية</a:t>
              </a:r>
            </a:p>
          </p:txBody>
        </p:sp>
        <p:sp>
          <p:nvSpPr>
            <p:cNvPr id="26" name="Rectangle 25"/>
            <p:cNvSpPr/>
            <p:nvPr/>
          </p:nvSpPr>
          <p:spPr>
            <a:xfrm>
              <a:off x="6617899" y="1332597"/>
              <a:ext cx="462950" cy="584776"/>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5</a:t>
              </a:r>
            </a:p>
          </p:txBody>
        </p:sp>
      </p:grpSp>
      <p:sp>
        <p:nvSpPr>
          <p:cNvPr id="2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45216758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inVertic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1000" fill="hold"/>
                                        <p:tgtEl>
                                          <p:spTgt spid="12"/>
                                        </p:tgtEl>
                                        <p:attrNameLst>
                                          <p:attrName>ppt_w</p:attrName>
                                        </p:attrNameLst>
                                      </p:cBhvr>
                                      <p:tavLst>
                                        <p:tav tm="0">
                                          <p:val>
                                            <p:strVal val="#ppt_w+.3"/>
                                          </p:val>
                                        </p:tav>
                                        <p:tav tm="100000">
                                          <p:val>
                                            <p:strVal val="#ppt_w"/>
                                          </p:val>
                                        </p:tav>
                                      </p:tavLst>
                                    </p:anim>
                                    <p:anim calcmode="lin" valueType="num">
                                      <p:cBhvr>
                                        <p:cTn id="20" dur="1000" fill="hold"/>
                                        <p:tgtEl>
                                          <p:spTgt spid="12"/>
                                        </p:tgtEl>
                                        <p:attrNameLst>
                                          <p:attrName>ppt_h</p:attrName>
                                        </p:attrNameLst>
                                      </p:cBhvr>
                                      <p:tavLst>
                                        <p:tav tm="0">
                                          <p:val>
                                            <p:strVal val="#ppt_h"/>
                                          </p:val>
                                        </p:tav>
                                        <p:tav tm="100000">
                                          <p:val>
                                            <p:strVal val="#ppt_h"/>
                                          </p:val>
                                        </p:tav>
                                      </p:tavLst>
                                    </p:anim>
                                    <p:animEffect transition="in" filter="fade">
                                      <p:cBhvr>
                                        <p:cTn id="21" dur="1000"/>
                                        <p:tgtEl>
                                          <p:spTgt spid="12"/>
                                        </p:tgtEl>
                                      </p:cBhvr>
                                    </p:animEffect>
                                  </p:childTnLst>
                                </p:cTn>
                              </p:par>
                              <p:par>
                                <p:cTn id="22" presetID="50" presetClass="entr" presetSubtype="0" decel="100000"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1000" fill="hold"/>
                                        <p:tgtEl>
                                          <p:spTgt spid="11"/>
                                        </p:tgtEl>
                                        <p:attrNameLst>
                                          <p:attrName>ppt_w</p:attrName>
                                        </p:attrNameLst>
                                      </p:cBhvr>
                                      <p:tavLst>
                                        <p:tav tm="0">
                                          <p:val>
                                            <p:strVal val="#ppt_w+.3"/>
                                          </p:val>
                                        </p:tav>
                                        <p:tav tm="100000">
                                          <p:val>
                                            <p:strVal val="#ppt_w"/>
                                          </p:val>
                                        </p:tav>
                                      </p:tavLst>
                                    </p:anim>
                                    <p:anim calcmode="lin" valueType="num">
                                      <p:cBhvr>
                                        <p:cTn id="25" dur="1000" fill="hold"/>
                                        <p:tgtEl>
                                          <p:spTgt spid="11"/>
                                        </p:tgtEl>
                                        <p:attrNameLst>
                                          <p:attrName>ppt_h</p:attrName>
                                        </p:attrNameLst>
                                      </p:cBhvr>
                                      <p:tavLst>
                                        <p:tav tm="0">
                                          <p:val>
                                            <p:strVal val="#ppt_h"/>
                                          </p:val>
                                        </p:tav>
                                        <p:tav tm="100000">
                                          <p:val>
                                            <p:strVal val="#ppt_h"/>
                                          </p:val>
                                        </p:tav>
                                      </p:tavLst>
                                    </p:anim>
                                    <p:animEffect transition="in" filter="fade">
                                      <p:cBhvr>
                                        <p:cTn id="26" dur="10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0" presetClass="entr" presetSubtype="0" decel="10000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1000" fill="hold"/>
                                        <p:tgtEl>
                                          <p:spTgt spid="15"/>
                                        </p:tgtEl>
                                        <p:attrNameLst>
                                          <p:attrName>ppt_w</p:attrName>
                                        </p:attrNameLst>
                                      </p:cBhvr>
                                      <p:tavLst>
                                        <p:tav tm="0">
                                          <p:val>
                                            <p:strVal val="#ppt_w+.3"/>
                                          </p:val>
                                        </p:tav>
                                        <p:tav tm="100000">
                                          <p:val>
                                            <p:strVal val="#ppt_w"/>
                                          </p:val>
                                        </p:tav>
                                      </p:tavLst>
                                    </p:anim>
                                    <p:anim calcmode="lin" valueType="num">
                                      <p:cBhvr>
                                        <p:cTn id="32" dur="1000" fill="hold"/>
                                        <p:tgtEl>
                                          <p:spTgt spid="15"/>
                                        </p:tgtEl>
                                        <p:attrNameLst>
                                          <p:attrName>ppt_h</p:attrName>
                                        </p:attrNameLst>
                                      </p:cBhvr>
                                      <p:tavLst>
                                        <p:tav tm="0">
                                          <p:val>
                                            <p:strVal val="#ppt_h"/>
                                          </p:val>
                                        </p:tav>
                                        <p:tav tm="100000">
                                          <p:val>
                                            <p:strVal val="#ppt_h"/>
                                          </p:val>
                                        </p:tav>
                                      </p:tavLst>
                                    </p:anim>
                                    <p:animEffect transition="in" filter="fade">
                                      <p:cBhvr>
                                        <p:cTn id="33" dur="10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50" presetClass="entr" presetSubtype="0" decel="100000" fill="hold" nodeType="click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strVal val="#ppt_w+.3"/>
                                          </p:val>
                                        </p:tav>
                                        <p:tav tm="100000">
                                          <p:val>
                                            <p:strVal val="#ppt_w"/>
                                          </p:val>
                                        </p:tav>
                                      </p:tavLst>
                                    </p:anim>
                                    <p:anim calcmode="lin" valueType="num">
                                      <p:cBhvr>
                                        <p:cTn id="39" dur="1000" fill="hold"/>
                                        <p:tgtEl>
                                          <p:spTgt spid="18"/>
                                        </p:tgtEl>
                                        <p:attrNameLst>
                                          <p:attrName>ppt_h</p:attrName>
                                        </p:attrNameLst>
                                      </p:cBhvr>
                                      <p:tavLst>
                                        <p:tav tm="0">
                                          <p:val>
                                            <p:strVal val="#ppt_h"/>
                                          </p:val>
                                        </p:tav>
                                        <p:tav tm="100000">
                                          <p:val>
                                            <p:strVal val="#ppt_h"/>
                                          </p:val>
                                        </p:tav>
                                      </p:tavLst>
                                    </p:anim>
                                    <p:animEffect transition="in" filter="fade">
                                      <p:cBhvr>
                                        <p:cTn id="40" dur="1000"/>
                                        <p:tgtEl>
                                          <p:spTgt spid="18"/>
                                        </p:tgtEl>
                                      </p:cBhvr>
                                    </p:animEffect>
                                  </p:childTnLst>
                                </p:cTn>
                              </p:par>
                            </p:childTnLst>
                          </p:cTn>
                        </p:par>
                      </p:childTnLst>
                    </p:cTn>
                  </p:par>
                  <p:par>
                    <p:cTn id="41" fill="hold">
                      <p:stCondLst>
                        <p:cond delay="indefinite"/>
                      </p:stCondLst>
                      <p:childTnLst>
                        <p:par>
                          <p:cTn id="42" fill="hold">
                            <p:stCondLst>
                              <p:cond delay="0"/>
                            </p:stCondLst>
                            <p:childTnLst>
                              <p:par>
                                <p:cTn id="43" presetID="50" presetClass="entr" presetSubtype="0" decel="100000" fill="hold" nodeType="clickEffect">
                                  <p:stCondLst>
                                    <p:cond delay="0"/>
                                  </p:stCondLst>
                                  <p:childTnLst>
                                    <p:set>
                                      <p:cBhvr>
                                        <p:cTn id="44" dur="1" fill="hold">
                                          <p:stCondLst>
                                            <p:cond delay="0"/>
                                          </p:stCondLst>
                                        </p:cTn>
                                        <p:tgtEl>
                                          <p:spTgt spid="21"/>
                                        </p:tgtEl>
                                        <p:attrNameLst>
                                          <p:attrName>style.visibility</p:attrName>
                                        </p:attrNameLst>
                                      </p:cBhvr>
                                      <p:to>
                                        <p:strVal val="visible"/>
                                      </p:to>
                                    </p:set>
                                    <p:anim calcmode="lin" valueType="num">
                                      <p:cBhvr>
                                        <p:cTn id="45" dur="1000" fill="hold"/>
                                        <p:tgtEl>
                                          <p:spTgt spid="21"/>
                                        </p:tgtEl>
                                        <p:attrNameLst>
                                          <p:attrName>ppt_w</p:attrName>
                                        </p:attrNameLst>
                                      </p:cBhvr>
                                      <p:tavLst>
                                        <p:tav tm="0">
                                          <p:val>
                                            <p:strVal val="#ppt_w+.3"/>
                                          </p:val>
                                        </p:tav>
                                        <p:tav tm="100000">
                                          <p:val>
                                            <p:strVal val="#ppt_w"/>
                                          </p:val>
                                        </p:tav>
                                      </p:tavLst>
                                    </p:anim>
                                    <p:anim calcmode="lin" valueType="num">
                                      <p:cBhvr>
                                        <p:cTn id="46" dur="1000" fill="hold"/>
                                        <p:tgtEl>
                                          <p:spTgt spid="21"/>
                                        </p:tgtEl>
                                        <p:attrNameLst>
                                          <p:attrName>ppt_h</p:attrName>
                                        </p:attrNameLst>
                                      </p:cBhvr>
                                      <p:tavLst>
                                        <p:tav tm="0">
                                          <p:val>
                                            <p:strVal val="#ppt_h"/>
                                          </p:val>
                                        </p:tav>
                                        <p:tav tm="100000">
                                          <p:val>
                                            <p:strVal val="#ppt_h"/>
                                          </p:val>
                                        </p:tav>
                                      </p:tavLst>
                                    </p:anim>
                                    <p:animEffect transition="in" filter="fade">
                                      <p:cBhvr>
                                        <p:cTn id="47" dur="1000"/>
                                        <p:tgtEl>
                                          <p:spTgt spid="21"/>
                                        </p:tgtEl>
                                      </p:cBhvr>
                                    </p:animEffect>
                                  </p:childTnLst>
                                </p:cTn>
                              </p:par>
                            </p:childTnLst>
                          </p:cTn>
                        </p:par>
                      </p:childTnLst>
                    </p:cTn>
                  </p:par>
                  <p:par>
                    <p:cTn id="48" fill="hold">
                      <p:stCondLst>
                        <p:cond delay="indefinite"/>
                      </p:stCondLst>
                      <p:childTnLst>
                        <p:par>
                          <p:cTn id="49" fill="hold">
                            <p:stCondLst>
                              <p:cond delay="0"/>
                            </p:stCondLst>
                            <p:childTnLst>
                              <p:par>
                                <p:cTn id="50" presetID="50" presetClass="entr" presetSubtype="0" decel="100000" fill="hold" nodeType="click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1000" fill="hold"/>
                                        <p:tgtEl>
                                          <p:spTgt spid="24"/>
                                        </p:tgtEl>
                                        <p:attrNameLst>
                                          <p:attrName>ppt_w</p:attrName>
                                        </p:attrNameLst>
                                      </p:cBhvr>
                                      <p:tavLst>
                                        <p:tav tm="0">
                                          <p:val>
                                            <p:strVal val="#ppt_w+.3"/>
                                          </p:val>
                                        </p:tav>
                                        <p:tav tm="100000">
                                          <p:val>
                                            <p:strVal val="#ppt_w"/>
                                          </p:val>
                                        </p:tav>
                                      </p:tavLst>
                                    </p:anim>
                                    <p:anim calcmode="lin" valueType="num">
                                      <p:cBhvr>
                                        <p:cTn id="53" dur="1000" fill="hold"/>
                                        <p:tgtEl>
                                          <p:spTgt spid="24"/>
                                        </p:tgtEl>
                                        <p:attrNameLst>
                                          <p:attrName>ppt_h</p:attrName>
                                        </p:attrNameLst>
                                      </p:cBhvr>
                                      <p:tavLst>
                                        <p:tav tm="0">
                                          <p:val>
                                            <p:strVal val="#ppt_h"/>
                                          </p:val>
                                        </p:tav>
                                        <p:tav tm="100000">
                                          <p:val>
                                            <p:strVal val="#ppt_h"/>
                                          </p:val>
                                        </p:tav>
                                      </p:tavLst>
                                    </p:anim>
                                    <p:animEffect transition="in" filter="fade">
                                      <p:cBhvr>
                                        <p:cTn id="54"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95</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عملية المتابعة</a:t>
            </a: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498185" y="1622385"/>
            <a:ext cx="10258725" cy="4513972"/>
          </a:xfrm>
          <a:prstGeom prst="rect">
            <a:avLst/>
          </a:prstGeom>
        </p:spPr>
      </p:pic>
      <p:grpSp>
        <p:nvGrpSpPr>
          <p:cNvPr id="6" name="Group 5"/>
          <p:cNvGrpSpPr/>
          <p:nvPr/>
        </p:nvGrpSpPr>
        <p:grpSpPr>
          <a:xfrm>
            <a:off x="8660971" y="3875479"/>
            <a:ext cx="2710626" cy="2121597"/>
            <a:chOff x="4650580" y="1734375"/>
            <a:chExt cx="2710626" cy="2121597"/>
          </a:xfrm>
        </p:grpSpPr>
        <p:sp>
          <p:nvSpPr>
            <p:cNvPr id="7" name="Rectangle 6"/>
            <p:cNvSpPr/>
            <p:nvPr/>
          </p:nvSpPr>
          <p:spPr>
            <a:xfrm>
              <a:off x="4650580" y="2655643"/>
              <a:ext cx="2710626"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القوى البشرية والإمكانيات المادية يتم استخدامها بفاعلية وكفاءة</a:t>
              </a:r>
            </a:p>
          </p:txBody>
        </p:sp>
        <p:sp>
          <p:nvSpPr>
            <p:cNvPr id="8" name="Rectangle 7"/>
            <p:cNvSpPr/>
            <p:nvPr/>
          </p:nvSpPr>
          <p:spPr>
            <a:xfrm>
              <a:off x="6898256" y="1734375"/>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6</a:t>
              </a:r>
            </a:p>
          </p:txBody>
        </p:sp>
      </p:grpSp>
      <p:grpSp>
        <p:nvGrpSpPr>
          <p:cNvPr id="9" name="Group 8"/>
          <p:cNvGrpSpPr/>
          <p:nvPr/>
        </p:nvGrpSpPr>
        <p:grpSpPr>
          <a:xfrm>
            <a:off x="7061747" y="1932793"/>
            <a:ext cx="2357405" cy="1830703"/>
            <a:chOff x="5003801" y="2684960"/>
            <a:chExt cx="2357405" cy="1830703"/>
          </a:xfrm>
        </p:grpSpPr>
        <p:sp>
          <p:nvSpPr>
            <p:cNvPr id="10" name="Rectangle 9"/>
            <p:cNvSpPr/>
            <p:nvPr/>
          </p:nvSpPr>
          <p:spPr>
            <a:xfrm>
              <a:off x="5003801" y="2684960"/>
              <a:ext cx="2290303" cy="830997"/>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إنجازات المشروع تتم وفقا لما هو مخطط له</a:t>
              </a:r>
            </a:p>
          </p:txBody>
        </p:sp>
        <p:sp>
          <p:nvSpPr>
            <p:cNvPr id="11" name="Rectangle 10"/>
            <p:cNvSpPr/>
            <p:nvPr/>
          </p:nvSpPr>
          <p:spPr>
            <a:xfrm>
              <a:off x="6898256" y="3930888"/>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7</a:t>
              </a:r>
            </a:p>
          </p:txBody>
        </p:sp>
      </p:grpSp>
      <p:grpSp>
        <p:nvGrpSpPr>
          <p:cNvPr id="12" name="Group 11"/>
          <p:cNvGrpSpPr/>
          <p:nvPr/>
        </p:nvGrpSpPr>
        <p:grpSpPr>
          <a:xfrm>
            <a:off x="5244447" y="3981022"/>
            <a:ext cx="2267310" cy="1970219"/>
            <a:chOff x="5093897" y="1785239"/>
            <a:chExt cx="2267310" cy="1970219"/>
          </a:xfrm>
        </p:grpSpPr>
        <p:sp>
          <p:nvSpPr>
            <p:cNvPr id="13" name="Rectangle 12"/>
            <p:cNvSpPr/>
            <p:nvPr/>
          </p:nvSpPr>
          <p:spPr>
            <a:xfrm>
              <a:off x="5093897" y="2555129"/>
              <a:ext cx="2267310"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تأثيرات المشروع </a:t>
              </a:r>
              <a:b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قد تحققت، والتعرف على درجة تحققها</a:t>
              </a:r>
            </a:p>
          </p:txBody>
        </p:sp>
        <p:sp>
          <p:nvSpPr>
            <p:cNvPr id="14" name="Rectangle 13"/>
            <p:cNvSpPr/>
            <p:nvPr/>
          </p:nvSpPr>
          <p:spPr>
            <a:xfrm>
              <a:off x="6679722" y="1785239"/>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8</a:t>
              </a:r>
            </a:p>
          </p:txBody>
        </p:sp>
      </p:grpSp>
      <p:grpSp>
        <p:nvGrpSpPr>
          <p:cNvPr id="15" name="Group 14"/>
          <p:cNvGrpSpPr/>
          <p:nvPr/>
        </p:nvGrpSpPr>
        <p:grpSpPr>
          <a:xfrm>
            <a:off x="2002221" y="1622385"/>
            <a:ext cx="3456448" cy="2098769"/>
            <a:chOff x="4257482" y="2403870"/>
            <a:chExt cx="3456448" cy="2098769"/>
          </a:xfrm>
        </p:grpSpPr>
        <p:sp>
          <p:nvSpPr>
            <p:cNvPr id="16" name="Rectangle 15"/>
            <p:cNvSpPr/>
            <p:nvPr/>
          </p:nvSpPr>
          <p:spPr>
            <a:xfrm>
              <a:off x="4257482" y="2403870"/>
              <a:ext cx="3242226"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تم تحديد مواطن القوة والضعف في المشروع والوقوف على الجوانب التي تحتاج إلى تحسين</a:t>
              </a:r>
            </a:p>
          </p:txBody>
        </p:sp>
        <p:sp>
          <p:nvSpPr>
            <p:cNvPr id="17" name="Rectangle 16"/>
            <p:cNvSpPr/>
            <p:nvPr/>
          </p:nvSpPr>
          <p:spPr>
            <a:xfrm>
              <a:off x="7250980" y="3917864"/>
              <a:ext cx="462950"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9</a:t>
              </a:r>
            </a:p>
          </p:txBody>
        </p:sp>
      </p:grpSp>
      <p:grpSp>
        <p:nvGrpSpPr>
          <p:cNvPr id="18" name="Group 17"/>
          <p:cNvGrpSpPr/>
          <p:nvPr/>
        </p:nvGrpSpPr>
        <p:grpSpPr>
          <a:xfrm>
            <a:off x="1025650" y="3998275"/>
            <a:ext cx="2473881" cy="2010996"/>
            <a:chOff x="4785735" y="1785239"/>
            <a:chExt cx="2473881" cy="2010996"/>
          </a:xfrm>
        </p:grpSpPr>
        <p:sp>
          <p:nvSpPr>
            <p:cNvPr id="19" name="Rectangle 18"/>
            <p:cNvSpPr/>
            <p:nvPr/>
          </p:nvSpPr>
          <p:spPr>
            <a:xfrm>
              <a:off x="4785735" y="2595906"/>
              <a:ext cx="2473881" cy="1200329"/>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تم تحديد المشكلات </a:t>
              </a:r>
              <a:b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br>
              <a:r>
                <a:rPr kumimoji="0" lang="ar-EG" sz="2400" b="1" i="0" u="none" strike="noStrike" kern="1200" cap="none" spc="0" normalizeH="0" baseline="0" noProof="0" dirty="0">
                  <a:ln>
                    <a:noFill/>
                  </a:ln>
                  <a:solidFill>
                    <a:srgbClr val="002060"/>
                  </a:solidFill>
                  <a:effectLst/>
                  <a:uLnTx/>
                  <a:uFillTx/>
                  <a:latin typeface="Calibri"/>
                  <a:ea typeface="+mn-ea"/>
                  <a:cs typeface="Sakkal Majalla" panose="02000000000000000000" pitchFamily="2" charset="-78"/>
                </a:rPr>
                <a:t>التي تعوق التنفيذ لإيجاد الحلول المناسبة لها</a:t>
              </a:r>
            </a:p>
          </p:txBody>
        </p:sp>
        <p:sp>
          <p:nvSpPr>
            <p:cNvPr id="20" name="Rectangle 19"/>
            <p:cNvSpPr/>
            <p:nvPr/>
          </p:nvSpPr>
          <p:spPr>
            <a:xfrm>
              <a:off x="6519051" y="1785239"/>
              <a:ext cx="623621" cy="584775"/>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1" i="0" u="none" strike="noStrike" kern="1200" cap="none" spc="0" normalizeH="0" baseline="0" noProof="0" dirty="0">
                  <a:ln>
                    <a:noFill/>
                  </a:ln>
                  <a:solidFill>
                    <a:prstClr val="black"/>
                  </a:solidFill>
                  <a:effectLst/>
                  <a:uLnTx/>
                  <a:uFillTx/>
                  <a:latin typeface="Calibri"/>
                  <a:ea typeface="+mn-ea"/>
                  <a:cs typeface="Sakkal Majalla" panose="02000000000000000000" pitchFamily="2" charset="-78"/>
                </a:rPr>
                <a:t>10</a:t>
              </a:r>
            </a:p>
          </p:txBody>
        </p:sp>
      </p:grpSp>
      <p:sp>
        <p:nvSpPr>
          <p:cNvPr id="21"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86519503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3"/>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3"/>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strVal val="#ppt_w+.3"/>
                                          </p:val>
                                        </p:tav>
                                        <p:tav tm="100000">
                                          <p:val>
                                            <p:strVal val="#ppt_w"/>
                                          </p:val>
                                        </p:tav>
                                      </p:tavLst>
                                    </p:anim>
                                    <p:anim calcmode="lin" valueType="num">
                                      <p:cBhvr>
                                        <p:cTn id="20" dur="1000" fill="hold"/>
                                        <p:tgtEl>
                                          <p:spTgt spid="9"/>
                                        </p:tgtEl>
                                        <p:attrNameLst>
                                          <p:attrName>ppt_h</p:attrName>
                                        </p:attrNameLst>
                                      </p:cBhvr>
                                      <p:tavLst>
                                        <p:tav tm="0">
                                          <p:val>
                                            <p:strVal val="#ppt_h"/>
                                          </p:val>
                                        </p:tav>
                                        <p:tav tm="100000">
                                          <p:val>
                                            <p:strVal val="#ppt_h"/>
                                          </p:val>
                                        </p:tav>
                                      </p:tavLst>
                                    </p:anim>
                                    <p:animEffect transition="in" filter="fade">
                                      <p:cBhvr>
                                        <p:cTn id="21" dur="10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50" presetClass="entr" presetSubtype="0" decel="100000" fill="hold" nodeType="click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1000" fill="hold"/>
                                        <p:tgtEl>
                                          <p:spTgt spid="12"/>
                                        </p:tgtEl>
                                        <p:attrNameLst>
                                          <p:attrName>ppt_w</p:attrName>
                                        </p:attrNameLst>
                                      </p:cBhvr>
                                      <p:tavLst>
                                        <p:tav tm="0">
                                          <p:val>
                                            <p:strVal val="#ppt_w+.3"/>
                                          </p:val>
                                        </p:tav>
                                        <p:tav tm="100000">
                                          <p:val>
                                            <p:strVal val="#ppt_w"/>
                                          </p:val>
                                        </p:tav>
                                      </p:tavLst>
                                    </p:anim>
                                    <p:anim calcmode="lin" valueType="num">
                                      <p:cBhvr>
                                        <p:cTn id="27" dur="1000" fill="hold"/>
                                        <p:tgtEl>
                                          <p:spTgt spid="12"/>
                                        </p:tgtEl>
                                        <p:attrNameLst>
                                          <p:attrName>ppt_h</p:attrName>
                                        </p:attrNameLst>
                                      </p:cBhvr>
                                      <p:tavLst>
                                        <p:tav tm="0">
                                          <p:val>
                                            <p:strVal val="#ppt_h"/>
                                          </p:val>
                                        </p:tav>
                                        <p:tav tm="100000">
                                          <p:val>
                                            <p:strVal val="#ppt_h"/>
                                          </p:val>
                                        </p:tav>
                                      </p:tavLst>
                                    </p:anim>
                                    <p:animEffect transition="in" filter="fade">
                                      <p:cBhvr>
                                        <p:cTn id="28" dur="10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50" presetClass="entr" presetSubtype="0" decel="100000"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1000" fill="hold"/>
                                        <p:tgtEl>
                                          <p:spTgt spid="15"/>
                                        </p:tgtEl>
                                        <p:attrNameLst>
                                          <p:attrName>ppt_w</p:attrName>
                                        </p:attrNameLst>
                                      </p:cBhvr>
                                      <p:tavLst>
                                        <p:tav tm="0">
                                          <p:val>
                                            <p:strVal val="#ppt_w+.3"/>
                                          </p:val>
                                        </p:tav>
                                        <p:tav tm="100000">
                                          <p:val>
                                            <p:strVal val="#ppt_w"/>
                                          </p:val>
                                        </p:tav>
                                      </p:tavLst>
                                    </p:anim>
                                    <p:anim calcmode="lin" valueType="num">
                                      <p:cBhvr>
                                        <p:cTn id="34" dur="1000" fill="hold"/>
                                        <p:tgtEl>
                                          <p:spTgt spid="15"/>
                                        </p:tgtEl>
                                        <p:attrNameLst>
                                          <p:attrName>ppt_h</p:attrName>
                                        </p:attrNameLst>
                                      </p:cBhvr>
                                      <p:tavLst>
                                        <p:tav tm="0">
                                          <p:val>
                                            <p:strVal val="#ppt_h"/>
                                          </p:val>
                                        </p:tav>
                                        <p:tav tm="100000">
                                          <p:val>
                                            <p:strVal val="#ppt_h"/>
                                          </p:val>
                                        </p:tav>
                                      </p:tavLst>
                                    </p:anim>
                                    <p:animEffect transition="in" filter="fade">
                                      <p:cBhvr>
                                        <p:cTn id="35" dur="10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50" presetClass="entr" presetSubtype="0" decel="100000"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1000" fill="hold"/>
                                        <p:tgtEl>
                                          <p:spTgt spid="18"/>
                                        </p:tgtEl>
                                        <p:attrNameLst>
                                          <p:attrName>ppt_w</p:attrName>
                                        </p:attrNameLst>
                                      </p:cBhvr>
                                      <p:tavLst>
                                        <p:tav tm="0">
                                          <p:val>
                                            <p:strVal val="#ppt_w+.3"/>
                                          </p:val>
                                        </p:tav>
                                        <p:tav tm="100000">
                                          <p:val>
                                            <p:strVal val="#ppt_w"/>
                                          </p:val>
                                        </p:tav>
                                      </p:tavLst>
                                    </p:anim>
                                    <p:anim calcmode="lin" valueType="num">
                                      <p:cBhvr>
                                        <p:cTn id="41" dur="1000" fill="hold"/>
                                        <p:tgtEl>
                                          <p:spTgt spid="18"/>
                                        </p:tgtEl>
                                        <p:attrNameLst>
                                          <p:attrName>ppt_h</p:attrName>
                                        </p:attrNameLst>
                                      </p:cBhvr>
                                      <p:tavLst>
                                        <p:tav tm="0">
                                          <p:val>
                                            <p:strVal val="#ppt_h"/>
                                          </p:val>
                                        </p:tav>
                                        <p:tav tm="100000">
                                          <p:val>
                                            <p:strVal val="#ppt_h"/>
                                          </p:val>
                                        </p:tav>
                                      </p:tavLst>
                                    </p:anim>
                                    <p:animEffect transition="in" filter="fade">
                                      <p:cBhvr>
                                        <p:cTn id="4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 xmlns:a16="http://schemas.microsoft.com/office/drawing/2014/main" id="{7E5A0D50-BD01-48CF-9E1E-6EBE3CFE0757}"/>
              </a:ext>
            </a:extLst>
          </p:cNvPr>
          <p:cNvSpPr txBox="1"/>
          <p:nvPr/>
        </p:nvSpPr>
        <p:spPr>
          <a:xfrm>
            <a:off x="6176809" y="2441346"/>
            <a:ext cx="5401994" cy="1980224"/>
          </a:xfrm>
          <a:prstGeom prst="rect">
            <a:avLst/>
          </a:prstGeom>
          <a:noFill/>
          <a:ln w="12700" cap="flat" cmpd="sng" algn="ctr">
            <a:noFill/>
            <a:prstDash val="solid"/>
            <a:miter lim="800000"/>
          </a:ln>
          <a:effectLst/>
        </p:spPr>
        <p:txBody>
          <a:bodyPr rtlCol="0" anchor="ctr"/>
          <a:lstStyle>
            <a:defPPr>
              <a:defRPr lang="en-US"/>
            </a:defPPr>
            <a:lvl1pPr>
              <a:defRPr sz="5400">
                <a:solidFill>
                  <a:schemeClr val="tx2"/>
                </a:solidFill>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1" eaLnBrk="1" fontAlgn="auto" latinLnBrk="0" hangingPunct="1">
              <a:lnSpc>
                <a:spcPct val="150000"/>
              </a:lnSpc>
              <a:spcBef>
                <a:spcPts val="0"/>
              </a:spcBef>
              <a:spcAft>
                <a:spcPts val="0"/>
              </a:spcAft>
              <a:buClrTx/>
              <a:buSzTx/>
              <a:buFontTx/>
              <a:buNone/>
              <a:tabLst/>
              <a:defRPr/>
            </a:pPr>
            <a:r>
              <a:rPr kumimoji="0" lang="ar-EG" sz="4800" b="0" i="0" u="none" strike="noStrike" kern="0" cap="none" spc="0" normalizeH="0" baseline="0" noProof="0" dirty="0">
                <a:ln>
                  <a:noFill/>
                </a:ln>
                <a:solidFill>
                  <a:prstClr val="black">
                    <a:lumMod val="75000"/>
                    <a:lumOff val="25000"/>
                  </a:prstClr>
                </a:solidFill>
                <a:effectLst/>
                <a:uLnTx/>
                <a:uFillTx/>
                <a:latin typeface="Sakkal Majalla" panose="02000000000000000000" pitchFamily="2" charset="-78"/>
                <a:ea typeface="+mn-ea"/>
                <a:cs typeface="Sakkal Majalla" pitchFamily="2" charset="-78"/>
              </a:rPr>
              <a:t>أساليب وطرق المتابعة</a:t>
            </a:r>
          </a:p>
        </p:txBody>
      </p:sp>
      <p:sp>
        <p:nvSpPr>
          <p:cNvPr id="3" name="Slide Number Placeholder 2"/>
          <p:cNvSpPr>
            <a:spLocks noGrp="1"/>
          </p:cNvSpPr>
          <p:nvPr>
            <p:ph type="sldNum" sz="quarter" idx="12"/>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802A93DA-8321-490E-B7A0-7881EC602D96}" type="slidenum">
              <a:rPr kumimoji="0" lang="ar-EG"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96</a:t>
            </a:fld>
            <a:endParaRPr kumimoji="0" lang="ar-EG" sz="1200" b="0" i="0" u="none" strike="noStrike" kern="1200" cap="none" spc="0" normalizeH="0" baseline="0" noProof="0">
              <a:ln>
                <a:noFill/>
              </a:ln>
              <a:solidFill>
                <a:prstClr val="black">
                  <a:tint val="75000"/>
                </a:prstClr>
              </a:solidFill>
              <a:effectLst/>
              <a:uLnTx/>
              <a:uFillTx/>
              <a:latin typeface="Calibri" panose="020F0502020204030204"/>
              <a:ea typeface="+mn-ea"/>
              <a:cs typeface="Arial" panose="020B0604020202020204" pitchFamily="34" charset="0"/>
            </a:endParaRPr>
          </a:p>
        </p:txBody>
      </p:sp>
      <p:pic>
        <p:nvPicPr>
          <p:cNvPr id="5" name="Picture 4">
            <a:extLst>
              <a:ext uri="{FF2B5EF4-FFF2-40B4-BE49-F238E27FC236}">
                <a16:creationId xmlns="" xmlns:a16="http://schemas.microsoft.com/office/drawing/2014/main" id="{C0DFB525-85CB-411D-FAD0-8CED662420A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003114" y="1792225"/>
            <a:ext cx="3619799" cy="2629345"/>
          </a:xfrm>
          <a:prstGeom prst="rect">
            <a:avLst/>
          </a:prstGeom>
        </p:spPr>
      </p:pic>
      <p:sp>
        <p:nvSpPr>
          <p:cNvPr id="6" name="مستطيل 2"/>
          <p:cNvSpPr/>
          <p:nvPr/>
        </p:nvSpPr>
        <p:spPr>
          <a:xfrm>
            <a:off x="0" y="318656"/>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426483827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97</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أساليب وطرق المتابعة</a:t>
            </a:r>
          </a:p>
        </p:txBody>
      </p:sp>
      <p:pic>
        <p:nvPicPr>
          <p:cNvPr id="5" name="Picture 4" descr="نتيجة بحث الصور عن types of following up"/>
          <p:cNvPicPr/>
          <p:nvPr/>
        </p:nvPicPr>
        <p:blipFill rotWithShape="1">
          <a:blip r:embed="rId4">
            <a:extLst>
              <a:ext uri="{28A0092B-C50C-407E-A947-70E740481C1C}">
                <a14:useLocalDpi xmlns:a14="http://schemas.microsoft.com/office/drawing/2010/main" val="0"/>
              </a:ext>
            </a:extLst>
          </a:blip>
          <a:srcRect l="7804" r="7909"/>
          <a:stretch/>
        </p:blipFill>
        <p:spPr bwMode="auto">
          <a:xfrm>
            <a:off x="6533295" y="1529255"/>
            <a:ext cx="5423339" cy="4737415"/>
          </a:xfrm>
          <a:prstGeom prst="rect">
            <a:avLst/>
          </a:prstGeom>
          <a:noFill/>
          <a:ln>
            <a:noFill/>
          </a:ln>
        </p:spPr>
      </p:pic>
      <p:sp>
        <p:nvSpPr>
          <p:cNvPr id="2" name="Rectangle 1"/>
          <p:cNvSpPr/>
          <p:nvPr/>
        </p:nvSpPr>
        <p:spPr>
          <a:xfrm>
            <a:off x="165503" y="2508447"/>
            <a:ext cx="7040490" cy="1938992"/>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يمكن تنفيذ عملية المتابعة من خلال عدة طرق وأساليب تحددها إدارة المشروع، مع الأخذ في الاعتبار أن اختيار الأسلوب أو الطريقة المناسبة تعتمد على عدة عوامل منها قدرات الأفراد الذين سيكلفون بالعمل والوقت المناسب لإنجاز العمل والموارد المتاحة</a:t>
            </a:r>
          </a:p>
        </p:txBody>
      </p:sp>
      <p:sp>
        <p:nvSpPr>
          <p:cNvPr id="6" name="Rectangle 5"/>
          <p:cNvSpPr/>
          <p:nvPr/>
        </p:nvSpPr>
        <p:spPr>
          <a:xfrm>
            <a:off x="838201" y="4882641"/>
            <a:ext cx="7040490" cy="1015663"/>
          </a:xfrm>
          <a:prstGeom prst="rect">
            <a:avLst/>
          </a:prstGeom>
        </p:spPr>
        <p:txBody>
          <a:bodyPr wrap="square">
            <a:spAutoFit/>
          </a:bodyPr>
          <a:lstStyle/>
          <a:p>
            <a:pPr marL="0" marR="0" lvl="0" indent="0" algn="justLow" defTabSz="914400" rtl="1" eaLnBrk="1" fontAlgn="auto" latinLnBrk="0" hangingPunct="1">
              <a:lnSpc>
                <a:spcPct val="125000"/>
              </a:lnSpc>
              <a:spcBef>
                <a:spcPts val="0"/>
              </a:spcBef>
              <a:spcAft>
                <a:spcPts val="100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Sakkal Majalla" panose="02000000000000000000" pitchFamily="2" charset="-78"/>
              </a:rPr>
              <a:t>وتتميز هذه الأساليب بأنها تجمع معلومات كمية وكيفية عن مدى تطابق خط سير المشروع بالخطة الموضوعة</a:t>
            </a:r>
          </a:p>
        </p:txBody>
      </p:sp>
      <p:sp>
        <p:nvSpPr>
          <p:cNvPr id="7"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5"/>
              </a:rPr>
              <a:t>www.dawliatraining.com</a:t>
            </a:r>
            <a:endParaRPr lang="en-US" sz="1100">
              <a:effectLst/>
              <a:ea typeface="Calibri"/>
              <a:cs typeface="Arial"/>
            </a:endParaRPr>
          </a:p>
        </p:txBody>
      </p:sp>
    </p:spTree>
    <p:extLst>
      <p:ext uri="{BB962C8B-B14F-4D97-AF65-F5344CB8AC3E}">
        <p14:creationId xmlns:p14="http://schemas.microsoft.com/office/powerpoint/2010/main" val="2004163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heel(1)">
                                      <p:cBhvr>
                                        <p:cTn id="10" dur="2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98</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أساليب وطرق المتابعة</a:t>
            </a:r>
          </a:p>
        </p:txBody>
      </p:sp>
      <p:grpSp>
        <p:nvGrpSpPr>
          <p:cNvPr id="5" name="Group 4"/>
          <p:cNvGrpSpPr/>
          <p:nvPr/>
        </p:nvGrpSpPr>
        <p:grpSpPr>
          <a:xfrm>
            <a:off x="8099207" y="1377166"/>
            <a:ext cx="4034220" cy="5175495"/>
            <a:chOff x="7867288" y="954107"/>
            <a:chExt cx="3985413" cy="5175495"/>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867288" y="954107"/>
              <a:ext cx="3636203" cy="5175495"/>
            </a:xfrm>
            <a:prstGeom prst="rect">
              <a:avLst/>
            </a:prstGeom>
          </p:spPr>
        </p:pic>
        <p:sp>
          <p:nvSpPr>
            <p:cNvPr id="7" name="Rectangle 6"/>
            <p:cNvSpPr/>
            <p:nvPr/>
          </p:nvSpPr>
          <p:spPr>
            <a:xfrm>
              <a:off x="10322654" y="2703781"/>
              <a:ext cx="1530047" cy="156966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بعض الأساليب المستخدمة </a:t>
              </a:r>
              <a:b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br>
              <a:r>
                <a:rPr kumimoji="0" lang="ar-EG" sz="24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في عملية المتابعة ما يلي</a:t>
              </a:r>
            </a:p>
          </p:txBody>
        </p:sp>
      </p:grpSp>
      <p:grpSp>
        <p:nvGrpSpPr>
          <p:cNvPr id="8" name="Group 7"/>
          <p:cNvGrpSpPr/>
          <p:nvPr/>
        </p:nvGrpSpPr>
        <p:grpSpPr>
          <a:xfrm>
            <a:off x="627838" y="1550339"/>
            <a:ext cx="10660194" cy="1337744"/>
            <a:chOff x="486310" y="1127280"/>
            <a:chExt cx="10531225" cy="1337744"/>
          </a:xfrm>
        </p:grpSpPr>
        <p:sp>
          <p:nvSpPr>
            <p:cNvPr id="9" name="Rectangle 8"/>
            <p:cNvSpPr/>
            <p:nvPr/>
          </p:nvSpPr>
          <p:spPr>
            <a:xfrm>
              <a:off x="9810614" y="1264960"/>
              <a:ext cx="120692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1</a:t>
              </a:r>
            </a:p>
          </p:txBody>
        </p:sp>
        <p:grpSp>
          <p:nvGrpSpPr>
            <p:cNvPr id="10" name="Group 9"/>
            <p:cNvGrpSpPr/>
            <p:nvPr/>
          </p:nvGrpSpPr>
          <p:grpSpPr>
            <a:xfrm>
              <a:off x="486310" y="1127280"/>
              <a:ext cx="10447006" cy="1337744"/>
              <a:chOff x="199516" y="2684983"/>
              <a:chExt cx="10208265" cy="1734495"/>
            </a:xfrm>
          </p:grpSpPr>
          <p:sp>
            <p:nvSpPr>
              <p:cNvPr id="11" name="TextBox 10"/>
              <p:cNvSpPr txBox="1"/>
              <p:nvPr/>
            </p:nvSpPr>
            <p:spPr>
              <a:xfrm>
                <a:off x="199516" y="2684983"/>
                <a:ext cx="7982283" cy="1077456"/>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الاطلاع على التقارير والسجلات التي يقوم بها العاملون بالمشروع بشكل دوري وتوثيق الأنشطة التي تم تنفيذها</a:t>
                </a:r>
              </a:p>
            </p:txBody>
          </p:sp>
          <p:pic>
            <p:nvPicPr>
              <p:cNvPr id="12" name="Picture 11"/>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9669694" y="3470403"/>
                <a:ext cx="738087" cy="949075"/>
              </a:xfrm>
              <a:prstGeom prst="rect">
                <a:avLst/>
              </a:prstGeom>
            </p:spPr>
          </p:pic>
        </p:grpSp>
      </p:grpSp>
      <p:grpSp>
        <p:nvGrpSpPr>
          <p:cNvPr id="13" name="Group 12"/>
          <p:cNvGrpSpPr/>
          <p:nvPr/>
        </p:nvGrpSpPr>
        <p:grpSpPr>
          <a:xfrm>
            <a:off x="676960" y="2743114"/>
            <a:ext cx="9527791" cy="830997"/>
            <a:chOff x="534838" y="2320055"/>
            <a:chExt cx="9412522" cy="830997"/>
          </a:xfrm>
        </p:grpSpPr>
        <p:grpSp>
          <p:nvGrpSpPr>
            <p:cNvPr id="14" name="Group 13"/>
            <p:cNvGrpSpPr/>
            <p:nvPr/>
          </p:nvGrpSpPr>
          <p:grpSpPr>
            <a:xfrm>
              <a:off x="534838" y="2320055"/>
              <a:ext cx="9412522" cy="830997"/>
              <a:chOff x="-3491378" y="2650847"/>
              <a:chExt cx="9187099" cy="1230258"/>
            </a:xfrm>
          </p:grpSpPr>
          <p:sp>
            <p:nvSpPr>
              <p:cNvPr id="16" name="TextBox 15"/>
              <p:cNvSpPr txBox="1"/>
              <p:nvPr/>
            </p:nvSpPr>
            <p:spPr>
              <a:xfrm>
                <a:off x="-3491378" y="2650847"/>
                <a:ext cx="7464784" cy="1230258"/>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القيام بزيارات ميدانية لموقع تنفيذ المشروع من أجل مشاهدة وملاحظة منظمة ومنتظمة لمواقع العمل وللمستفيدين ولأداء العاملين بالمشروع</a:t>
                </a:r>
              </a:p>
            </p:txBody>
          </p:sp>
          <p:pic>
            <p:nvPicPr>
              <p:cNvPr id="17" name="Picture 16"/>
              <p:cNvPicPr>
                <a:picLocks noChangeAspect="1"/>
              </p:cNvPicPr>
              <p:nvPr/>
            </p:nvPicPr>
            <p:blipFill>
              <a:blip r:embed="rId6"/>
              <a:stretch>
                <a:fillRect/>
              </a:stretch>
            </p:blipFill>
            <p:spPr>
              <a:xfrm>
                <a:off x="5298664" y="3045527"/>
                <a:ext cx="397057" cy="766466"/>
              </a:xfrm>
              <a:prstGeom prst="rect">
                <a:avLst/>
              </a:prstGeom>
            </p:spPr>
          </p:pic>
        </p:grpSp>
        <p:sp>
          <p:nvSpPr>
            <p:cNvPr id="15" name="Rectangle 14"/>
            <p:cNvSpPr/>
            <p:nvPr/>
          </p:nvSpPr>
          <p:spPr>
            <a:xfrm>
              <a:off x="8531995" y="2452771"/>
              <a:ext cx="120692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2</a:t>
              </a:r>
            </a:p>
          </p:txBody>
        </p:sp>
      </p:grpSp>
      <p:grpSp>
        <p:nvGrpSpPr>
          <p:cNvPr id="18" name="Group 17"/>
          <p:cNvGrpSpPr/>
          <p:nvPr/>
        </p:nvGrpSpPr>
        <p:grpSpPr>
          <a:xfrm>
            <a:off x="627839" y="4296399"/>
            <a:ext cx="9710505" cy="911262"/>
            <a:chOff x="486311" y="3873340"/>
            <a:chExt cx="9593026" cy="911262"/>
          </a:xfrm>
        </p:grpSpPr>
        <p:grpSp>
          <p:nvGrpSpPr>
            <p:cNvPr id="19" name="Group 18"/>
            <p:cNvGrpSpPr/>
            <p:nvPr/>
          </p:nvGrpSpPr>
          <p:grpSpPr>
            <a:xfrm>
              <a:off x="486311" y="3873340"/>
              <a:ext cx="9593026" cy="911262"/>
              <a:chOff x="601074" y="3671607"/>
              <a:chExt cx="9160607" cy="1302045"/>
            </a:xfrm>
          </p:grpSpPr>
          <p:sp>
            <p:nvSpPr>
              <p:cNvPr id="21" name="TextBox 20"/>
              <p:cNvSpPr txBox="1"/>
              <p:nvPr/>
            </p:nvSpPr>
            <p:spPr>
              <a:xfrm>
                <a:off x="601074" y="3786293"/>
                <a:ext cx="7173559" cy="1187359"/>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عقد لقاءات فردية وجماعية (اجتماعات) مع العاملين بالمشروع والجهات المشاركة فيه والمستفيدين والمستفيدات منه</a:t>
                </a:r>
              </a:p>
            </p:txBody>
          </p:sp>
          <p:pic>
            <p:nvPicPr>
              <p:cNvPr id="22" name="Picture 21"/>
              <p:cNvPicPr>
                <a:picLocks noChangeAspect="1"/>
              </p:cNvPicPr>
              <p:nvPr/>
            </p:nvPicPr>
            <p:blipFill>
              <a:blip r:embed="rId7">
                <a:lum bright="70000" contrast="-70000"/>
              </a:blip>
              <a:stretch>
                <a:fillRect/>
              </a:stretch>
            </p:blipFill>
            <p:spPr>
              <a:xfrm>
                <a:off x="9248458" y="3671607"/>
                <a:ext cx="513223" cy="708366"/>
              </a:xfrm>
              <a:prstGeom prst="rect">
                <a:avLst/>
              </a:prstGeom>
            </p:spPr>
          </p:pic>
        </p:grpSp>
        <p:sp>
          <p:nvSpPr>
            <p:cNvPr id="20" name="Rectangle 19"/>
            <p:cNvSpPr/>
            <p:nvPr/>
          </p:nvSpPr>
          <p:spPr>
            <a:xfrm>
              <a:off x="8531994" y="4105582"/>
              <a:ext cx="120692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3</a:t>
              </a:r>
            </a:p>
          </p:txBody>
        </p:sp>
      </p:grpSp>
      <p:grpSp>
        <p:nvGrpSpPr>
          <p:cNvPr id="23" name="Group 22"/>
          <p:cNvGrpSpPr/>
          <p:nvPr/>
        </p:nvGrpSpPr>
        <p:grpSpPr>
          <a:xfrm>
            <a:off x="627838" y="5281590"/>
            <a:ext cx="10587617" cy="1016093"/>
            <a:chOff x="486311" y="4858531"/>
            <a:chExt cx="10459525" cy="1016093"/>
          </a:xfrm>
        </p:grpSpPr>
        <p:grpSp>
          <p:nvGrpSpPr>
            <p:cNvPr id="24" name="Group 23"/>
            <p:cNvGrpSpPr/>
            <p:nvPr/>
          </p:nvGrpSpPr>
          <p:grpSpPr>
            <a:xfrm>
              <a:off x="486311" y="4858531"/>
              <a:ext cx="10391223" cy="909293"/>
              <a:chOff x="-3928686" y="3408196"/>
              <a:chExt cx="10142359" cy="1257740"/>
            </a:xfrm>
          </p:grpSpPr>
          <p:sp>
            <p:nvSpPr>
              <p:cNvPr id="26" name="TextBox 25"/>
              <p:cNvSpPr txBox="1"/>
              <p:nvPr/>
            </p:nvSpPr>
            <p:spPr>
              <a:xfrm>
                <a:off x="-3928686" y="4027358"/>
                <a:ext cx="8182670" cy="638578"/>
              </a:xfrm>
              <a:prstGeom prst="rect">
                <a:avLst/>
              </a:prstGeom>
              <a:noFill/>
            </p:spPr>
            <p:txBody>
              <a:bodyPr wrap="square" rtlCol="1">
                <a:spAutoFit/>
              </a:bodyPr>
              <a:lstStyle/>
              <a:p>
                <a:pPr marL="0" marR="0" lvl="0" indent="0" algn="justLow" defTabSz="914400" rtl="1" eaLnBrk="1" fontAlgn="auto" latinLnBrk="0" hangingPunct="1">
                  <a:lnSpc>
                    <a:spcPct val="100000"/>
                  </a:lnSpc>
                  <a:spcBef>
                    <a:spcPts val="0"/>
                  </a:spcBef>
                  <a:spcAft>
                    <a:spcPts val="0"/>
                  </a:spcAft>
                  <a:buClrTx/>
                  <a:buSzTx/>
                  <a:buFontTx/>
                  <a:buNone/>
                  <a:tabLst/>
                  <a:defRPr/>
                </a:pPr>
                <a:r>
                  <a:rPr kumimoji="0" lang="ar-EG" sz="2400" b="1" i="0" u="none" strike="noStrike" kern="1200" cap="none" spc="0" normalizeH="0" baseline="0" noProof="0" dirty="0">
                    <a:ln>
                      <a:noFill/>
                    </a:ln>
                    <a:solidFill>
                      <a:srgbClr val="002060"/>
                    </a:solidFill>
                    <a:effectLst/>
                    <a:uLnTx/>
                    <a:uFillTx/>
                    <a:latin typeface="Sakkal Majalla" panose="02000000000000000000" pitchFamily="2" charset="-78"/>
                    <a:ea typeface="+mn-ea"/>
                    <a:cs typeface="Sakkal Majalla" panose="02000000000000000000" pitchFamily="2" charset="-78"/>
                  </a:rPr>
                  <a:t>يتم استخدام قوائم الفحص وجلسات التأمل أثناء متابعة المستفيدين أو أعضاء فريق العمل</a:t>
                </a:r>
              </a:p>
            </p:txBody>
          </p:sp>
          <p:pic>
            <p:nvPicPr>
              <p:cNvPr id="27" name="Picture 26"/>
              <p:cNvPicPr>
                <a:picLocks noChangeAspect="1"/>
              </p:cNvPicPr>
              <p:nvPr/>
            </p:nvPicPr>
            <p:blipFill>
              <a:blip r:embed="rId8"/>
              <a:stretch>
                <a:fillRect/>
              </a:stretch>
            </p:blipFill>
            <p:spPr>
              <a:xfrm>
                <a:off x="5781892" y="3408196"/>
                <a:ext cx="431781" cy="690502"/>
              </a:xfrm>
              <a:prstGeom prst="rect">
                <a:avLst/>
              </a:prstGeom>
            </p:spPr>
          </p:pic>
        </p:grpSp>
        <p:sp>
          <p:nvSpPr>
            <p:cNvPr id="25" name="Rectangle 24"/>
            <p:cNvSpPr/>
            <p:nvPr/>
          </p:nvSpPr>
          <p:spPr>
            <a:xfrm>
              <a:off x="9738915" y="5351404"/>
              <a:ext cx="1206921" cy="523220"/>
            </a:xfrm>
            <a:prstGeom prst="rect">
              <a:avLst/>
            </a:prstGeom>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2800" b="1"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4</a:t>
              </a:r>
            </a:p>
          </p:txBody>
        </p:sp>
      </p:grpSp>
      <p:sp>
        <p:nvSpPr>
          <p:cNvPr id="28"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9"/>
              </a:rPr>
              <a:t>www.dawliatraining.com</a:t>
            </a:r>
            <a:endParaRPr lang="en-US" sz="1100">
              <a:effectLst/>
              <a:ea typeface="Calibri"/>
              <a:cs typeface="Arial"/>
            </a:endParaRPr>
          </a:p>
        </p:txBody>
      </p:sp>
    </p:spTree>
    <p:extLst>
      <p:ext uri="{BB962C8B-B14F-4D97-AF65-F5344CB8AC3E}">
        <p14:creationId xmlns:p14="http://schemas.microsoft.com/office/powerpoint/2010/main" val="273040959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ppt_x</p:attrName>
                                        </p:attrNameLst>
                                      </p:cBhvr>
                                      <p:tavLst>
                                        <p:tav tm="0">
                                          <p:val>
                                            <p:strVal val="#ppt_x"/>
                                          </p:val>
                                        </p:tav>
                                        <p:tav tm="100000">
                                          <p:val>
                                            <p:strVal val="#ppt_x"/>
                                          </p:val>
                                        </p:tav>
                                      </p:tavLst>
                                    </p:anim>
                                    <p:anim calcmode="lin" valueType="num">
                                      <p:cBhvr>
                                        <p:cTn id="2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1000"/>
                                        <p:tgtEl>
                                          <p:spTgt spid="18"/>
                                        </p:tgtEl>
                                      </p:cBhvr>
                                    </p:animEffect>
                                    <p:anim calcmode="lin" valueType="num">
                                      <p:cBhvr>
                                        <p:cTn id="27" dur="1000" fill="hold"/>
                                        <p:tgtEl>
                                          <p:spTgt spid="18"/>
                                        </p:tgtEl>
                                        <p:attrNameLst>
                                          <p:attrName>ppt_x</p:attrName>
                                        </p:attrNameLst>
                                      </p:cBhvr>
                                      <p:tavLst>
                                        <p:tav tm="0">
                                          <p:val>
                                            <p:strVal val="#ppt_x"/>
                                          </p:val>
                                        </p:tav>
                                        <p:tav tm="100000">
                                          <p:val>
                                            <p:strVal val="#ppt_x"/>
                                          </p:val>
                                        </p:tav>
                                      </p:tavLst>
                                    </p:anim>
                                    <p:anim calcmode="lin" valueType="num">
                                      <p:cBhvr>
                                        <p:cTn id="28"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1000"/>
                                        <p:tgtEl>
                                          <p:spTgt spid="23"/>
                                        </p:tgtEl>
                                      </p:cBhvr>
                                    </p:animEffect>
                                    <p:anim calcmode="lin" valueType="num">
                                      <p:cBhvr>
                                        <p:cTn id="34" dur="1000" fill="hold"/>
                                        <p:tgtEl>
                                          <p:spTgt spid="23"/>
                                        </p:tgtEl>
                                        <p:attrNameLst>
                                          <p:attrName>ppt_x</p:attrName>
                                        </p:attrNameLst>
                                      </p:cBhvr>
                                      <p:tavLst>
                                        <p:tav tm="0">
                                          <p:val>
                                            <p:strVal val="#ppt_x"/>
                                          </p:val>
                                        </p:tav>
                                        <p:tav tm="100000">
                                          <p:val>
                                            <p:strVal val="#ppt_x"/>
                                          </p:val>
                                        </p:tav>
                                      </p:tavLst>
                                    </p:anim>
                                    <p:anim calcmode="lin" valueType="num">
                                      <p:cBhvr>
                                        <p:cTn id="35"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fld id="{F0C0E137-212D-48BF-BD2D-C24450D8AE18}" type="slidenum">
              <a:rPr kumimoji="0" lang="ar-EG" sz="3200" b="1" i="0" u="none" strike="noStrike" kern="1200" cap="none" spc="0" normalizeH="0" baseline="0" noProof="0" smtClean="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rPr>
              <a:pPr marL="0" marR="0" lvl="0" indent="0" algn="ctr" defTabSz="914400" rtl="1" eaLnBrk="1" fontAlgn="auto" latinLnBrk="0" hangingPunct="1">
                <a:lnSpc>
                  <a:spcPct val="100000"/>
                </a:lnSpc>
                <a:spcBef>
                  <a:spcPts val="0"/>
                </a:spcBef>
                <a:spcAft>
                  <a:spcPts val="0"/>
                </a:spcAft>
                <a:buClrTx/>
                <a:buSzTx/>
                <a:buFontTx/>
                <a:buNone/>
                <a:tabLst/>
                <a:defRPr/>
              </a:pPr>
              <a:t>99</a:t>
            </a:fld>
            <a:endParaRPr kumimoji="0" lang="ar-EG" sz="3200" b="1" i="0" u="none" strike="noStrike" kern="1200" cap="none" spc="0" normalizeH="0" baseline="0" noProof="0">
              <a:ln>
                <a:solidFill>
                  <a:prstClr val="black"/>
                </a:solidFill>
              </a:ln>
              <a:solidFill>
                <a:prstClr val="black">
                  <a:tint val="75000"/>
                </a:prstClr>
              </a:solidFill>
              <a:effectLst/>
              <a:uLnTx/>
              <a:uFillTx/>
              <a:latin typeface="Sakkal Majalla" panose="02000000000000000000" pitchFamily="2" charset="-78"/>
              <a:ea typeface="+mn-ea"/>
              <a:cs typeface="Sakkal Majalla" panose="02000000000000000000" pitchFamily="2" charset="-78"/>
            </a:endParaRPr>
          </a:p>
        </p:txBody>
      </p:sp>
      <p:sp>
        <p:nvSpPr>
          <p:cNvPr id="4" name="Rectangle 3"/>
          <p:cNvSpPr/>
          <p:nvPr/>
        </p:nvSpPr>
        <p:spPr>
          <a:xfrm>
            <a:off x="7481924" y="161582"/>
            <a:ext cx="4474710" cy="630942"/>
          </a:xfrm>
          <a:prstGeom prst="rect">
            <a:avLst/>
          </a:prstGeom>
        </p:spPr>
        <p:txBody>
          <a:bodyPr wrap="square">
            <a:spAutoFit/>
          </a:bodyPr>
          <a:lstStyle/>
          <a:p>
            <a:pPr marL="0" marR="0" lvl="0" indent="0" algn="ctr" defTabSz="914400" rtl="1" eaLnBrk="1" fontAlgn="auto" latinLnBrk="0" hangingPunct="1">
              <a:lnSpc>
                <a:spcPct val="125000"/>
              </a:lnSpc>
              <a:spcBef>
                <a:spcPts val="0"/>
              </a:spcBef>
              <a:spcAft>
                <a:spcPts val="0"/>
              </a:spcAft>
              <a:buClrTx/>
              <a:buSzTx/>
              <a:buFontTx/>
              <a:buNone/>
              <a:tabLst/>
              <a:defRPr/>
            </a:pPr>
            <a:r>
              <a:rPr kumimoji="0" lang="ar-EG" sz="2800" b="0" i="0" u="none" strike="noStrike" kern="1200" cap="none" spc="0" normalizeH="0" baseline="0" noProof="0" dirty="0">
                <a:ln>
                  <a:noFill/>
                </a:ln>
                <a:solidFill>
                  <a:prstClr val="white"/>
                </a:solidFill>
                <a:effectLst/>
                <a:uLnTx/>
                <a:uFillTx/>
                <a:latin typeface="Sakkal Majalla" pitchFamily="2" charset="-78"/>
                <a:ea typeface="+mn-ea"/>
                <a:cs typeface="Sakkal Majalla" pitchFamily="2" charset="-78"/>
              </a:rPr>
              <a:t>أساليب وطرق المتابعة</a:t>
            </a:r>
          </a:p>
        </p:txBody>
      </p:sp>
      <p:sp>
        <p:nvSpPr>
          <p:cNvPr id="2" name="Rectangle 1"/>
          <p:cNvSpPr/>
          <p:nvPr/>
        </p:nvSpPr>
        <p:spPr>
          <a:xfrm>
            <a:off x="2255808" y="207749"/>
            <a:ext cx="2783134" cy="584775"/>
          </a:xfrm>
          <a:prstGeom prst="rect">
            <a:avLst/>
          </a:prstGeom>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EG" sz="3200" b="0" i="0" u="none" strike="noStrike" kern="1200" cap="none" spc="0" normalizeH="0" baseline="0" noProof="0" dirty="0">
                <a:ln>
                  <a:noFill/>
                </a:ln>
                <a:solidFill>
                  <a:srgbClr val="C00000"/>
                </a:solidFill>
                <a:effectLst/>
                <a:uLnTx/>
                <a:uFillTx/>
                <a:latin typeface="Sakkal Majalla" panose="02000000000000000000" pitchFamily="2" charset="-78"/>
                <a:ea typeface="+mn-ea"/>
                <a:cs typeface="Sakkal Majalla" panose="02000000000000000000" pitchFamily="2" charset="-78"/>
              </a:rPr>
              <a:t>خطوات عملية المتابعة</a:t>
            </a:r>
          </a:p>
        </p:txBody>
      </p:sp>
      <p:grpSp>
        <p:nvGrpSpPr>
          <p:cNvPr id="5" name="Group 4"/>
          <p:cNvGrpSpPr>
            <a:grpSpLocks/>
          </p:cNvGrpSpPr>
          <p:nvPr/>
        </p:nvGrpSpPr>
        <p:grpSpPr bwMode="auto">
          <a:xfrm>
            <a:off x="3034701" y="1178664"/>
            <a:ext cx="6684578" cy="5360276"/>
            <a:chOff x="2858" y="1934"/>
            <a:chExt cx="10620" cy="7404"/>
          </a:xfrm>
        </p:grpSpPr>
        <p:sp>
          <p:nvSpPr>
            <p:cNvPr id="6" name="AutoShape 3"/>
            <p:cNvSpPr>
              <a:spLocks noChangeArrowheads="1"/>
            </p:cNvSpPr>
            <p:nvPr/>
          </p:nvSpPr>
          <p:spPr bwMode="auto">
            <a:xfrm>
              <a:off x="2858" y="7972"/>
              <a:ext cx="10620" cy="1366"/>
            </a:xfrm>
            <a:prstGeom prst="roundRect">
              <a:avLst>
                <a:gd name="adj" fmla="val 16667"/>
              </a:avLst>
            </a:prstGeom>
            <a:solidFill>
              <a:srgbClr val="FFFFFF"/>
            </a:solidFill>
            <a:ln w="9525">
              <a:solidFill>
                <a:srgbClr val="0070C0"/>
              </a:solidFill>
              <a:round/>
              <a:headEnd/>
              <a:tailEnd/>
            </a:ln>
          </p:spPr>
          <p:txBody>
            <a:bodyPr rot="0" vert="horz" wrap="square" lIns="91440" tIns="45720" rIns="91440" bIns="45720" anchor="ctr" anchorCtr="0" upright="1">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تحديد المعلومات المطلوبة</a:t>
              </a:r>
              <a:r>
                <a:rPr kumimoji="0" lang="ar-SA" sz="24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 </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70C0"/>
                  </a:solidFill>
                  <a:effectLst/>
                  <a:uLnTx/>
                  <a:uFillTx/>
                  <a:latin typeface="Sakkal Majalla" panose="02000000000000000000" pitchFamily="2" charset="-78"/>
                  <a:ea typeface="Calibri" panose="020F0502020204030204" pitchFamily="34" charset="0"/>
                  <a:cs typeface="Sakkal Majalla" panose="02000000000000000000" pitchFamily="2" charset="-78"/>
                </a:rPr>
                <a:t>( الوقت – الأموال – الأفراد – الأدوات والمعدات)</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7" name="AutoShape 4"/>
            <p:cNvSpPr>
              <a:spLocks noChangeArrowheads="1"/>
            </p:cNvSpPr>
            <p:nvPr/>
          </p:nvSpPr>
          <p:spPr bwMode="auto">
            <a:xfrm>
              <a:off x="3712" y="6765"/>
              <a:ext cx="8866" cy="1207"/>
            </a:xfrm>
            <a:prstGeom prst="roundRect">
              <a:avLst>
                <a:gd name="adj" fmla="val 16667"/>
              </a:avLst>
            </a:prstGeom>
            <a:solidFill>
              <a:srgbClr val="FFFFFF"/>
            </a:solidFill>
            <a:ln w="9525">
              <a:solidFill>
                <a:srgbClr val="0070C0"/>
              </a:solidFill>
              <a:round/>
              <a:headEnd/>
              <a:tailEnd/>
            </a:ln>
          </p:spPr>
          <p:txBody>
            <a:bodyPr rot="0" vert="horz" wrap="square" lIns="91440" tIns="45720" rIns="91440" bIns="45720" anchor="ctr" anchorCtr="0" upright="1">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تصميم التقارير /النماذج /الجداول</a:t>
              </a:r>
              <a:r>
                <a:rPr kumimoji="0" lang="ar-SA" sz="2400" b="1"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 </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a:ln>
                    <a:noFill/>
                  </a:ln>
                  <a:solidFill>
                    <a:srgbClr val="0070C0"/>
                  </a:solidFill>
                  <a:effectLst/>
                  <a:uLnTx/>
                  <a:uFillTx/>
                  <a:latin typeface="Sakkal Majalla" panose="02000000000000000000" pitchFamily="2" charset="-78"/>
                  <a:ea typeface="Calibri" panose="020F0502020204030204" pitchFamily="34" charset="0"/>
                  <a:cs typeface="Sakkal Majalla" panose="02000000000000000000" pitchFamily="2" charset="-78"/>
                </a:rPr>
                <a:t>لجمع البيانات والمعلومات</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8" name="AutoShape 5"/>
            <p:cNvSpPr>
              <a:spLocks noChangeArrowheads="1"/>
            </p:cNvSpPr>
            <p:nvPr/>
          </p:nvSpPr>
          <p:spPr bwMode="auto">
            <a:xfrm>
              <a:off x="4386" y="5557"/>
              <a:ext cx="7472" cy="1208"/>
            </a:xfrm>
            <a:prstGeom prst="roundRect">
              <a:avLst>
                <a:gd name="adj" fmla="val 16667"/>
              </a:avLst>
            </a:prstGeom>
            <a:solidFill>
              <a:srgbClr val="FFFFFF"/>
            </a:solidFill>
            <a:ln w="9525">
              <a:solidFill>
                <a:srgbClr val="0070C0"/>
              </a:solidFill>
              <a:round/>
              <a:headEnd/>
              <a:tailEnd/>
            </a:ln>
          </p:spPr>
          <p:txBody>
            <a:bodyPr rot="0" vert="horz" wrap="square" lIns="91440" tIns="45720" rIns="91440" bIns="45720" anchor="ctr" anchorCtr="0" upright="1">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تحديد مستوي الأداء المقبول</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a:ln>
                    <a:noFill/>
                  </a:ln>
                  <a:solidFill>
                    <a:srgbClr val="0070C0"/>
                  </a:solidFill>
                  <a:effectLst/>
                  <a:uLnTx/>
                  <a:uFillTx/>
                  <a:latin typeface="Sakkal Majalla" panose="02000000000000000000" pitchFamily="2" charset="-78"/>
                  <a:ea typeface="Calibri" panose="020F0502020204030204" pitchFamily="34" charset="0"/>
                  <a:cs typeface="Sakkal Majalla" panose="02000000000000000000" pitchFamily="2" charset="-78"/>
                </a:rPr>
                <a:t> (المعايير)</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9" name="AutoShape 6"/>
            <p:cNvSpPr>
              <a:spLocks noChangeArrowheads="1"/>
            </p:cNvSpPr>
            <p:nvPr/>
          </p:nvSpPr>
          <p:spPr bwMode="auto">
            <a:xfrm>
              <a:off x="5060" y="4350"/>
              <a:ext cx="6078" cy="1207"/>
            </a:xfrm>
            <a:prstGeom prst="roundRect">
              <a:avLst>
                <a:gd name="adj" fmla="val 16667"/>
              </a:avLst>
            </a:prstGeom>
            <a:solidFill>
              <a:srgbClr val="FFFFFF"/>
            </a:solidFill>
            <a:ln w="9525">
              <a:solidFill>
                <a:srgbClr val="0070C0"/>
              </a:solidFill>
              <a:round/>
              <a:headEnd/>
              <a:tailEnd/>
            </a:ln>
          </p:spPr>
          <p:txBody>
            <a:bodyPr rot="0" vert="horz" wrap="square" lIns="91440" tIns="45720" rIns="91440" bIns="45720" anchor="ctr" anchorCtr="0" upright="1">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 </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تصميم نظام لجمع المعلومات</a:t>
              </a:r>
              <a:r>
                <a:rPr kumimoji="0" lang="ar-SA" sz="24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 </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rPr>
                <a:t> </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10" name="AutoShape 7"/>
            <p:cNvSpPr>
              <a:spLocks noChangeArrowheads="1"/>
            </p:cNvSpPr>
            <p:nvPr/>
          </p:nvSpPr>
          <p:spPr bwMode="auto">
            <a:xfrm>
              <a:off x="5554" y="3141"/>
              <a:ext cx="5044" cy="1209"/>
            </a:xfrm>
            <a:prstGeom prst="roundRect">
              <a:avLst>
                <a:gd name="adj" fmla="val 16667"/>
              </a:avLst>
            </a:prstGeom>
            <a:solidFill>
              <a:srgbClr val="FFFFFF"/>
            </a:solidFill>
            <a:ln w="9525">
              <a:solidFill>
                <a:srgbClr val="0070C0"/>
              </a:solidFill>
              <a:round/>
              <a:headEnd/>
              <a:tailEnd/>
            </a:ln>
          </p:spPr>
          <p:txBody>
            <a:bodyPr rot="0" vert="horz" wrap="square" lIns="91440" tIns="45720" rIns="91440" bIns="45720" anchor="ctr" anchorCtr="0" upright="1">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تقديم المعلومات لمتخذي القرار</a:t>
              </a:r>
              <a:endParaRPr kumimoji="0" lang="en-US" sz="2400" b="0" i="0" u="none" strike="noStrike" kern="1200" cap="none" spc="0" normalizeH="0" baseline="0" noProof="0" dirty="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sp>
          <p:nvSpPr>
            <p:cNvPr id="11" name="AutoShape 8"/>
            <p:cNvSpPr>
              <a:spLocks noChangeArrowheads="1"/>
            </p:cNvSpPr>
            <p:nvPr/>
          </p:nvSpPr>
          <p:spPr bwMode="auto">
            <a:xfrm>
              <a:off x="6048" y="1934"/>
              <a:ext cx="3830" cy="1207"/>
            </a:xfrm>
            <a:prstGeom prst="roundRect">
              <a:avLst>
                <a:gd name="adj" fmla="val 16667"/>
              </a:avLst>
            </a:prstGeom>
            <a:noFill/>
            <a:ln w="9525">
              <a:solidFill>
                <a:srgbClr val="0070C0"/>
              </a:solidFill>
              <a:round/>
              <a:headEnd/>
              <a:tailEnd/>
            </a:ln>
          </p:spPr>
          <p:txBody>
            <a:bodyPr rot="0" vert="horz" wrap="square" lIns="91440" tIns="45720" rIns="91440" bIns="45720" anchor="ctr" anchorCtr="0" upright="1">
              <a:noAutofit/>
            </a:bodyPr>
            <a:lstStyle/>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تسجل وحفظ </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a:p>
              <a:pPr marL="0" marR="0" lvl="0" indent="0" algn="ctr" defTabSz="914400" rtl="1" eaLnBrk="1" fontAlgn="auto"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a:ln>
                    <a:noFill/>
                  </a:ln>
                  <a:solidFill>
                    <a:srgbClr val="0070C0"/>
                  </a:solidFill>
                  <a:effectLst/>
                  <a:uLnTx/>
                  <a:uFillTx/>
                  <a:latin typeface="Sakkal Majalla" panose="02000000000000000000" pitchFamily="2" charset="-78"/>
                  <a:ea typeface="Calibri" panose="020F0502020204030204" pitchFamily="34" charset="0"/>
                  <a:cs typeface="Sakkal Majalla" panose="02000000000000000000" pitchFamily="2" charset="-78"/>
                </a:rPr>
                <a:t>نتائج المتابعة</a:t>
              </a:r>
              <a:r>
                <a:rPr kumimoji="0" lang="ar-SA" sz="2400" b="1" i="0" u="none" strike="noStrike" kern="1200" cap="none" spc="0" normalizeH="0" baseline="0" noProof="0">
                  <a:ln>
                    <a:noFill/>
                  </a:ln>
                  <a:solidFill>
                    <a:srgbClr val="002060"/>
                  </a:solidFill>
                  <a:effectLst/>
                  <a:uLnTx/>
                  <a:uFillTx/>
                  <a:latin typeface="Sakkal Majalla" panose="02000000000000000000" pitchFamily="2" charset="-78"/>
                  <a:ea typeface="Calibri" panose="020F0502020204030204" pitchFamily="34" charset="0"/>
                  <a:cs typeface="Sakkal Majalla" panose="02000000000000000000" pitchFamily="2" charset="-78"/>
                </a:rPr>
                <a:t> </a:t>
              </a:r>
              <a:endParaRPr kumimoji="0" lang="en-US" sz="2400" b="0" i="0" u="none" strike="noStrike" kern="1200" cap="none" spc="0" normalizeH="0" baseline="0" noProof="0">
                <a:ln>
                  <a:noFill/>
                </a:ln>
                <a:solidFill>
                  <a:prstClr val="black"/>
                </a:solidFill>
                <a:effectLst/>
                <a:uLnTx/>
                <a:uFillTx/>
                <a:latin typeface="Sakkal Majalla" panose="02000000000000000000" pitchFamily="2" charset="-78"/>
                <a:ea typeface="Calibri" panose="020F0502020204030204" pitchFamily="34" charset="0"/>
                <a:cs typeface="Sakkal Majalla" panose="02000000000000000000" pitchFamily="2" charset="-78"/>
              </a:endParaRPr>
            </a:p>
          </p:txBody>
        </p:sp>
      </p:grpSp>
      <p:sp>
        <p:nvSpPr>
          <p:cNvPr id="12" name="مستطيل 2"/>
          <p:cNvSpPr/>
          <p:nvPr/>
        </p:nvSpPr>
        <p:spPr>
          <a:xfrm>
            <a:off x="949033" y="6594765"/>
            <a:ext cx="1371600" cy="304800"/>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rtl="0">
              <a:lnSpc>
                <a:spcPct val="107000"/>
              </a:lnSpc>
              <a:spcBef>
                <a:spcPts val="0"/>
              </a:spcBef>
              <a:spcAft>
                <a:spcPts val="0"/>
              </a:spcAft>
            </a:pPr>
            <a:r>
              <a:rPr lang="en-US" sz="1100" u="sng">
                <a:solidFill>
                  <a:srgbClr val="0563C1"/>
                </a:solidFill>
                <a:effectLst/>
                <a:latin typeface="Sakkal Majalla"/>
                <a:ea typeface="Calibri"/>
                <a:cs typeface="Arial"/>
                <a:hlinkClick r:id="rId4"/>
              </a:rPr>
              <a:t>www.dawliatraining.com</a:t>
            </a:r>
            <a:endParaRPr lang="en-US" sz="1100">
              <a:effectLst/>
              <a:ea typeface="Calibri"/>
              <a:cs typeface="Arial"/>
            </a:endParaRPr>
          </a:p>
        </p:txBody>
      </p:sp>
    </p:spTree>
    <p:extLst>
      <p:ext uri="{BB962C8B-B14F-4D97-AF65-F5344CB8AC3E}">
        <p14:creationId xmlns:p14="http://schemas.microsoft.com/office/powerpoint/2010/main" val="21699023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heel(1)">
                                      <p:cBhvr>
                                        <p:cTn id="14"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0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1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2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3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4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5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6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6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6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6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6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9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5542</TotalTime>
  <Words>14414</Words>
  <Application>Microsoft Office PowerPoint</Application>
  <PresentationFormat>Custom</PresentationFormat>
  <Paragraphs>2291</Paragraphs>
  <Slides>193</Slides>
  <Notes>189</Notes>
  <HiddenSlides>0</HiddenSlides>
  <MMClips>0</MMClips>
  <ScaleCrop>false</ScaleCrop>
  <HeadingPairs>
    <vt:vector size="4" baseType="variant">
      <vt:variant>
        <vt:lpstr>Theme</vt:lpstr>
      </vt:variant>
      <vt:variant>
        <vt:i4>9</vt:i4>
      </vt:variant>
      <vt:variant>
        <vt:lpstr>Slide Titles</vt:lpstr>
      </vt:variant>
      <vt:variant>
        <vt:i4>193</vt:i4>
      </vt:variant>
    </vt:vector>
  </HeadingPairs>
  <TitlesOfParts>
    <vt:vector size="202" baseType="lpstr">
      <vt:lpstr>4_Office Theme</vt:lpstr>
      <vt:lpstr>3_Office Theme</vt:lpstr>
      <vt:lpstr>2_Office Theme</vt:lpstr>
      <vt:lpstr>6_Office Theme</vt:lpstr>
      <vt:lpstr>5_Office Theme</vt:lpstr>
      <vt:lpstr>13_Office Theme</vt:lpstr>
      <vt:lpstr>7_Office Theme</vt:lpstr>
      <vt:lpstr>Custom Design</vt:lpstr>
      <vt:lpstr>14_Office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zeka-1</dc:creator>
  <cp:lastModifiedBy>user</cp:lastModifiedBy>
  <cp:revision>533</cp:revision>
  <dcterms:created xsi:type="dcterms:W3CDTF">2020-12-27T12:21:42Z</dcterms:created>
  <dcterms:modified xsi:type="dcterms:W3CDTF">2024-11-10T12:49:11Z</dcterms:modified>
</cp:coreProperties>
</file>